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notesSlides/notesSlide44.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287"/>
  </p:notesMasterIdLst>
  <p:sldIdLst>
    <p:sldId id="257" r:id="rId2"/>
    <p:sldId id="402" r:id="rId3"/>
    <p:sldId id="403" r:id="rId4"/>
    <p:sldId id="416" r:id="rId5"/>
    <p:sldId id="404" r:id="rId6"/>
    <p:sldId id="405" r:id="rId7"/>
    <p:sldId id="406" r:id="rId8"/>
    <p:sldId id="407" r:id="rId9"/>
    <p:sldId id="408" r:id="rId10"/>
    <p:sldId id="409" r:id="rId11"/>
    <p:sldId id="410" r:id="rId12"/>
    <p:sldId id="411" r:id="rId13"/>
    <p:sldId id="412" r:id="rId14"/>
    <p:sldId id="413" r:id="rId15"/>
    <p:sldId id="414" r:id="rId16"/>
    <p:sldId id="496" r:id="rId17"/>
    <p:sldId id="497" r:id="rId18"/>
    <p:sldId id="498" r:id="rId19"/>
    <p:sldId id="582" r:id="rId20"/>
    <p:sldId id="580" r:id="rId21"/>
    <p:sldId id="581" r:id="rId22"/>
    <p:sldId id="320" r:id="rId23"/>
    <p:sldId id="576" r:id="rId24"/>
    <p:sldId id="577" r:id="rId25"/>
    <p:sldId id="578" r:id="rId26"/>
    <p:sldId id="579" r:id="rId27"/>
    <p:sldId id="583" r:id="rId28"/>
    <p:sldId id="584" r:id="rId29"/>
    <p:sldId id="585" r:id="rId30"/>
    <p:sldId id="586" r:id="rId31"/>
    <p:sldId id="587" r:id="rId32"/>
    <p:sldId id="590" r:id="rId33"/>
    <p:sldId id="747" r:id="rId34"/>
    <p:sldId id="755" r:id="rId35"/>
    <p:sldId id="748" r:id="rId36"/>
    <p:sldId id="749" r:id="rId37"/>
    <p:sldId id="591" r:id="rId38"/>
    <p:sldId id="592" r:id="rId39"/>
    <p:sldId id="593" r:id="rId40"/>
    <p:sldId id="596" r:id="rId41"/>
    <p:sldId id="694" r:id="rId42"/>
    <p:sldId id="767" r:id="rId43"/>
    <p:sldId id="791" r:id="rId44"/>
    <p:sldId id="768" r:id="rId45"/>
    <p:sldId id="769" r:id="rId46"/>
    <p:sldId id="790" r:id="rId47"/>
    <p:sldId id="770" r:id="rId48"/>
    <p:sldId id="771" r:id="rId49"/>
    <p:sldId id="594" r:id="rId50"/>
    <p:sldId id="756" r:id="rId51"/>
    <p:sldId id="600" r:id="rId52"/>
    <p:sldId id="601" r:id="rId53"/>
    <p:sldId id="602" r:id="rId54"/>
    <p:sldId id="912" r:id="rId55"/>
    <p:sldId id="913" r:id="rId56"/>
    <p:sldId id="919" r:id="rId57"/>
    <p:sldId id="920" r:id="rId58"/>
    <p:sldId id="921" r:id="rId59"/>
    <p:sldId id="924" r:id="rId60"/>
    <p:sldId id="852" r:id="rId61"/>
    <p:sldId id="850" r:id="rId62"/>
    <p:sldId id="851" r:id="rId63"/>
    <p:sldId id="750" r:id="rId64"/>
    <p:sldId id="741" r:id="rId65"/>
    <p:sldId id="742" r:id="rId66"/>
    <p:sldId id="743" r:id="rId67"/>
    <p:sldId id="744" r:id="rId68"/>
    <p:sldId id="745" r:id="rId69"/>
    <p:sldId id="746" r:id="rId70"/>
    <p:sldId id="751" r:id="rId71"/>
    <p:sldId id="752" r:id="rId72"/>
    <p:sldId id="753" r:id="rId73"/>
    <p:sldId id="754" r:id="rId74"/>
    <p:sldId id="605" r:id="rId75"/>
    <p:sldId id="606" r:id="rId76"/>
    <p:sldId id="607" r:id="rId77"/>
    <p:sldId id="608" r:id="rId78"/>
    <p:sldId id="609" r:id="rId79"/>
    <p:sldId id="610" r:id="rId80"/>
    <p:sldId id="611" r:id="rId81"/>
    <p:sldId id="910" r:id="rId82"/>
    <p:sldId id="911" r:id="rId83"/>
    <p:sldId id="725" r:id="rId84"/>
    <p:sldId id="726" r:id="rId85"/>
    <p:sldId id="701" r:id="rId86"/>
    <p:sldId id="702" r:id="rId87"/>
    <p:sldId id="696" r:id="rId88"/>
    <p:sldId id="697" r:id="rId89"/>
    <p:sldId id="698" r:id="rId90"/>
    <p:sldId id="626" r:id="rId91"/>
    <p:sldId id="627" r:id="rId92"/>
    <p:sldId id="628" r:id="rId93"/>
    <p:sldId id="629" r:id="rId94"/>
    <p:sldId id="630" r:id="rId95"/>
    <p:sldId id="631" r:id="rId96"/>
    <p:sldId id="632" r:id="rId97"/>
    <p:sldId id="633" r:id="rId98"/>
    <p:sldId id="634" r:id="rId99"/>
    <p:sldId id="635" r:id="rId100"/>
    <p:sldId id="636" r:id="rId101"/>
    <p:sldId id="638" r:id="rId102"/>
    <p:sldId id="703" r:id="rId103"/>
    <p:sldId id="704" r:id="rId104"/>
    <p:sldId id="706" r:id="rId105"/>
    <p:sldId id="707" r:id="rId106"/>
    <p:sldId id="708" r:id="rId107"/>
    <p:sldId id="949" r:id="rId108"/>
    <p:sldId id="950" r:id="rId109"/>
    <p:sldId id="709" r:id="rId110"/>
    <p:sldId id="710" r:id="rId111"/>
    <p:sldId id="885" r:id="rId112"/>
    <p:sldId id="951" r:id="rId113"/>
    <p:sldId id="952" r:id="rId114"/>
    <p:sldId id="953" r:id="rId115"/>
    <p:sldId id="954" r:id="rId116"/>
    <p:sldId id="955" r:id="rId117"/>
    <p:sldId id="956" r:id="rId118"/>
    <p:sldId id="957" r:id="rId119"/>
    <p:sldId id="958" r:id="rId120"/>
    <p:sldId id="959" r:id="rId121"/>
    <p:sldId id="960" r:id="rId122"/>
    <p:sldId id="713" r:id="rId123"/>
    <p:sldId id="714" r:id="rId124"/>
    <p:sldId id="772" r:id="rId125"/>
    <p:sldId id="909" r:id="rId126"/>
    <p:sldId id="723" r:id="rId127"/>
    <p:sldId id="785" r:id="rId128"/>
    <p:sldId id="787" r:id="rId129"/>
    <p:sldId id="788" r:id="rId130"/>
    <p:sldId id="786" r:id="rId131"/>
    <p:sldId id="776" r:id="rId132"/>
    <p:sldId id="777" r:id="rId133"/>
    <p:sldId id="778" r:id="rId134"/>
    <p:sldId id="779" r:id="rId135"/>
    <p:sldId id="780" r:id="rId136"/>
    <p:sldId id="781" r:id="rId137"/>
    <p:sldId id="782" r:id="rId138"/>
    <p:sldId id="783" r:id="rId139"/>
    <p:sldId id="784" r:id="rId140"/>
    <p:sldId id="789" r:id="rId141"/>
    <p:sldId id="963" r:id="rId142"/>
    <p:sldId id="961" r:id="rId143"/>
    <p:sldId id="962" r:id="rId144"/>
    <p:sldId id="887" r:id="rId145"/>
    <p:sldId id="888" r:id="rId146"/>
    <p:sldId id="889" r:id="rId147"/>
    <p:sldId id="890" r:id="rId148"/>
    <p:sldId id="891" r:id="rId149"/>
    <p:sldId id="892" r:id="rId150"/>
    <p:sldId id="893" r:id="rId151"/>
    <p:sldId id="894" r:id="rId152"/>
    <p:sldId id="895" r:id="rId153"/>
    <p:sldId id="896" r:id="rId154"/>
    <p:sldId id="897" r:id="rId155"/>
    <p:sldId id="898" r:id="rId156"/>
    <p:sldId id="899" r:id="rId157"/>
    <p:sldId id="900" r:id="rId158"/>
    <p:sldId id="901" r:id="rId159"/>
    <p:sldId id="902" r:id="rId160"/>
    <p:sldId id="903" r:id="rId161"/>
    <p:sldId id="904" r:id="rId162"/>
    <p:sldId id="905" r:id="rId163"/>
    <p:sldId id="906" r:id="rId164"/>
    <p:sldId id="907" r:id="rId165"/>
    <p:sldId id="908" r:id="rId166"/>
    <p:sldId id="853" r:id="rId167"/>
    <p:sldId id="854" r:id="rId168"/>
    <p:sldId id="855" r:id="rId169"/>
    <p:sldId id="856" r:id="rId170"/>
    <p:sldId id="857" r:id="rId171"/>
    <p:sldId id="858" r:id="rId172"/>
    <p:sldId id="859" r:id="rId173"/>
    <p:sldId id="860" r:id="rId174"/>
    <p:sldId id="861" r:id="rId175"/>
    <p:sldId id="848" r:id="rId176"/>
    <p:sldId id="849" r:id="rId177"/>
    <p:sldId id="964" r:id="rId178"/>
    <p:sldId id="928" r:id="rId179"/>
    <p:sldId id="929" r:id="rId180"/>
    <p:sldId id="965" r:id="rId181"/>
    <p:sldId id="930" r:id="rId182"/>
    <p:sldId id="931" r:id="rId183"/>
    <p:sldId id="932" r:id="rId184"/>
    <p:sldId id="934" r:id="rId185"/>
    <p:sldId id="935" r:id="rId186"/>
    <p:sldId id="937" r:id="rId187"/>
    <p:sldId id="938" r:id="rId188"/>
    <p:sldId id="939" r:id="rId189"/>
    <p:sldId id="940" r:id="rId190"/>
    <p:sldId id="941" r:id="rId191"/>
    <p:sldId id="942" r:id="rId192"/>
    <p:sldId id="943" r:id="rId193"/>
    <p:sldId id="944" r:id="rId194"/>
    <p:sldId id="945" r:id="rId195"/>
    <p:sldId id="727" r:id="rId196"/>
    <p:sldId id="728" r:id="rId197"/>
    <p:sldId id="729" r:id="rId198"/>
    <p:sldId id="730" r:id="rId199"/>
    <p:sldId id="646" r:id="rId200"/>
    <p:sldId id="647" r:id="rId201"/>
    <p:sldId id="649" r:id="rId202"/>
    <p:sldId id="660" r:id="rId203"/>
    <p:sldId id="734" r:id="rId204"/>
    <p:sldId id="661" r:id="rId205"/>
    <p:sldId id="666" r:id="rId206"/>
    <p:sldId id="668" r:id="rId207"/>
    <p:sldId id="669" r:id="rId208"/>
    <p:sldId id="722" r:id="rId209"/>
    <p:sldId id="670" r:id="rId210"/>
    <p:sldId id="671" r:id="rId211"/>
    <p:sldId id="672" r:id="rId212"/>
    <p:sldId id="673" r:id="rId213"/>
    <p:sldId id="674" r:id="rId214"/>
    <p:sldId id="675" r:id="rId215"/>
    <p:sldId id="677" r:id="rId216"/>
    <p:sldId id="679" r:id="rId217"/>
    <p:sldId id="680" r:id="rId218"/>
    <p:sldId id="681" r:id="rId219"/>
    <p:sldId id="682" r:id="rId220"/>
    <p:sldId id="598" r:id="rId221"/>
    <p:sldId id="622" r:id="rId222"/>
    <p:sldId id="599" r:id="rId223"/>
    <p:sldId id="526" r:id="rId224"/>
    <p:sldId id="527" r:id="rId225"/>
    <p:sldId id="528" r:id="rId226"/>
    <p:sldId id="529" r:id="rId227"/>
    <p:sldId id="325" r:id="rId228"/>
    <p:sldId id="334" r:id="rId229"/>
    <p:sldId id="335" r:id="rId230"/>
    <p:sldId id="417" r:id="rId231"/>
    <p:sldId id="418" r:id="rId232"/>
    <p:sldId id="419" r:id="rId233"/>
    <p:sldId id="420" r:id="rId234"/>
    <p:sldId id="421" r:id="rId235"/>
    <p:sldId id="422" r:id="rId236"/>
    <p:sldId id="423" r:id="rId237"/>
    <p:sldId id="425" r:id="rId238"/>
    <p:sldId id="427" r:id="rId239"/>
    <p:sldId id="428" r:id="rId240"/>
    <p:sldId id="443" r:id="rId241"/>
    <p:sldId id="444" r:id="rId242"/>
    <p:sldId id="445" r:id="rId243"/>
    <p:sldId id="446" r:id="rId244"/>
    <p:sldId id="447" r:id="rId245"/>
    <p:sldId id="448" r:id="rId246"/>
    <p:sldId id="449" r:id="rId247"/>
    <p:sldId id="450" r:id="rId248"/>
    <p:sldId id="451" r:id="rId249"/>
    <p:sldId id="452" r:id="rId250"/>
    <p:sldId id="453" r:id="rId251"/>
    <p:sldId id="454" r:id="rId252"/>
    <p:sldId id="455" r:id="rId253"/>
    <p:sldId id="456" r:id="rId254"/>
    <p:sldId id="457" r:id="rId255"/>
    <p:sldId id="458" r:id="rId256"/>
    <p:sldId id="459" r:id="rId257"/>
    <p:sldId id="461" r:id="rId258"/>
    <p:sldId id="462" r:id="rId259"/>
    <p:sldId id="463" r:id="rId260"/>
    <p:sldId id="464" r:id="rId261"/>
    <p:sldId id="465" r:id="rId262"/>
    <p:sldId id="466" r:id="rId263"/>
    <p:sldId id="467" r:id="rId264"/>
    <p:sldId id="473" r:id="rId265"/>
    <p:sldId id="474" r:id="rId266"/>
    <p:sldId id="475" r:id="rId267"/>
    <p:sldId id="476" r:id="rId268"/>
    <p:sldId id="477" r:id="rId269"/>
    <p:sldId id="478" r:id="rId270"/>
    <p:sldId id="479" r:id="rId271"/>
    <p:sldId id="480" r:id="rId272"/>
    <p:sldId id="481" r:id="rId273"/>
    <p:sldId id="482" r:id="rId274"/>
    <p:sldId id="483" r:id="rId275"/>
    <p:sldId id="484" r:id="rId276"/>
    <p:sldId id="485" r:id="rId277"/>
    <p:sldId id="486" r:id="rId278"/>
    <p:sldId id="487" r:id="rId279"/>
    <p:sldId id="488" r:id="rId280"/>
    <p:sldId id="489" r:id="rId281"/>
    <p:sldId id="490" r:id="rId282"/>
    <p:sldId id="492" r:id="rId283"/>
    <p:sldId id="493" r:id="rId284"/>
    <p:sldId id="947" r:id="rId285"/>
    <p:sldId id="948" r:id="rId2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C0000"/>
    <a:srgbClr val="FF0000"/>
    <a:srgbClr val="FF505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22763" autoAdjust="0"/>
    <p:restoredTop sz="63620" autoAdjust="0"/>
  </p:normalViewPr>
  <p:slideViewPr>
    <p:cSldViewPr snapToGrid="0">
      <p:cViewPr varScale="1">
        <p:scale>
          <a:sx n="45" d="100"/>
          <a:sy n="45" d="100"/>
        </p:scale>
        <p:origin x="-1170" y="-9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105249-1A58-4BAB-BCC4-4F42379050D1}" type="datetimeFigureOut">
              <a:rPr lang="en-US" smtClean="0"/>
              <a:pPr/>
              <a:t>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EB130-2DFA-4C60-A152-228C02E9C40F}" type="slidenum">
              <a:rPr lang="en-US" smtClean="0"/>
              <a:pPr/>
              <a:t>‹#›</a:t>
            </a:fld>
            <a:endParaRPr lang="en-US"/>
          </a:p>
        </p:txBody>
      </p:sp>
    </p:spTree>
    <p:extLst>
      <p:ext uri="{BB962C8B-B14F-4D97-AF65-F5344CB8AC3E}">
        <p14:creationId xmlns:p14="http://schemas.microsoft.com/office/powerpoint/2010/main" xmlns="" val="2368777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26</a:t>
            </a:fld>
            <a:endParaRPr lang="en-US"/>
          </a:p>
        </p:txBody>
      </p:sp>
    </p:spTree>
    <p:extLst>
      <p:ext uri="{BB962C8B-B14F-4D97-AF65-F5344CB8AC3E}">
        <p14:creationId xmlns:p14="http://schemas.microsoft.com/office/powerpoint/2010/main" xmlns="" val="121459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31</a:t>
            </a:fld>
            <a:endParaRPr lang="en-US"/>
          </a:p>
        </p:txBody>
      </p:sp>
    </p:spTree>
    <p:extLst>
      <p:ext uri="{BB962C8B-B14F-4D97-AF65-F5344CB8AC3E}">
        <p14:creationId xmlns:p14="http://schemas.microsoft.com/office/powerpoint/2010/main" xmlns="" val="836940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F7EB130-2DFA-4C60-A152-228C02E9C40F}" type="slidenum">
              <a:rPr lang="en-US" smtClean="0"/>
              <a:pPr/>
              <a:t>40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41</a:t>
            </a:fld>
            <a:endParaRPr lang="en-US"/>
          </a:p>
        </p:txBody>
      </p:sp>
    </p:spTree>
    <p:extLst>
      <p:ext uri="{BB962C8B-B14F-4D97-AF65-F5344CB8AC3E}">
        <p14:creationId xmlns:p14="http://schemas.microsoft.com/office/powerpoint/2010/main" xmlns="" val="230428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42</a:t>
            </a:fld>
            <a:endParaRPr lang="en-US"/>
          </a:p>
        </p:txBody>
      </p:sp>
    </p:spTree>
    <p:extLst>
      <p:ext uri="{BB962C8B-B14F-4D97-AF65-F5344CB8AC3E}">
        <p14:creationId xmlns:p14="http://schemas.microsoft.com/office/powerpoint/2010/main" xmlns="" val="230428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43</a:t>
            </a:fld>
            <a:endParaRPr lang="en-US"/>
          </a:p>
        </p:txBody>
      </p:sp>
    </p:spTree>
    <p:extLst>
      <p:ext uri="{BB962C8B-B14F-4D97-AF65-F5344CB8AC3E}">
        <p14:creationId xmlns:p14="http://schemas.microsoft.com/office/powerpoint/2010/main" xmlns="" val="230428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44</a:t>
            </a:fld>
            <a:endParaRPr lang="en-US"/>
          </a:p>
        </p:txBody>
      </p:sp>
    </p:spTree>
    <p:extLst>
      <p:ext uri="{BB962C8B-B14F-4D97-AF65-F5344CB8AC3E}">
        <p14:creationId xmlns:p14="http://schemas.microsoft.com/office/powerpoint/2010/main" xmlns="" val="230428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45</a:t>
            </a:fld>
            <a:endParaRPr lang="en-US"/>
          </a:p>
        </p:txBody>
      </p:sp>
    </p:spTree>
    <p:extLst>
      <p:ext uri="{BB962C8B-B14F-4D97-AF65-F5344CB8AC3E}">
        <p14:creationId xmlns:p14="http://schemas.microsoft.com/office/powerpoint/2010/main" xmlns="" val="230428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47</a:t>
            </a:fld>
            <a:endParaRPr lang="en-US"/>
          </a:p>
        </p:txBody>
      </p:sp>
    </p:spTree>
    <p:extLst>
      <p:ext uri="{BB962C8B-B14F-4D97-AF65-F5344CB8AC3E}">
        <p14:creationId xmlns:p14="http://schemas.microsoft.com/office/powerpoint/2010/main" xmlns="" val="230428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48</a:t>
            </a:fld>
            <a:endParaRPr lang="en-US"/>
          </a:p>
        </p:txBody>
      </p:sp>
    </p:spTree>
    <p:extLst>
      <p:ext uri="{BB962C8B-B14F-4D97-AF65-F5344CB8AC3E}">
        <p14:creationId xmlns:p14="http://schemas.microsoft.com/office/powerpoint/2010/main" xmlns="" val="23042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2"/>
            <a:r>
              <a:rPr lang="en-US" sz="1200" kern="1200" dirty="0" smtClean="0">
                <a:solidFill>
                  <a:schemeClr val="tx1"/>
                </a:solidFill>
                <a:latin typeface="+mn-lt"/>
                <a:ea typeface="+mn-ea"/>
                <a:cs typeface="+mn-cs"/>
              </a:rPr>
              <a:t>Developers do not need to write their own pipeline.</a:t>
            </a:r>
            <a:endParaRPr lang="en-US" sz="1400" kern="1200" dirty="0" smtClean="0">
              <a:solidFill>
                <a:schemeClr val="tx1"/>
              </a:solidFill>
              <a:latin typeface="+mn-lt"/>
              <a:ea typeface="+mn-ea"/>
              <a:cs typeface="+mn-cs"/>
            </a:endParaRPr>
          </a:p>
          <a:p>
            <a:pPr lvl="2"/>
            <a:r>
              <a:rPr lang="en-US" sz="1200" kern="1200" dirty="0" smtClean="0">
                <a:solidFill>
                  <a:schemeClr val="tx1"/>
                </a:solidFill>
                <a:latin typeface="+mn-lt"/>
                <a:ea typeface="+mn-ea"/>
                <a:cs typeface="+mn-cs"/>
              </a:rPr>
              <a:t>As for the view, it is defined using HTML to make it more concise.</a:t>
            </a:r>
            <a:endParaRPr lang="en-US" sz="1400" kern="1200" dirty="0" smtClean="0">
              <a:solidFill>
                <a:schemeClr val="tx1"/>
              </a:solidFill>
              <a:latin typeface="+mn-lt"/>
              <a:ea typeface="+mn-ea"/>
              <a:cs typeface="+mn-cs"/>
            </a:endParaRPr>
          </a:p>
          <a:p>
            <a:pPr lvl="2"/>
            <a:r>
              <a:rPr lang="en-US" sz="1200" kern="1200" dirty="0" smtClean="0">
                <a:solidFill>
                  <a:schemeClr val="tx1"/>
                </a:solidFill>
                <a:latin typeface="+mn-lt"/>
                <a:ea typeface="+mn-ea"/>
                <a:cs typeface="+mn-cs"/>
              </a:rPr>
              <a:t>Data model is simple, as you do not need the getter/setter functions.</a:t>
            </a:r>
            <a:endParaRPr lang="en-US" sz="1400" kern="1200" dirty="0" smtClean="0">
              <a:solidFill>
                <a:schemeClr val="tx1"/>
              </a:solidFill>
              <a:latin typeface="+mn-lt"/>
              <a:ea typeface="+mn-ea"/>
              <a:cs typeface="+mn-cs"/>
            </a:endParaRPr>
          </a:p>
          <a:p>
            <a:pPr lvl="2"/>
            <a:r>
              <a:rPr lang="en-US" sz="1200" kern="1200" dirty="0" smtClean="0">
                <a:solidFill>
                  <a:schemeClr val="tx1"/>
                </a:solidFill>
                <a:latin typeface="+mn-lt"/>
                <a:ea typeface="+mn-ea"/>
                <a:cs typeface="+mn-cs"/>
              </a:rPr>
              <a:t>The data-binding feature allows developers to stop providing data manually into the view.</a:t>
            </a:r>
            <a:endParaRPr lang="en-US" sz="1400" kern="1200" dirty="0" smtClean="0">
              <a:solidFill>
                <a:schemeClr val="tx1"/>
              </a:solidFill>
              <a:latin typeface="+mn-lt"/>
              <a:ea typeface="+mn-ea"/>
              <a:cs typeface="+mn-cs"/>
            </a:endParaRPr>
          </a:p>
          <a:p>
            <a:pPr lvl="2"/>
            <a:r>
              <a:rPr lang="en-US" sz="1200" kern="1200" dirty="0" smtClean="0">
                <a:solidFill>
                  <a:schemeClr val="tx1"/>
                </a:solidFill>
                <a:latin typeface="+mn-lt"/>
                <a:ea typeface="+mn-ea"/>
                <a:cs typeface="+mn-cs"/>
              </a:rPr>
              <a:t>As directives are separate from app code, other teams can write it without any integration issue.</a:t>
            </a:r>
            <a:endParaRPr lang="en-US" sz="1400" kern="1200" dirty="0" smtClean="0">
              <a:solidFill>
                <a:schemeClr val="tx1"/>
              </a:solidFill>
              <a:latin typeface="+mn-lt"/>
              <a:ea typeface="+mn-ea"/>
              <a:cs typeface="+mn-cs"/>
            </a:endParaRPr>
          </a:p>
          <a:p>
            <a:pPr lvl="2"/>
            <a:r>
              <a:rPr lang="en-US" sz="1200" kern="1200" dirty="0" smtClean="0">
                <a:solidFill>
                  <a:schemeClr val="tx1"/>
                </a:solidFill>
                <a:latin typeface="+mn-lt"/>
                <a:ea typeface="+mn-ea"/>
                <a:cs typeface="+mn-cs"/>
              </a:rPr>
              <a:t>Filters allow you to manipulate the data on the view level without changing your controllers.</a:t>
            </a:r>
            <a:endParaRPr lang="en-US" sz="14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Less coding, helps developers to keep a track of the functions in a systematic manner.</a:t>
            </a:r>
            <a:endParaRPr lang="en-US" sz="16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55</a:t>
            </a:fld>
            <a:endParaRPr lang="en-US"/>
          </a:p>
        </p:txBody>
      </p:sp>
    </p:spTree>
    <p:extLst>
      <p:ext uri="{BB962C8B-B14F-4D97-AF65-F5344CB8AC3E}">
        <p14:creationId xmlns:p14="http://schemas.microsoft.com/office/powerpoint/2010/main" xmlns="" val="63895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56</a:t>
            </a:fld>
            <a:endParaRPr lang="en-US"/>
          </a:p>
        </p:txBody>
      </p:sp>
    </p:spTree>
    <p:extLst>
      <p:ext uri="{BB962C8B-B14F-4D97-AF65-F5344CB8AC3E}">
        <p14:creationId xmlns:p14="http://schemas.microsoft.com/office/powerpoint/2010/main" xmlns="" val="2698404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57</a:t>
            </a:fld>
            <a:endParaRPr lang="en-US"/>
          </a:p>
        </p:txBody>
      </p:sp>
    </p:spTree>
    <p:extLst>
      <p:ext uri="{BB962C8B-B14F-4D97-AF65-F5344CB8AC3E}">
        <p14:creationId xmlns:p14="http://schemas.microsoft.com/office/powerpoint/2010/main" xmlns="" val="711222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58</a:t>
            </a:fld>
            <a:endParaRPr lang="en-US"/>
          </a:p>
        </p:txBody>
      </p:sp>
    </p:spTree>
    <p:extLst>
      <p:ext uri="{BB962C8B-B14F-4D97-AF65-F5344CB8AC3E}">
        <p14:creationId xmlns:p14="http://schemas.microsoft.com/office/powerpoint/2010/main" xmlns="" val="84253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60</a:t>
            </a:fld>
            <a:endParaRPr lang="en-US"/>
          </a:p>
        </p:txBody>
      </p:sp>
    </p:spTree>
    <p:extLst>
      <p:ext uri="{BB962C8B-B14F-4D97-AF65-F5344CB8AC3E}">
        <p14:creationId xmlns:p14="http://schemas.microsoft.com/office/powerpoint/2010/main" xmlns="" val="3191485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61</a:t>
            </a:fld>
            <a:endParaRPr lang="en-US"/>
          </a:p>
        </p:txBody>
      </p:sp>
    </p:spTree>
    <p:extLst>
      <p:ext uri="{BB962C8B-B14F-4D97-AF65-F5344CB8AC3E}">
        <p14:creationId xmlns:p14="http://schemas.microsoft.com/office/powerpoint/2010/main" xmlns="" val="3470002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62</a:t>
            </a:fld>
            <a:endParaRPr lang="en-US"/>
          </a:p>
        </p:txBody>
      </p:sp>
    </p:spTree>
    <p:extLst>
      <p:ext uri="{BB962C8B-B14F-4D97-AF65-F5344CB8AC3E}">
        <p14:creationId xmlns:p14="http://schemas.microsoft.com/office/powerpoint/2010/main" xmlns="" val="329916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63</a:t>
            </a:fld>
            <a:endParaRPr lang="en-US"/>
          </a:p>
        </p:txBody>
      </p:sp>
    </p:spTree>
    <p:extLst>
      <p:ext uri="{BB962C8B-B14F-4D97-AF65-F5344CB8AC3E}">
        <p14:creationId xmlns:p14="http://schemas.microsoft.com/office/powerpoint/2010/main" xmlns="" val="364174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64</a:t>
            </a:fld>
            <a:endParaRPr lang="en-US"/>
          </a:p>
        </p:txBody>
      </p:sp>
    </p:spTree>
    <p:extLst>
      <p:ext uri="{BB962C8B-B14F-4D97-AF65-F5344CB8AC3E}">
        <p14:creationId xmlns:p14="http://schemas.microsoft.com/office/powerpoint/2010/main" xmlns="" val="69216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65</a:t>
            </a:fld>
            <a:endParaRPr lang="en-US"/>
          </a:p>
        </p:txBody>
      </p:sp>
    </p:spTree>
    <p:extLst>
      <p:ext uri="{BB962C8B-B14F-4D97-AF65-F5344CB8AC3E}">
        <p14:creationId xmlns:p14="http://schemas.microsoft.com/office/powerpoint/2010/main" xmlns="" val="160253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Most frameworks implement MVC by asking you to split your app into MVC components, then require you to write code to string them up together again. That’s a lot of work. Angular implements MVC by asking you to split your app into MVC components, then just let Angular do the rest. Angular manages your components for you and also serves as the pipeline that connects them.</a:t>
            </a:r>
          </a:p>
          <a:p>
            <a:pPr lvl="1">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66</a:t>
            </a:fld>
            <a:endParaRPr lang="en-US"/>
          </a:p>
        </p:txBody>
      </p:sp>
    </p:spTree>
    <p:extLst>
      <p:ext uri="{BB962C8B-B14F-4D97-AF65-F5344CB8AC3E}">
        <p14:creationId xmlns:p14="http://schemas.microsoft.com/office/powerpoint/2010/main" xmlns="" val="2805148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67</a:t>
            </a:fld>
            <a:endParaRPr lang="en-US"/>
          </a:p>
        </p:txBody>
      </p:sp>
    </p:spTree>
    <p:extLst>
      <p:ext uri="{BB962C8B-B14F-4D97-AF65-F5344CB8AC3E}">
        <p14:creationId xmlns:p14="http://schemas.microsoft.com/office/powerpoint/2010/main" xmlns="" val="4155502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68</a:t>
            </a:fld>
            <a:endParaRPr lang="en-US"/>
          </a:p>
        </p:txBody>
      </p:sp>
    </p:spTree>
    <p:extLst>
      <p:ext uri="{BB962C8B-B14F-4D97-AF65-F5344CB8AC3E}">
        <p14:creationId xmlns:p14="http://schemas.microsoft.com/office/powerpoint/2010/main" xmlns="" val="4149462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69</a:t>
            </a:fld>
            <a:endParaRPr lang="en-US"/>
          </a:p>
        </p:txBody>
      </p:sp>
    </p:spTree>
    <p:extLst>
      <p:ext uri="{BB962C8B-B14F-4D97-AF65-F5344CB8AC3E}">
        <p14:creationId xmlns:p14="http://schemas.microsoft.com/office/powerpoint/2010/main" xmlns="" val="1740051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70</a:t>
            </a:fld>
            <a:endParaRPr lang="en-US"/>
          </a:p>
        </p:txBody>
      </p:sp>
    </p:spTree>
    <p:extLst>
      <p:ext uri="{BB962C8B-B14F-4D97-AF65-F5344CB8AC3E}">
        <p14:creationId xmlns:p14="http://schemas.microsoft.com/office/powerpoint/2010/main" xmlns="" val="509973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71</a:t>
            </a:fld>
            <a:endParaRPr lang="en-US"/>
          </a:p>
        </p:txBody>
      </p:sp>
    </p:spTree>
    <p:extLst>
      <p:ext uri="{BB962C8B-B14F-4D97-AF65-F5344CB8AC3E}">
        <p14:creationId xmlns:p14="http://schemas.microsoft.com/office/powerpoint/2010/main" xmlns="" val="2314516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72</a:t>
            </a:fld>
            <a:endParaRPr lang="en-US"/>
          </a:p>
        </p:txBody>
      </p:sp>
    </p:spTree>
    <p:extLst>
      <p:ext uri="{BB962C8B-B14F-4D97-AF65-F5344CB8AC3E}">
        <p14:creationId xmlns:p14="http://schemas.microsoft.com/office/powerpoint/2010/main" xmlns="" val="1065470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a:t>
            </a:r>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73</a:t>
            </a:fld>
            <a:endParaRPr lang="en-US"/>
          </a:p>
        </p:txBody>
      </p:sp>
    </p:spTree>
    <p:extLst>
      <p:ext uri="{BB962C8B-B14F-4D97-AF65-F5344CB8AC3E}">
        <p14:creationId xmlns:p14="http://schemas.microsoft.com/office/powerpoint/2010/main" xmlns="" val="2660618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78</a:t>
            </a:fld>
            <a:endParaRPr lang="en-US"/>
          </a:p>
        </p:txBody>
      </p:sp>
    </p:spTree>
    <p:extLst>
      <p:ext uri="{BB962C8B-B14F-4D97-AF65-F5344CB8AC3E}">
        <p14:creationId xmlns:p14="http://schemas.microsoft.com/office/powerpoint/2010/main" xmlns="" val="31405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79</a:t>
            </a:fld>
            <a:endParaRPr lang="en-US"/>
          </a:p>
        </p:txBody>
      </p:sp>
    </p:spTree>
    <p:extLst>
      <p:ext uri="{BB962C8B-B14F-4D97-AF65-F5344CB8AC3E}">
        <p14:creationId xmlns:p14="http://schemas.microsoft.com/office/powerpoint/2010/main" xmlns="" val="3079489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Data models in Angular are plain old JavaScript objects (POJO) and don’t require extraneous getter and setter functions. You can add and change properties directly on it and loop over objects and arrays at will. Your code will look much cleaner and more intuitive, the way mother nature intended.</a:t>
            </a:r>
          </a:p>
          <a:p>
            <a:pPr lvl="1">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121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143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pPr/>
              <a:t>201</a:t>
            </a:fld>
            <a:endParaRPr lang="ru-RU"/>
          </a:p>
        </p:txBody>
      </p:sp>
    </p:spTree>
    <p:extLst>
      <p:ext uri="{BB962C8B-B14F-4D97-AF65-F5344CB8AC3E}">
        <p14:creationId xmlns:p14="http://schemas.microsoft.com/office/powerpoint/2010/main" xmlns="" val="87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BECB81-0CD9-4382-87B9-38A0B5BD9646}" type="slidenum">
              <a:rPr lang="en-US" smtClean="0"/>
              <a:pPr/>
              <a:t>234</a:t>
            </a:fld>
            <a:endParaRPr lang="en-US"/>
          </a:p>
        </p:txBody>
      </p:sp>
    </p:spTree>
    <p:extLst>
      <p:ext uri="{BB962C8B-B14F-4D97-AF65-F5344CB8AC3E}">
        <p14:creationId xmlns:p14="http://schemas.microsoft.com/office/powerpoint/2010/main" xmlns="" val="1648105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BBECB81-0CD9-4382-87B9-38A0B5BD9646}" type="slidenum">
              <a:rPr lang="en-US" smtClean="0"/>
              <a:pPr/>
              <a:t>235</a:t>
            </a:fld>
            <a:endParaRPr lang="en-US"/>
          </a:p>
        </p:txBody>
      </p:sp>
    </p:spTree>
    <p:extLst>
      <p:ext uri="{BB962C8B-B14F-4D97-AF65-F5344CB8AC3E}">
        <p14:creationId xmlns:p14="http://schemas.microsoft.com/office/powerpoint/2010/main" xmlns="" val="1648930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F44E494-044E-48C0-A329-214F5FBFD5F5}" type="slidenum">
              <a:rPr lang="en-US" smtClean="0"/>
              <a:pPr/>
              <a:t>238</a:t>
            </a:fld>
            <a:endParaRPr lang="en-US"/>
          </a:p>
        </p:txBody>
      </p:sp>
    </p:spTree>
    <p:extLst>
      <p:ext uri="{BB962C8B-B14F-4D97-AF65-F5344CB8AC3E}">
        <p14:creationId xmlns:p14="http://schemas.microsoft.com/office/powerpoint/2010/main" xmlns="" val="109791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pPr/>
              <a:t>263</a:t>
            </a:fld>
            <a:endParaRPr lang="ru-RU"/>
          </a:p>
        </p:txBody>
      </p:sp>
    </p:spTree>
    <p:extLst>
      <p:ext uri="{BB962C8B-B14F-4D97-AF65-F5344CB8AC3E}">
        <p14:creationId xmlns:p14="http://schemas.microsoft.com/office/powerpoint/2010/main" xmlns="" val="3322609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26CD33-4337-4529-948A-94F6960B2374}" type="slidenum">
              <a:rPr lang="en-US" smtClean="0"/>
              <a:pPr/>
              <a:t>285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75AB0-7742-4DA3-A24C-0C83B484CD4B}" type="slidenum">
              <a:rPr lang="en-US" smtClean="0"/>
              <a:pPr/>
              <a:t>9</a:t>
            </a:fld>
            <a:endParaRPr lang="en-US"/>
          </a:p>
        </p:txBody>
      </p:sp>
    </p:spTree>
    <p:extLst>
      <p:ext uri="{BB962C8B-B14F-4D97-AF65-F5344CB8AC3E}">
        <p14:creationId xmlns:p14="http://schemas.microsoft.com/office/powerpoint/2010/main" xmlns="" val="55562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Directives achieve this by enabling us to invent our own HTML elements. By putting all our DOM manipulation code into directives, we can separate them out of our MVC app. This allows our MVC app to only concern itself with updating the view with new data. How the view subsequently behaves is up to the directives.</a:t>
            </a:r>
          </a:p>
          <a:p>
            <a:pPr lvl="2">
              <a:buNone/>
            </a:pPr>
            <a:r>
              <a:rPr lang="en-US" dirty="0" smtClean="0"/>
              <a:t>Directives come in the form of custom HTML elements</a:t>
            </a:r>
          </a:p>
          <a:p>
            <a:pPr lvl="2">
              <a:buNone/>
            </a:pPr>
            <a:r>
              <a:rPr lang="en-US" dirty="0" smtClean="0"/>
              <a:t>&lt;</a:t>
            </a:r>
            <a:r>
              <a:rPr lang="en-US" dirty="0" err="1" smtClean="0"/>
              <a:t>myticker</a:t>
            </a:r>
            <a:r>
              <a:rPr lang="en-US" dirty="0" smtClean="0"/>
              <a:t>&gt;&lt;/</a:t>
            </a:r>
            <a:r>
              <a:rPr lang="en-US" dirty="0" err="1" smtClean="0"/>
              <a:t>myticker</a:t>
            </a:r>
            <a:r>
              <a:rPr lang="en-US" dirty="0" smtClean="0"/>
              <a:t>&gt;</a:t>
            </a:r>
          </a:p>
          <a:p>
            <a:pPr lvl="2">
              <a:buNone/>
            </a:pPr>
            <a:r>
              <a:rPr lang="en-US" dirty="0" smtClean="0"/>
              <a:t>custom attributes</a:t>
            </a:r>
          </a:p>
          <a:p>
            <a:pPr lvl="2">
              <a:buNone/>
            </a:pPr>
            <a:r>
              <a:rPr lang="en-US" dirty="0" smtClean="0"/>
              <a:t>&lt;div data-</a:t>
            </a:r>
            <a:r>
              <a:rPr lang="en-US" dirty="0" err="1" smtClean="0"/>
              <a:t>myticker</a:t>
            </a:r>
            <a:r>
              <a:rPr lang="en-US" dirty="0" smtClean="0"/>
              <a:t>&gt;&lt;/div&gt;</a:t>
            </a:r>
          </a:p>
          <a:p>
            <a:pPr lvl="2">
              <a:buNone/>
            </a:pPr>
            <a:r>
              <a:rPr lang="en-US" dirty="0" smtClean="0"/>
              <a:t>and custom class names</a:t>
            </a:r>
          </a:p>
          <a:p>
            <a:pPr lvl="2">
              <a:buNone/>
            </a:pPr>
            <a:r>
              <a:rPr lang="en-US" dirty="0" smtClean="0"/>
              <a:t>&lt;div class="</a:t>
            </a:r>
            <a:r>
              <a:rPr lang="en-US" dirty="0" err="1" smtClean="0"/>
              <a:t>myticker</a:t>
            </a:r>
            <a:r>
              <a:rPr lang="en-US" dirty="0" smtClean="0"/>
              <a:t>"&gt;&lt;/div&gt;</a:t>
            </a:r>
          </a:p>
          <a:p>
            <a:pPr lvl="1">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26CD33-4337-4529-948A-94F6960B2374}"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26CD33-4337-4529-948A-94F6960B2374}"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F7EB130-2DFA-4C60-A152-228C02E9C40F}" type="slidenum">
              <a:rPr lang="en-US" smtClean="0"/>
              <a:pPr/>
              <a:t>25</a:t>
            </a:fld>
            <a:endParaRPr lang="en-US"/>
          </a:p>
        </p:txBody>
      </p:sp>
    </p:spTree>
    <p:extLst>
      <p:ext uri="{BB962C8B-B14F-4D97-AF65-F5344CB8AC3E}">
        <p14:creationId xmlns:p14="http://schemas.microsoft.com/office/powerpoint/2010/main" xmlns="" val="3864584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AA3948-D692-47C7-AFA5-53200921C431}" type="datetimeFigureOut">
              <a:rPr lang="en-US" smtClean="0"/>
              <a:pPr/>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208186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AA3948-D692-47C7-AFA5-53200921C431}" type="datetimeFigureOut">
              <a:rPr lang="en-US" smtClean="0"/>
              <a:pPr/>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4283789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AA3948-D692-47C7-AFA5-53200921C431}" type="datetimeFigureOut">
              <a:rPr lang="en-US" smtClean="0"/>
              <a:pPr/>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4199173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1"/>
          </a:xfrm>
        </p:spPr>
        <p:txBody>
          <a:bodyPr/>
          <a:lstStyle>
            <a:lvl1pPr>
              <a:defRPr sz="7156"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8" y="1"/>
            <a:ext cx="6094444" cy="6856100"/>
          </a:xfrm>
          <a:blipFill>
            <a:blip r:embed="rId2" cstate="email">
              <a:extLst>
                <a:ext uri="{28A0092B-C50C-407E-A947-70E740481C1C}">
                  <a14:useLocalDpi xmlns:a14="http://schemas.microsoft.com/office/drawing/2010/main" xmlns=""/>
                </a:ext>
              </a:extLst>
            </a:blip>
            <a:stretch>
              <a:fillRect/>
            </a:stretch>
          </a:blipFill>
        </p:spPr>
        <p:txBody>
          <a:bodyPr tIns="614455" anchor="ctr" anchorCtr="0">
            <a:noAutofit/>
          </a:bodyPr>
          <a:lstStyle>
            <a:lvl1pPr marL="0" indent="0" algn="ctr">
              <a:buNone/>
              <a:defRPr sz="1765"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xmlns="" val="34426195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0831799"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6" name="Rectangle 2"/>
          <p:cNvSpPr>
            <a:spLocks/>
          </p:cNvSpPr>
          <p:nvPr userDrawn="1"/>
        </p:nvSpPr>
        <p:spPr bwMode="auto">
          <a:xfrm>
            <a:off x="11277600" y="0"/>
            <a:ext cx="927101" cy="6858000"/>
          </a:xfrm>
          <a:prstGeom prst="rect">
            <a:avLst/>
          </a:prstGeom>
          <a:solidFill>
            <a:srgbClr val="00B0F0"/>
          </a:solidFill>
          <a:ln w="25400">
            <a:noFill/>
            <a:round/>
            <a:headEnd/>
            <a:tailEnd/>
          </a:ln>
        </p:spPr>
        <p:txBody>
          <a:bodyPr lIns="0" tIns="0" rIns="0" bIns="0"/>
          <a:lstStyle/>
          <a:p>
            <a:endParaRPr lang="en-US" altLang="en-US" sz="1765"/>
          </a:p>
        </p:txBody>
      </p:sp>
      <p:sp>
        <p:nvSpPr>
          <p:cNvPr id="7" name="Rectangle 3"/>
          <p:cNvSpPr>
            <a:spLocks/>
          </p:cNvSpPr>
          <p:nvPr userDrawn="1"/>
        </p:nvSpPr>
        <p:spPr bwMode="auto">
          <a:xfrm>
            <a:off x="11277600" y="5479628"/>
            <a:ext cx="927101" cy="685659"/>
          </a:xfrm>
          <a:prstGeom prst="rect">
            <a:avLst/>
          </a:prstGeom>
          <a:solidFill>
            <a:srgbClr val="66CCFF"/>
          </a:solidFill>
          <a:ln w="25400">
            <a:noFill/>
            <a:round/>
            <a:headEnd/>
            <a:tailEnd/>
          </a:ln>
        </p:spPr>
        <p:txBody>
          <a:bodyPr lIns="0" tIns="0" rIns="0" bIns="0"/>
          <a:lstStyle/>
          <a:p>
            <a:endParaRPr lang="en-US" altLang="en-US" sz="1765"/>
          </a:p>
        </p:txBody>
      </p:sp>
      <p:pic>
        <p:nvPicPr>
          <p:cNvPr id="8" name="Picture 5">
            <a:hlinkClick r:id="" action="ppaction://noaction"/>
          </p:cNvPr>
          <p:cNvPicPr>
            <a:picLocks noChangeAspect="1" noChangeArrowheads="1"/>
          </p:cNvPicPr>
          <p:nvPr userDrawn="1"/>
        </p:nvPicPr>
        <p:blipFill>
          <a:blip r:embed="rId2" cstate="print"/>
          <a:srcRect/>
          <a:stretch>
            <a:fillRect/>
          </a:stretch>
        </p:blipFill>
        <p:spPr bwMode="auto">
          <a:xfrm>
            <a:off x="11480801" y="5524775"/>
            <a:ext cx="517878" cy="592545"/>
          </a:xfrm>
          <a:prstGeom prst="rect">
            <a:avLst/>
          </a:prstGeom>
          <a:noFill/>
          <a:ln w="12700" cap="rnd">
            <a:noFill/>
            <a:round/>
            <a:headEnd/>
            <a:tailEnd/>
          </a:ln>
          <a:effectLst>
            <a:outerShdw dist="25399" dir="5400000" algn="ctr" rotWithShape="0">
              <a:schemeClr val="bg2">
                <a:alpha val="50000"/>
              </a:schemeClr>
            </a:outerShdw>
          </a:effectLst>
        </p:spPr>
      </p:pic>
    </p:spTree>
    <p:extLst>
      <p:ext uri="{BB962C8B-B14F-4D97-AF65-F5344CB8AC3E}">
        <p14:creationId xmlns:p14="http://schemas.microsoft.com/office/powerpoint/2010/main" xmlns="" val="9204903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3064073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831798" cy="899665"/>
          </a:xfrm>
        </p:spPr>
        <p:txBody>
          <a:bodyPr/>
          <a:lstStyle/>
          <a:p>
            <a:r>
              <a:rPr lang="en-US" smtClean="0"/>
              <a:t>Click to edit Master title style</a:t>
            </a:r>
            <a:endParaRPr lang="en-US" dirty="0"/>
          </a:p>
        </p:txBody>
      </p:sp>
      <p:sp>
        <p:nvSpPr>
          <p:cNvPr id="5" name="Text Placeholder 3"/>
          <p:cNvSpPr>
            <a:spLocks noGrp="1"/>
          </p:cNvSpPr>
          <p:nvPr>
            <p:ph type="body" sz="quarter" idx="11"/>
          </p:nvPr>
        </p:nvSpPr>
        <p:spPr>
          <a:xfrm>
            <a:off x="6544215" y="1189176"/>
            <a:ext cx="4556824" cy="2368084"/>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2"/>
          <p:cNvSpPr>
            <a:spLocks/>
          </p:cNvSpPr>
          <p:nvPr userDrawn="1"/>
        </p:nvSpPr>
        <p:spPr bwMode="auto">
          <a:xfrm>
            <a:off x="11277600" y="0"/>
            <a:ext cx="927101" cy="6858000"/>
          </a:xfrm>
          <a:prstGeom prst="rect">
            <a:avLst/>
          </a:prstGeom>
          <a:solidFill>
            <a:srgbClr val="00B0F0"/>
          </a:solidFill>
          <a:ln w="25400">
            <a:noFill/>
            <a:round/>
            <a:headEnd/>
            <a:tailEnd/>
          </a:ln>
        </p:spPr>
        <p:txBody>
          <a:bodyPr lIns="0" tIns="0" rIns="0" bIns="0"/>
          <a:lstStyle/>
          <a:p>
            <a:endParaRPr lang="en-US" altLang="en-US" sz="1765"/>
          </a:p>
        </p:txBody>
      </p:sp>
      <p:sp>
        <p:nvSpPr>
          <p:cNvPr id="7" name="Rectangle 3"/>
          <p:cNvSpPr>
            <a:spLocks/>
          </p:cNvSpPr>
          <p:nvPr userDrawn="1"/>
        </p:nvSpPr>
        <p:spPr bwMode="auto">
          <a:xfrm>
            <a:off x="11277600" y="5479628"/>
            <a:ext cx="927101" cy="685659"/>
          </a:xfrm>
          <a:prstGeom prst="rect">
            <a:avLst/>
          </a:prstGeom>
          <a:solidFill>
            <a:srgbClr val="66CCFF"/>
          </a:solidFill>
          <a:ln w="25400">
            <a:noFill/>
            <a:round/>
            <a:headEnd/>
            <a:tailEnd/>
          </a:ln>
        </p:spPr>
        <p:txBody>
          <a:bodyPr lIns="0" tIns="0" rIns="0" bIns="0"/>
          <a:lstStyle/>
          <a:p>
            <a:endParaRPr lang="en-US" altLang="en-US" sz="1765"/>
          </a:p>
        </p:txBody>
      </p:sp>
      <p:pic>
        <p:nvPicPr>
          <p:cNvPr id="8" name="Picture 5">
            <a:hlinkClick r:id="" action="ppaction://noaction"/>
          </p:cNvPr>
          <p:cNvPicPr>
            <a:picLocks noChangeAspect="1" noChangeArrowheads="1"/>
          </p:cNvPicPr>
          <p:nvPr userDrawn="1"/>
        </p:nvPicPr>
        <p:blipFill>
          <a:blip r:embed="rId2" cstate="print"/>
          <a:srcRect/>
          <a:stretch>
            <a:fillRect/>
          </a:stretch>
        </p:blipFill>
        <p:spPr bwMode="auto">
          <a:xfrm>
            <a:off x="11480801" y="5524775"/>
            <a:ext cx="517878" cy="592545"/>
          </a:xfrm>
          <a:prstGeom prst="rect">
            <a:avLst/>
          </a:prstGeom>
          <a:noFill/>
          <a:ln w="12700" cap="rnd">
            <a:noFill/>
            <a:round/>
            <a:headEnd/>
            <a:tailEnd/>
          </a:ln>
          <a:effectLst>
            <a:outerShdw dist="25399" dir="5400000" algn="ctr" rotWithShape="0">
              <a:schemeClr val="bg2">
                <a:alpha val="50000"/>
              </a:schemeClr>
            </a:outerShdw>
          </a:effectLst>
        </p:spPr>
      </p:pic>
      <p:sp>
        <p:nvSpPr>
          <p:cNvPr id="9" name="Text Placeholder 3"/>
          <p:cNvSpPr>
            <a:spLocks noGrp="1"/>
          </p:cNvSpPr>
          <p:nvPr>
            <p:ph type="body" sz="quarter" idx="12"/>
          </p:nvPr>
        </p:nvSpPr>
        <p:spPr>
          <a:xfrm>
            <a:off x="269240" y="1189176"/>
            <a:ext cx="4556824" cy="2368084"/>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8949076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831798" cy="899665"/>
          </a:xfr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0831798"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p:cNvSpPr>
          <p:nvPr userDrawn="1"/>
        </p:nvSpPr>
        <p:spPr bwMode="auto">
          <a:xfrm>
            <a:off x="11277600" y="0"/>
            <a:ext cx="927101" cy="6858000"/>
          </a:xfrm>
          <a:prstGeom prst="rect">
            <a:avLst/>
          </a:prstGeom>
          <a:solidFill>
            <a:srgbClr val="00B0F0"/>
          </a:solidFill>
          <a:ln w="25400">
            <a:noFill/>
            <a:round/>
            <a:headEnd/>
            <a:tailEnd/>
          </a:ln>
        </p:spPr>
        <p:txBody>
          <a:bodyPr lIns="0" tIns="0" rIns="0" bIns="0"/>
          <a:lstStyle/>
          <a:p>
            <a:endParaRPr lang="en-US" altLang="en-US" sz="1765"/>
          </a:p>
        </p:txBody>
      </p:sp>
      <p:sp>
        <p:nvSpPr>
          <p:cNvPr id="6" name="Rectangle 3"/>
          <p:cNvSpPr>
            <a:spLocks/>
          </p:cNvSpPr>
          <p:nvPr userDrawn="1"/>
        </p:nvSpPr>
        <p:spPr bwMode="auto">
          <a:xfrm>
            <a:off x="11277600" y="5479628"/>
            <a:ext cx="927101" cy="685659"/>
          </a:xfrm>
          <a:prstGeom prst="rect">
            <a:avLst/>
          </a:prstGeom>
          <a:solidFill>
            <a:srgbClr val="66CCFF"/>
          </a:solidFill>
          <a:ln w="25400">
            <a:noFill/>
            <a:round/>
            <a:headEnd/>
            <a:tailEnd/>
          </a:ln>
        </p:spPr>
        <p:txBody>
          <a:bodyPr lIns="0" tIns="0" rIns="0" bIns="0"/>
          <a:lstStyle/>
          <a:p>
            <a:endParaRPr lang="en-US" altLang="en-US" sz="1765"/>
          </a:p>
        </p:txBody>
      </p:sp>
      <p:pic>
        <p:nvPicPr>
          <p:cNvPr id="7" name="Picture 5">
            <a:hlinkClick r:id="" action="ppaction://noaction"/>
          </p:cNvPr>
          <p:cNvPicPr>
            <a:picLocks noChangeAspect="1" noChangeArrowheads="1"/>
          </p:cNvPicPr>
          <p:nvPr userDrawn="1"/>
        </p:nvPicPr>
        <p:blipFill>
          <a:blip r:embed="rId2" cstate="print"/>
          <a:srcRect/>
          <a:stretch>
            <a:fillRect/>
          </a:stretch>
        </p:blipFill>
        <p:spPr bwMode="auto">
          <a:xfrm>
            <a:off x="11480801" y="5524775"/>
            <a:ext cx="517878" cy="592545"/>
          </a:xfrm>
          <a:prstGeom prst="rect">
            <a:avLst/>
          </a:prstGeom>
          <a:noFill/>
          <a:ln w="12700" cap="rnd">
            <a:noFill/>
            <a:round/>
            <a:headEnd/>
            <a:tailEnd/>
          </a:ln>
          <a:effectLst>
            <a:outerShdw dist="25399" dir="5400000" algn="ctr" rotWithShape="0">
              <a:schemeClr val="bg2">
                <a:alpha val="50000"/>
              </a:schemeClr>
            </a:outerShdw>
          </a:effectLst>
        </p:spPr>
      </p:pic>
    </p:spTree>
    <p:extLst>
      <p:ext uri="{BB962C8B-B14F-4D97-AF65-F5344CB8AC3E}">
        <p14:creationId xmlns:p14="http://schemas.microsoft.com/office/powerpoint/2010/main" xmlns="" val="55260026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ColTx">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559167" y="233241"/>
            <a:ext cx="6187073"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2400" i="0">
                <a:solidFill>
                  <a:schemeClr val="tx1"/>
                </a:solidFill>
                <a:latin typeface="+mn-lt"/>
                <a:ea typeface="+mn-ea"/>
                <a:cs typeface="+mn-cs"/>
              </a:defRPr>
            </a:lvl1pPr>
            <a:extLst/>
          </a:lstStyle>
          <a:p>
            <a:pPr marL="0" marR="0" indent="1588" algn="ctr" rtl="0" latinLnBrk="0">
              <a:spcBef>
                <a:spcPct val="20000"/>
              </a:spcBef>
              <a:buFontTx/>
              <a:buNone/>
            </a:pPr>
            <a:r>
              <a:rPr lang="en-US" i="0" smtClean="0"/>
              <a:t>Click icon to add picture</a:t>
            </a:r>
            <a:endParaRPr lang="en-US" i="0" dirty="0"/>
          </a:p>
        </p:txBody>
      </p:sp>
      <p:sp>
        <p:nvSpPr>
          <p:cNvPr id="13" name="Rectangle 6"/>
          <p:cNvSpPr>
            <a:spLocks noGrp="1"/>
          </p:cNvSpPr>
          <p:nvPr>
            <p:ph type="body" sz="quarter" idx="11" hasCustomPrompt="1"/>
          </p:nvPr>
        </p:nvSpPr>
        <p:spPr>
          <a:xfrm>
            <a:off x="7010400" y="3048000"/>
            <a:ext cx="4673600" cy="3352800"/>
          </a:xfrm>
        </p:spPr>
        <p:txBody>
          <a:bodyPr tIns="91440" bIns="91440" anchor="b" anchorCtr="0">
            <a:noAutofit/>
          </a:bodyPr>
          <a:lstStyle>
            <a:lvl1pPr marL="0" marR="0" indent="0" algn="l" rtl="0" latinLnBrk="0">
              <a:spcBef>
                <a:spcPct val="20000"/>
              </a:spcBef>
              <a:buFontTx/>
              <a:buNone/>
              <a:defRPr sz="1800" i="0" baseline="0">
                <a:solidFill>
                  <a:schemeClr val="tx1"/>
                </a:solidFill>
                <a:latin typeface="+mn-lt"/>
                <a:ea typeface="+mn-ea"/>
                <a:cs typeface="+mn-cs"/>
              </a:defRPr>
            </a:lvl1pPr>
            <a:extLst/>
          </a:lstStyle>
          <a:p>
            <a:pPr lvl="0"/>
            <a:r>
              <a:rPr lang="en-US" dirty="0" smtClean="0"/>
              <a:t>Click to add caption</a:t>
            </a:r>
            <a:endParaRPr lang="en-US" dirty="0"/>
          </a:p>
        </p:txBody>
      </p:sp>
      <p:sp>
        <p:nvSpPr>
          <p:cNvPr id="4" name="Rectangle 3"/>
          <p:cNvSpPr>
            <a:spLocks noGrp="1"/>
          </p:cNvSpPr>
          <p:nvPr>
            <p:ph type="dt" sz="half" idx="12"/>
          </p:nvPr>
        </p:nvSpPr>
        <p:spPr/>
        <p:txBody>
          <a:bodyPr/>
          <a:lstStyle/>
          <a:p>
            <a:fld id="{F30C84A2-23CF-44F5-B813-5187ED5C7D1C}" type="datetimeFigureOut">
              <a:rPr lang="en-US" sz="1200" smtClean="0">
                <a:solidFill>
                  <a:schemeClr val="tx2"/>
                </a:solidFill>
              </a:rPr>
              <a:pPr/>
              <a:t>2/7/2018</a:t>
            </a:fld>
            <a:endParaRPr lang="en-US"/>
          </a:p>
        </p:txBody>
      </p:sp>
      <p:sp>
        <p:nvSpPr>
          <p:cNvPr id="5" name="Rectangle 4"/>
          <p:cNvSpPr>
            <a:spLocks noGrp="1"/>
          </p:cNvSpPr>
          <p:nvPr>
            <p:ph type="sldNum" sz="quarter" idx="13"/>
          </p:nvPr>
        </p:nvSpPr>
        <p:spPr/>
        <p:txBody>
          <a:bodyPr/>
          <a:lstStyle/>
          <a:p>
            <a:pPr algn="r"/>
            <a:fld id="{F99EC173-99AE-4773-AB25-02E469A13EAE}" type="slidenum">
              <a:rPr lang="en-US" sz="1200" smtClean="0">
                <a:solidFill>
                  <a:schemeClr val="tx2"/>
                </a:solidFill>
              </a:rPr>
              <a:pPr algn="r"/>
              <a:t>‹#›</a:t>
            </a:fld>
            <a:endParaRPr lang="en-US"/>
          </a:p>
        </p:txBody>
      </p:sp>
      <p:sp>
        <p:nvSpPr>
          <p:cNvPr id="6" name="Rectangle 5"/>
          <p:cNvSpPr>
            <a:spLocks noGrp="1"/>
          </p:cNvSpPr>
          <p:nvPr>
            <p:ph type="ftr" sz="quarter" idx="14"/>
          </p:nvPr>
        </p:nvSpPr>
        <p:spPr/>
        <p:txBody>
          <a:bodyPr/>
          <a:lstStyle/>
          <a:p>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381974" y="1196978"/>
            <a:ext cx="11458575" cy="5008563"/>
          </a:xfrm>
        </p:spPr>
        <p:txBody>
          <a:bodyPr/>
          <a:lstStyle>
            <a:lvl1pPr marL="0" indent="0">
              <a:buNone/>
              <a:defRPr/>
            </a:lvl1pPr>
          </a:lstStyle>
          <a:p>
            <a:pPr lvl="0"/>
            <a:r>
              <a:rPr lang="pl-PL" smtClean="0"/>
              <a:t>Up to seven lines of text.</a:t>
            </a:r>
            <a:endParaRPr lang="en-US"/>
          </a:p>
        </p:txBody>
      </p:sp>
    </p:spTree>
    <p:extLst>
      <p:ext uri="{BB962C8B-B14F-4D97-AF65-F5344CB8AC3E}">
        <p14:creationId xmlns:p14="http://schemas.microsoft.com/office/powerpoint/2010/main" xmlns="" val="3318422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our Text Chunking">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Tahoma" panose="020B0604030504040204" pitchFamily="34" charset="0"/>
                <a:cs typeface="Tahoma" panose="020B0604030504040204" pitchFamily="34" charset="0"/>
              </a:defRPr>
            </a:lvl1pPr>
          </a:lstStyle>
          <a:p>
            <a:pPr lvl="0"/>
            <a:r>
              <a:rPr lang="en-US" dirty="0" smtClean="0"/>
              <a:t>Click to add text</a:t>
            </a:r>
          </a:p>
        </p:txBody>
      </p:sp>
      <p:sp>
        <p:nvSpPr>
          <p:cNvPr id="17" name="Content Placeholder 10"/>
          <p:cNvSpPr>
            <a:spLocks noGrp="1"/>
          </p:cNvSpPr>
          <p:nvPr>
            <p:ph sz="quarter" idx="14" hasCustomPrompt="1"/>
          </p:nvPr>
        </p:nvSpPr>
        <p:spPr>
          <a:xfrm>
            <a:off x="701336"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Tahoma" panose="020B0604030504040204" pitchFamily="34" charset="0"/>
                <a:cs typeface="Tahoma" panose="020B0604030504040204" pitchFamily="34" charset="0"/>
              </a:defRPr>
            </a:lvl1pPr>
          </a:lstStyle>
          <a:p>
            <a:pPr lvl="0"/>
            <a:r>
              <a:rPr lang="en-US" dirty="0" smtClean="0"/>
              <a:t>Click to add text</a:t>
            </a:r>
          </a:p>
        </p:txBody>
      </p:sp>
      <p:sp>
        <p:nvSpPr>
          <p:cNvPr id="8" name="Content Placeholder 10"/>
          <p:cNvSpPr>
            <a:spLocks noGrp="1"/>
          </p:cNvSpPr>
          <p:nvPr>
            <p:ph sz="quarter" idx="13" hasCustomPrompt="1"/>
          </p:nvPr>
        </p:nvSpPr>
        <p:spPr>
          <a:xfrm>
            <a:off x="6217330"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Tahoma" panose="020B0604030504040204" pitchFamily="34" charset="0"/>
                <a:cs typeface="Tahoma" panose="020B0604030504040204" pitchFamily="34" charset="0"/>
              </a:defRPr>
            </a:lvl1pPr>
          </a:lstStyle>
          <a:p>
            <a:pPr lvl="0"/>
            <a:r>
              <a:rPr lang="en-US" dirty="0" smtClean="0"/>
              <a:t>Click to add text</a:t>
            </a:r>
          </a:p>
        </p:txBody>
      </p:sp>
      <p:sp>
        <p:nvSpPr>
          <p:cNvPr id="7" name="Content Placeholder 10"/>
          <p:cNvSpPr>
            <a:spLocks noGrp="1"/>
          </p:cNvSpPr>
          <p:nvPr>
            <p:ph sz="quarter" idx="12" hasCustomPrompt="1"/>
          </p:nvPr>
        </p:nvSpPr>
        <p:spPr>
          <a:xfrm>
            <a:off x="701336"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Tahoma" panose="020B0604030504040204" pitchFamily="34" charset="0"/>
                <a:cs typeface="Tahoma" panose="020B0604030504040204" pitchFamily="34" charset="0"/>
              </a:defRPr>
            </a:lvl1pPr>
          </a:lstStyle>
          <a:p>
            <a:pPr lvl="0"/>
            <a:r>
              <a:rPr lang="en-US" dirty="0" smtClean="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smtClean="0"/>
              <a:t>Click to Add Slide Title in </a:t>
            </a:r>
            <a:r>
              <a:rPr lang="en-US" dirty="0" err="1" smtClean="0"/>
              <a:t>Titlecase</a:t>
            </a:r>
            <a:endParaRPr lang="en-US" dirty="0"/>
          </a:p>
        </p:txBody>
      </p:sp>
    </p:spTree>
    <p:extLst>
      <p:ext uri="{BB962C8B-B14F-4D97-AF65-F5344CB8AC3E}">
        <p14:creationId xmlns:p14="http://schemas.microsoft.com/office/powerpoint/2010/main" xmlns="" val="31417955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1152">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AA3948-D692-47C7-AFA5-53200921C431}" type="datetimeFigureOut">
              <a:rPr lang="en-US" smtClean="0"/>
              <a:pPr/>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104841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AA3948-D692-47C7-AFA5-53200921C431}" type="datetimeFigureOut">
              <a:rPr lang="en-US" smtClean="0"/>
              <a:pPr/>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229220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AA3948-D692-47C7-AFA5-53200921C431}" type="datetimeFigureOut">
              <a:rPr lang="en-US" smtClean="0"/>
              <a:pPr/>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2418500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AA3948-D692-47C7-AFA5-53200921C431}" type="datetimeFigureOut">
              <a:rPr lang="en-US" smtClean="0"/>
              <a:pPr/>
              <a:t>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363887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AA3948-D692-47C7-AFA5-53200921C431}" type="datetimeFigureOut">
              <a:rPr lang="en-US" smtClean="0"/>
              <a:pPr/>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373298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AA3948-D692-47C7-AFA5-53200921C431}" type="datetimeFigureOut">
              <a:rPr lang="en-US" smtClean="0"/>
              <a:pPr/>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800032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AA3948-D692-47C7-AFA5-53200921C431}" type="datetimeFigureOut">
              <a:rPr lang="en-US" smtClean="0"/>
              <a:pPr/>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186615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AA3948-D692-47C7-AFA5-53200921C431}" type="datetimeFigureOut">
              <a:rPr lang="en-US" smtClean="0"/>
              <a:pPr/>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B40259-B9C8-4111-956E-54A7190B156E}" type="slidenum">
              <a:rPr lang="en-US" smtClean="0"/>
              <a:pPr/>
              <a:t>‹#›</a:t>
            </a:fld>
            <a:endParaRPr lang="en-US"/>
          </a:p>
        </p:txBody>
      </p:sp>
    </p:spTree>
    <p:extLst>
      <p:ext uri="{BB962C8B-B14F-4D97-AF65-F5344CB8AC3E}">
        <p14:creationId xmlns:p14="http://schemas.microsoft.com/office/powerpoint/2010/main" xmlns="" val="4117385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AA3948-D692-47C7-AFA5-53200921C431}" type="datetimeFigureOut">
              <a:rPr lang="en-US" smtClean="0"/>
              <a:pPr/>
              <a:t>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B40259-B9C8-4111-956E-54A7190B156E}" type="slidenum">
              <a:rPr lang="en-US" smtClean="0"/>
              <a:pPr/>
              <a:t>‹#›</a:t>
            </a:fld>
            <a:endParaRPr lang="en-US"/>
          </a:p>
        </p:txBody>
      </p:sp>
      <p:sp>
        <p:nvSpPr>
          <p:cNvPr id="8" name="Rectangle 2"/>
          <p:cNvSpPr>
            <a:spLocks/>
          </p:cNvSpPr>
          <p:nvPr/>
        </p:nvSpPr>
        <p:spPr bwMode="auto">
          <a:xfrm>
            <a:off x="11277600" y="0"/>
            <a:ext cx="927101" cy="6858000"/>
          </a:xfrm>
          <a:prstGeom prst="rect">
            <a:avLst/>
          </a:prstGeom>
          <a:solidFill>
            <a:srgbClr val="00B0F0"/>
          </a:solidFill>
          <a:ln w="25400">
            <a:noFill/>
            <a:round/>
            <a:headEnd/>
            <a:tailEnd/>
          </a:ln>
        </p:spPr>
        <p:txBody>
          <a:bodyPr lIns="0" tIns="0" rIns="0" bIns="0"/>
          <a:lstStyle/>
          <a:p>
            <a:endParaRPr lang="en-US" altLang="en-US" sz="1765"/>
          </a:p>
        </p:txBody>
      </p:sp>
      <p:sp>
        <p:nvSpPr>
          <p:cNvPr id="9" name="Rectangle 3"/>
          <p:cNvSpPr>
            <a:spLocks/>
          </p:cNvSpPr>
          <p:nvPr/>
        </p:nvSpPr>
        <p:spPr bwMode="auto">
          <a:xfrm>
            <a:off x="11277600" y="5479628"/>
            <a:ext cx="927101" cy="685659"/>
          </a:xfrm>
          <a:prstGeom prst="rect">
            <a:avLst/>
          </a:prstGeom>
          <a:solidFill>
            <a:srgbClr val="66CCFF"/>
          </a:solidFill>
          <a:ln w="25400">
            <a:noFill/>
            <a:round/>
            <a:headEnd/>
            <a:tailEnd/>
          </a:ln>
        </p:spPr>
        <p:txBody>
          <a:bodyPr lIns="0" tIns="0" rIns="0" bIns="0"/>
          <a:lstStyle/>
          <a:p>
            <a:endParaRPr lang="en-US" altLang="en-US" sz="1765"/>
          </a:p>
        </p:txBody>
      </p:sp>
      <p:pic>
        <p:nvPicPr>
          <p:cNvPr id="10" name="Picture 5">
            <a:hlinkClick r:id="" action="ppaction://noaction"/>
          </p:cNvPr>
          <p:cNvPicPr>
            <a:picLocks noChangeAspect="1" noChangeArrowheads="1"/>
          </p:cNvPicPr>
          <p:nvPr/>
        </p:nvPicPr>
        <p:blipFill>
          <a:blip r:embed="rId21" cstate="print"/>
          <a:srcRect/>
          <a:stretch>
            <a:fillRect/>
          </a:stretch>
        </p:blipFill>
        <p:spPr bwMode="auto">
          <a:xfrm>
            <a:off x="11480801" y="5524775"/>
            <a:ext cx="517878" cy="592545"/>
          </a:xfrm>
          <a:prstGeom prst="rect">
            <a:avLst/>
          </a:prstGeom>
          <a:noFill/>
          <a:ln w="12700" cap="rnd">
            <a:noFill/>
            <a:round/>
            <a:headEnd/>
            <a:tailEnd/>
          </a:ln>
          <a:effectLst>
            <a:outerShdw dist="25399" dir="5400000" algn="ctr" rotWithShape="0">
              <a:schemeClr val="bg2">
                <a:alpha val="50000"/>
              </a:schemeClr>
            </a:outerShdw>
          </a:effectLst>
        </p:spPr>
      </p:pic>
      <p:sp>
        <p:nvSpPr>
          <p:cNvPr id="11" name="Rectangle 2"/>
          <p:cNvSpPr>
            <a:spLocks/>
          </p:cNvSpPr>
          <p:nvPr/>
        </p:nvSpPr>
        <p:spPr bwMode="auto">
          <a:xfrm>
            <a:off x="11277600" y="0"/>
            <a:ext cx="927101" cy="6858000"/>
          </a:xfrm>
          <a:prstGeom prst="rect">
            <a:avLst/>
          </a:prstGeom>
          <a:solidFill>
            <a:srgbClr val="00B0F0"/>
          </a:solidFill>
          <a:ln w="25400">
            <a:noFill/>
            <a:round/>
            <a:headEnd/>
            <a:tailEnd/>
          </a:ln>
        </p:spPr>
        <p:txBody>
          <a:bodyPr lIns="0" tIns="0" rIns="0" bIns="0"/>
          <a:lstStyle/>
          <a:p>
            <a:endParaRPr lang="en-US" altLang="en-US" sz="1765"/>
          </a:p>
        </p:txBody>
      </p:sp>
      <p:sp>
        <p:nvSpPr>
          <p:cNvPr id="12" name="Rectangle 3"/>
          <p:cNvSpPr>
            <a:spLocks/>
          </p:cNvSpPr>
          <p:nvPr/>
        </p:nvSpPr>
        <p:spPr bwMode="auto">
          <a:xfrm>
            <a:off x="11277600" y="5479628"/>
            <a:ext cx="927101" cy="685659"/>
          </a:xfrm>
          <a:prstGeom prst="rect">
            <a:avLst/>
          </a:prstGeom>
          <a:solidFill>
            <a:srgbClr val="66CCFF"/>
          </a:solidFill>
          <a:ln w="25400">
            <a:noFill/>
            <a:round/>
            <a:headEnd/>
            <a:tailEnd/>
          </a:ln>
        </p:spPr>
        <p:txBody>
          <a:bodyPr lIns="0" tIns="0" rIns="0" bIns="0"/>
          <a:lstStyle/>
          <a:p>
            <a:endParaRPr lang="en-US" altLang="en-US" sz="1765"/>
          </a:p>
        </p:txBody>
      </p:sp>
    </p:spTree>
    <p:extLst>
      <p:ext uri="{BB962C8B-B14F-4D97-AF65-F5344CB8AC3E}">
        <p14:creationId xmlns:p14="http://schemas.microsoft.com/office/powerpoint/2010/main" xmlns="" val="40828041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9" r:id="rId12"/>
    <p:sldLayoutId id="2147483660" r:id="rId13"/>
    <p:sldLayoutId id="2147483661" r:id="rId14"/>
    <p:sldLayoutId id="2147483666" r:id="rId15"/>
    <p:sldLayoutId id="2147483667" r:id="rId16"/>
    <p:sldLayoutId id="2147483700" r:id="rId17"/>
    <p:sldLayoutId id="2147483703" r:id="rId18"/>
    <p:sldLayoutId id="2147483704"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codecondo.com/wp-content/uploads/2015/07/AngularJS-directives.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plnkr.co/edit/ckeHEE8GAzAuMl6JapaP?p=info"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twitter.com/Component" TargetMode="External"/><Relationship Id="rId2" Type="http://schemas.openxmlformats.org/officeDocument/2006/relationships/hyperlink" Target="http://twitter.com/angular/core" TargetMode="Externa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plus.google.com/+AngularJS/posts/aZNVhj355G2"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hyperlink" Target="http://someurl.com/about" TargetMode="Externa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ngular.io/generated/zips/quickstart/quickstart.zip" TargetMode="External"/><Relationship Id="rId2" Type="http://schemas.openxmlformats.org/officeDocument/2006/relationships/hyperlink" Target="https://angular.io/generated/live-examples/quickstart/eplnkr.html" TargetMode="External"/><Relationship Id="rId1" Type="http://schemas.openxmlformats.org/officeDocument/2006/relationships/slideLayout" Target="../slideLayouts/slideLayout2.xml"/><Relationship Id="rId5" Type="http://schemas.openxmlformats.org/officeDocument/2006/relationships/hyperlink" Target="https://angular.io/guide/setup" TargetMode="External"/><Relationship Id="rId4" Type="http://schemas.openxmlformats.org/officeDocument/2006/relationships/hyperlink" Target="https://github.com/angular/quickstart"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angular/quickstart/archive/master.zi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ngular/quickstart" TargetMode="External"/><Relationship Id="rId2" Type="http://schemas.openxmlformats.org/officeDocument/2006/relationships/hyperlink" Target="https://angular.io/guide/quickstart" TargetMode="External"/><Relationship Id="rId1" Type="http://schemas.openxmlformats.org/officeDocument/2006/relationships/slideLayout" Target="../slideLayouts/slideLayout2.xml"/><Relationship Id="rId4" Type="http://schemas.openxmlformats.org/officeDocument/2006/relationships/hyperlink" Target="https://nodejs.org/en/downloa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npmjs.com/package/angular-cli"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npmjs.com/package/angular-cli"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codecondo.com/wp-content/uploads/2015/07/AngularJS-easy-work.p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codecondo.com/wp-content/uploads/2015/07/AngularJS-mvc-architecture.p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odecondo.com/wp-content/uploads/2015/07/AngularJS-pojo.p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hyperlink" Target="https://github.com/typings/registry"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descr="angular2.png"/>
          <p:cNvPicPr>
            <a:picLocks noGrp="1" noChangeAspect="1"/>
          </p:cNvPicPr>
          <p:nvPr>
            <p:ph idx="1"/>
          </p:nvPr>
        </p:nvPicPr>
        <p:blipFill>
          <a:blip r:embed="rId2"/>
          <a:stretch>
            <a:fillRect/>
          </a:stretch>
        </p:blipFill>
        <p:spPr>
          <a:xfrm>
            <a:off x="786809" y="318977"/>
            <a:ext cx="10441172" cy="5869171"/>
          </a:xfrm>
        </p:spPr>
      </p:pic>
    </p:spTree>
    <p:extLst>
      <p:ext uri="{BB962C8B-B14F-4D97-AF65-F5344CB8AC3E}">
        <p14:creationId xmlns:p14="http://schemas.microsoft.com/office/powerpoint/2010/main" xmlns="" val="1749654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AngularJS</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Behavior with directives</a:t>
            </a:r>
          </a:p>
        </p:txBody>
      </p:sp>
      <p:pic>
        <p:nvPicPr>
          <p:cNvPr id="4" name="Picture 3" descr="AngularJS directives">
            <a:hlinkClick r:id="rId3"/>
          </p:cNvPr>
          <p:cNvPicPr/>
          <p:nvPr/>
        </p:nvPicPr>
        <p:blipFill>
          <a:blip r:embed="rId4"/>
          <a:srcRect/>
          <a:stretch>
            <a:fillRect/>
          </a:stretch>
        </p:blipFill>
        <p:spPr bwMode="auto">
          <a:xfrm>
            <a:off x="1189037" y="2346675"/>
            <a:ext cx="6181725" cy="307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Angular 2 Application </a:t>
            </a:r>
            <a:r>
              <a:rPr lang="en-IN" dirty="0" err="1" smtClean="0"/>
              <a:t>Startup</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57355"/>
            <a:ext cx="10515600" cy="4145055"/>
          </a:xfrm>
        </p:spPr>
      </p:pic>
    </p:spTree>
    <p:extLst>
      <p:ext uri="{BB962C8B-B14F-4D97-AF65-F5344CB8AC3E}">
        <p14:creationId xmlns:p14="http://schemas.microsoft.com/office/powerpoint/2010/main" xmlns="" val="241477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dirty="0"/>
              <a:t>Defining a Template in a Component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56366"/>
            <a:ext cx="10528300" cy="4147030"/>
          </a:xfrm>
        </p:spPr>
      </p:pic>
    </p:spTree>
    <p:extLst>
      <p:ext uri="{BB962C8B-B14F-4D97-AF65-F5344CB8AC3E}">
        <p14:creationId xmlns:p14="http://schemas.microsoft.com/office/powerpoint/2010/main" xmlns="" val="32920514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Binding</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372146"/>
            <a:ext cx="10058400" cy="3515470"/>
          </a:xfrm>
        </p:spPr>
      </p:pic>
    </p:spTree>
    <p:extLst>
      <p:ext uri="{BB962C8B-B14F-4D97-AF65-F5344CB8AC3E}">
        <p14:creationId xmlns:p14="http://schemas.microsoft.com/office/powerpoint/2010/main" xmlns="" val="31499211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Interpolation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297935"/>
            <a:ext cx="10248900" cy="3663892"/>
          </a:xfrm>
        </p:spPr>
      </p:pic>
    </p:spTree>
    <p:extLst>
      <p:ext uri="{BB962C8B-B14F-4D97-AF65-F5344CB8AC3E}">
        <p14:creationId xmlns:p14="http://schemas.microsoft.com/office/powerpoint/2010/main" xmlns="" val="31244808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Declaring a component</a:t>
            </a:r>
          </a:p>
        </p:txBody>
      </p:sp>
      <p:sp>
        <p:nvSpPr>
          <p:cNvPr id="3" name="Content Placeholder 2"/>
          <p:cNvSpPr>
            <a:spLocks noGrp="1"/>
          </p:cNvSpPr>
          <p:nvPr>
            <p:ph idx="1"/>
          </p:nvPr>
        </p:nvSpPr>
        <p:spPr/>
        <p:txBody>
          <a:bodyPr/>
          <a:lstStyle/>
          <a:p>
            <a:r>
              <a:rPr lang="en-US" dirty="0"/>
              <a:t>Create your class</a:t>
            </a:r>
          </a:p>
          <a:p>
            <a:r>
              <a:rPr lang="en-US" dirty="0"/>
              <a:t>Import the Component decorator</a:t>
            </a:r>
          </a:p>
          <a:p>
            <a:r>
              <a:rPr lang="en-US" dirty="0"/>
              <a:t>Add a template and a selector</a:t>
            </a:r>
          </a:p>
        </p:txBody>
      </p:sp>
      <p:pic>
        <p:nvPicPr>
          <p:cNvPr id="4" name="Picture 3"/>
          <p:cNvPicPr>
            <a:picLocks noChangeAspect="1"/>
          </p:cNvPicPr>
          <p:nvPr/>
        </p:nvPicPr>
        <p:blipFill>
          <a:blip r:embed="rId2"/>
          <a:stretch>
            <a:fillRect/>
          </a:stretch>
        </p:blipFill>
        <p:spPr>
          <a:xfrm>
            <a:off x="1311180" y="3739252"/>
            <a:ext cx="7991475" cy="2266950"/>
          </a:xfrm>
          <a:prstGeom prst="rect">
            <a:avLst/>
          </a:prstGeom>
        </p:spPr>
      </p:pic>
    </p:spTree>
    <p:extLst>
      <p:ext uri="{BB962C8B-B14F-4D97-AF65-F5344CB8AC3E}">
        <p14:creationId xmlns:p14="http://schemas.microsoft.com/office/powerpoint/2010/main" xmlns="" val="39882313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9405"/>
            <a:ext cx="10515600" cy="1325563"/>
          </a:xfrm>
        </p:spPr>
        <p:txBody>
          <a:bodyPr/>
          <a:lstStyle/>
          <a:p>
            <a:pPr algn="ctr"/>
            <a:r>
              <a:rPr lang="en-US" dirty="0"/>
              <a:t>Templates in your component</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latin typeface="Consolas" charset="0"/>
              <a:ea typeface="Consolas" charset="0"/>
              <a:cs typeface="Consolas"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Consolas" charset="0"/>
              <a:ea typeface="Consolas" charset="0"/>
              <a:cs typeface="Consolas"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latin typeface="Consolas" charset="0"/>
                <a:ea typeface="Consolas" charset="0"/>
                <a:cs typeface="Consolas" charset="0"/>
              </a:rPr>
              <a:t>@Component({</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latin typeface="Consolas" charset="0"/>
                <a:ea typeface="Consolas" charset="0"/>
                <a:cs typeface="Consolas" charset="0"/>
              </a:rPr>
              <a:t>	selector: </a:t>
            </a:r>
            <a:r>
              <a:rPr lang="en-US" dirty="0" smtClean="0">
                <a:solidFill>
                  <a:srgbClr val="C00000"/>
                </a:solidFill>
                <a:latin typeface="Consolas" charset="0"/>
                <a:ea typeface="Consolas" charset="0"/>
                <a:cs typeface="Consolas" charset="0"/>
              </a:rPr>
              <a:t>'my-app'</a:t>
            </a:r>
            <a:r>
              <a:rPr lang="en-US" dirty="0" smtClean="0">
                <a:latin typeface="Consolas" charset="0"/>
                <a:ea typeface="Consolas" charset="0"/>
                <a:cs typeface="Consolas"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latin typeface="Consolas" charset="0"/>
                <a:ea typeface="Consolas" charset="0"/>
                <a:cs typeface="Consolas" charset="0"/>
              </a:rPr>
              <a:t>	template: </a:t>
            </a:r>
            <a:r>
              <a:rPr lang="en-US" dirty="0" smtClean="0">
                <a:solidFill>
                  <a:srgbClr val="C00000"/>
                </a:solidFill>
                <a:latin typeface="Consolas" charset="0"/>
                <a:ea typeface="Consolas" charset="0"/>
                <a:cs typeface="Consolas" charset="0"/>
              </a:rPr>
              <a:t>'&lt;h1&gt;This is some HTML&lt;/h1&gt;'</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latin typeface="Consolas" charset="0"/>
                <a:ea typeface="Consolas" charset="0"/>
                <a:cs typeface="Consolas"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rgbClr val="0432FF"/>
                </a:solidFill>
                <a:latin typeface="Consolas" charset="0"/>
                <a:ea typeface="Consolas" charset="0"/>
                <a:cs typeface="Consolas" charset="0"/>
              </a:rPr>
              <a:t>e</a:t>
            </a:r>
            <a:r>
              <a:rPr lang="en-US" dirty="0" smtClean="0">
                <a:solidFill>
                  <a:srgbClr val="0432FF"/>
                </a:solidFill>
                <a:latin typeface="Consolas" charset="0"/>
                <a:ea typeface="Consolas" charset="0"/>
                <a:cs typeface="Consolas" charset="0"/>
              </a:rPr>
              <a:t>xport class </a:t>
            </a:r>
            <a:r>
              <a:rPr lang="en-US" dirty="0" err="1" smtClean="0">
                <a:latin typeface="Consolas" charset="0"/>
                <a:ea typeface="Consolas" charset="0"/>
                <a:cs typeface="Consolas" charset="0"/>
              </a:rPr>
              <a:t>AppComponent</a:t>
            </a:r>
            <a:r>
              <a:rPr lang="en-US" dirty="0" smtClean="0">
                <a:latin typeface="Consolas" charset="0"/>
                <a:ea typeface="Consolas" charset="0"/>
                <a:cs typeface="Consolas" charset="0"/>
              </a:rPr>
              <a:t> {}</a:t>
            </a:r>
          </a:p>
        </p:txBody>
      </p:sp>
    </p:spTree>
    <p:extLst>
      <p:ext uri="{BB962C8B-B14F-4D97-AF65-F5344CB8AC3E}">
        <p14:creationId xmlns:p14="http://schemas.microsoft.com/office/powerpoint/2010/main" xmlns="" val="150534287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7114"/>
          </a:xfrm>
        </p:spPr>
        <p:txBody>
          <a:bodyPr/>
          <a:lstStyle/>
          <a:p>
            <a:pPr algn="ctr"/>
            <a:r>
              <a:rPr lang="en-US" dirty="0"/>
              <a:t>Styling a component</a:t>
            </a:r>
          </a:p>
        </p:txBody>
      </p:sp>
      <p:sp>
        <p:nvSpPr>
          <p:cNvPr id="3" name="Content Placeholder 2"/>
          <p:cNvSpPr>
            <a:spLocks noGrp="1"/>
          </p:cNvSpPr>
          <p:nvPr>
            <p:ph idx="1"/>
          </p:nvPr>
        </p:nvSpPr>
        <p:spPr>
          <a:xfrm>
            <a:off x="838200" y="1459684"/>
            <a:ext cx="10515600" cy="4717279"/>
          </a:xfrm>
        </p:spPr>
        <p:txBody>
          <a:bodyPr>
            <a:normAutofit/>
          </a:bodyPr>
          <a:lstStyle/>
          <a:p>
            <a:r>
              <a:rPr lang="en-US" dirty="0"/>
              <a:t>You can add CSS directly to a component!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5" name="Picture 4">
            <a:hlinkClick r:id="rId2"/>
          </p:cNvPr>
          <p:cNvPicPr>
            <a:picLocks noChangeAspect="1"/>
          </p:cNvPicPr>
          <p:nvPr/>
        </p:nvPicPr>
        <p:blipFill>
          <a:blip r:embed="rId3"/>
          <a:stretch>
            <a:fillRect/>
          </a:stretch>
        </p:blipFill>
        <p:spPr>
          <a:xfrm>
            <a:off x="844550" y="2043113"/>
            <a:ext cx="10344150" cy="4133850"/>
          </a:xfrm>
          <a:prstGeom prst="rect">
            <a:avLst/>
          </a:prstGeom>
        </p:spPr>
      </p:pic>
    </p:spTree>
    <p:extLst>
      <p:ext uri="{BB962C8B-B14F-4D97-AF65-F5344CB8AC3E}">
        <p14:creationId xmlns:p14="http://schemas.microsoft.com/office/powerpoint/2010/main" xmlns="" val="419325823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7114"/>
          </a:xfrm>
        </p:spPr>
        <p:txBody>
          <a:bodyPr/>
          <a:lstStyle/>
          <a:p>
            <a:pPr algn="ctr"/>
            <a:r>
              <a:rPr lang="en-US" dirty="0"/>
              <a:t>Styling a component</a:t>
            </a:r>
          </a:p>
        </p:txBody>
      </p:sp>
      <p:sp>
        <p:nvSpPr>
          <p:cNvPr id="3" name="Content Placeholder 2"/>
          <p:cNvSpPr>
            <a:spLocks noGrp="1"/>
          </p:cNvSpPr>
          <p:nvPr>
            <p:ph idx="1"/>
          </p:nvPr>
        </p:nvSpPr>
        <p:spPr>
          <a:xfrm>
            <a:off x="838200" y="1459684"/>
            <a:ext cx="10515600" cy="5068707"/>
          </a:xfrm>
        </p:spPr>
        <p:txBody>
          <a:bodyPr>
            <a:normAutofit fontScale="92500" lnSpcReduction="10000"/>
          </a:bodyPr>
          <a:lstStyle/>
          <a:p>
            <a:pPr lvl="0">
              <a:buNone/>
            </a:pPr>
            <a:r>
              <a:rPr lang="en-US" dirty="0" smtClean="0"/>
              <a:t>Components :</a:t>
            </a:r>
          </a:p>
          <a:p>
            <a:pPr>
              <a:buNone/>
            </a:pPr>
            <a:r>
              <a:rPr lang="en-US" dirty="0" smtClean="0"/>
              <a:t>import { Component } from '@angular/core';</a:t>
            </a:r>
          </a:p>
          <a:p>
            <a:pPr>
              <a:buNone/>
            </a:pPr>
            <a:r>
              <a:rPr lang="en-US" dirty="0" smtClean="0"/>
              <a:t> </a:t>
            </a:r>
          </a:p>
          <a:p>
            <a:pPr>
              <a:buNone/>
            </a:pPr>
            <a:r>
              <a:rPr lang="en-US" dirty="0" smtClean="0"/>
              <a:t>@Component({</a:t>
            </a:r>
          </a:p>
          <a:p>
            <a:pPr>
              <a:buNone/>
            </a:pPr>
            <a:r>
              <a:rPr lang="en-US" dirty="0" smtClean="0"/>
              <a:t>  selector: 'my-component',</a:t>
            </a:r>
          </a:p>
          <a:p>
            <a:pPr>
              <a:buNone/>
            </a:pPr>
            <a:r>
              <a:rPr lang="en-US" dirty="0" smtClean="0"/>
              <a:t>  template: `</a:t>
            </a:r>
          </a:p>
          <a:p>
            <a:pPr>
              <a:buNone/>
            </a:pPr>
            <a:r>
              <a:rPr lang="en-US" dirty="0" smtClean="0"/>
              <a:t>    &lt;div&gt;Hello my name is {{name}}.</a:t>
            </a:r>
          </a:p>
          <a:p>
            <a:pPr>
              <a:buNone/>
            </a:pPr>
            <a:r>
              <a:rPr lang="en-US" dirty="0" smtClean="0"/>
              <a:t>      &lt;button (click)="</a:t>
            </a:r>
            <a:r>
              <a:rPr lang="en-US" dirty="0" err="1" smtClean="0"/>
              <a:t>sayMyName</a:t>
            </a:r>
            <a:r>
              <a:rPr lang="en-US" dirty="0" smtClean="0"/>
              <a:t>()"&gt;Say my name&lt;/button&gt;</a:t>
            </a:r>
          </a:p>
          <a:p>
            <a:pPr>
              <a:buNone/>
            </a:pPr>
            <a:r>
              <a:rPr lang="en-US" dirty="0" smtClean="0"/>
              <a:t>    &lt;/div&gt;</a:t>
            </a:r>
          </a:p>
          <a:p>
            <a:pPr>
              <a:buNone/>
            </a:pPr>
            <a:r>
              <a:rPr lang="en-US" dirty="0" smtClean="0"/>
              <a:t>   `</a:t>
            </a:r>
          </a:p>
          <a:p>
            <a:pPr>
              <a:buNone/>
            </a:pPr>
            <a:r>
              <a:rPr lang="en-US" dirty="0" smtClean="0"/>
              <a:t>})</a:t>
            </a:r>
          </a:p>
        </p:txBody>
      </p:sp>
    </p:spTree>
    <p:extLst>
      <p:ext uri="{BB962C8B-B14F-4D97-AF65-F5344CB8AC3E}">
        <p14:creationId xmlns:p14="http://schemas.microsoft.com/office/powerpoint/2010/main" xmlns="" val="419325823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7114"/>
          </a:xfrm>
        </p:spPr>
        <p:txBody>
          <a:bodyPr/>
          <a:lstStyle/>
          <a:p>
            <a:pPr algn="ctr"/>
            <a:r>
              <a:rPr lang="en-US" dirty="0"/>
              <a:t>Styling a component</a:t>
            </a:r>
          </a:p>
        </p:txBody>
      </p:sp>
      <p:sp>
        <p:nvSpPr>
          <p:cNvPr id="3" name="Content Placeholder 2"/>
          <p:cNvSpPr>
            <a:spLocks noGrp="1"/>
          </p:cNvSpPr>
          <p:nvPr>
            <p:ph idx="1"/>
          </p:nvPr>
        </p:nvSpPr>
        <p:spPr>
          <a:xfrm>
            <a:off x="838200" y="1459684"/>
            <a:ext cx="10515600" cy="4717279"/>
          </a:xfrm>
        </p:spPr>
        <p:txBody>
          <a:bodyPr>
            <a:normAutofit/>
          </a:bodyPr>
          <a:lstStyle/>
          <a:p>
            <a:pPr lvl="0">
              <a:buNone/>
            </a:pPr>
            <a:endParaRPr lang="en-US" dirty="0" smtClean="0"/>
          </a:p>
        </p:txBody>
      </p:sp>
    </p:spTree>
    <p:extLst>
      <p:ext uri="{BB962C8B-B14F-4D97-AF65-F5344CB8AC3E}">
        <p14:creationId xmlns:p14="http://schemas.microsoft.com/office/powerpoint/2010/main" xmlns="" val="419325823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6217330" y="4088336"/>
            <a:ext cx="4844370" cy="1618875"/>
          </a:xfrm>
        </p:spPr>
        <p:txBody>
          <a:bodyPr/>
          <a:lstStyle/>
          <a:p>
            <a:r>
              <a:rPr lang="en-US" dirty="0" err="1" smtClean="0"/>
              <a:t>ngModel</a:t>
            </a:r>
            <a:endParaRPr lang="en-US" dirty="0"/>
          </a:p>
        </p:txBody>
      </p:sp>
      <p:sp>
        <p:nvSpPr>
          <p:cNvPr id="3" name="Content Placeholder 2"/>
          <p:cNvSpPr>
            <a:spLocks noGrp="1"/>
          </p:cNvSpPr>
          <p:nvPr>
            <p:ph sz="quarter" idx="14"/>
          </p:nvPr>
        </p:nvSpPr>
        <p:spPr/>
        <p:txBody>
          <a:bodyPr/>
          <a:lstStyle/>
          <a:p>
            <a:r>
              <a:rPr lang="en-US" dirty="0" smtClean="0"/>
              <a:t>Event binding</a:t>
            </a:r>
            <a:endParaRPr lang="en-US" dirty="0"/>
          </a:p>
        </p:txBody>
      </p:sp>
      <p:sp>
        <p:nvSpPr>
          <p:cNvPr id="4" name="Content Placeholder 3"/>
          <p:cNvSpPr>
            <a:spLocks noGrp="1"/>
          </p:cNvSpPr>
          <p:nvPr>
            <p:ph sz="quarter" idx="13"/>
          </p:nvPr>
        </p:nvSpPr>
        <p:spPr>
          <a:xfrm>
            <a:off x="6217330" y="2193544"/>
            <a:ext cx="4818970" cy="1618875"/>
          </a:xfrm>
        </p:spPr>
        <p:txBody>
          <a:bodyPr/>
          <a:lstStyle/>
          <a:p>
            <a:r>
              <a:rPr lang="en-US" dirty="0" smtClean="0"/>
              <a:t>Property binding</a:t>
            </a:r>
            <a:endParaRPr lang="en-US" dirty="0"/>
          </a:p>
        </p:txBody>
      </p:sp>
      <p:sp>
        <p:nvSpPr>
          <p:cNvPr id="5" name="Content Placeholder 4"/>
          <p:cNvSpPr>
            <a:spLocks noGrp="1"/>
          </p:cNvSpPr>
          <p:nvPr>
            <p:ph sz="quarter" idx="12"/>
          </p:nvPr>
        </p:nvSpPr>
        <p:spPr/>
        <p:txBody>
          <a:bodyPr/>
          <a:lstStyle/>
          <a:p>
            <a:r>
              <a:rPr lang="en-US" dirty="0" smtClean="0"/>
              <a:t>Interpolation expressions</a:t>
            </a:r>
            <a:endParaRPr lang="en-US" dirty="0"/>
          </a:p>
        </p:txBody>
      </p:sp>
      <p:sp>
        <p:nvSpPr>
          <p:cNvPr id="6" name="Title 5"/>
          <p:cNvSpPr>
            <a:spLocks noGrp="1"/>
          </p:cNvSpPr>
          <p:nvPr>
            <p:ph type="title"/>
          </p:nvPr>
        </p:nvSpPr>
        <p:spPr/>
        <p:txBody>
          <a:bodyPr/>
          <a:lstStyle/>
          <a:p>
            <a:r>
              <a:rPr lang="en-US" dirty="0" smtClean="0"/>
              <a:t>Binding component to template</a:t>
            </a:r>
            <a:endParaRPr lang="en-US" dirty="0"/>
          </a:p>
        </p:txBody>
      </p:sp>
    </p:spTree>
    <p:extLst>
      <p:ext uri="{BB962C8B-B14F-4D97-AF65-F5344CB8AC3E}">
        <p14:creationId xmlns:p14="http://schemas.microsoft.com/office/powerpoint/2010/main" xmlns="" val="20950176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ular Callout 5"/>
          <p:cNvSpPr/>
          <p:nvPr/>
        </p:nvSpPr>
        <p:spPr>
          <a:xfrm>
            <a:off x="2743200" y="228600"/>
            <a:ext cx="8229600" cy="609600"/>
          </a:xfrm>
          <a:prstGeom prst="wedgeRoundRectCallout">
            <a:avLst>
              <a:gd name="adj1" fmla="val -63292"/>
              <a:gd name="adj2" fmla="val 58268"/>
              <a:gd name="adj3" fmla="val 16667"/>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Angular JS: Directives</a:t>
            </a:r>
            <a:endParaRPr lang="en-US" sz="2800" dirty="0">
              <a:solidFill>
                <a:schemeClr val="tx1"/>
              </a:solidFill>
            </a:endParaRPr>
          </a:p>
        </p:txBody>
      </p:sp>
      <p:sp>
        <p:nvSpPr>
          <p:cNvPr id="10" name="Rectangle 9"/>
          <p:cNvSpPr/>
          <p:nvPr/>
        </p:nvSpPr>
        <p:spPr>
          <a:xfrm>
            <a:off x="1117600" y="2703256"/>
            <a:ext cx="9550400" cy="261610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400" dirty="0" smtClean="0"/>
              <a:t>Directives are markers on a DOM element (such as an attribute, element name, or CSS class) that tell </a:t>
            </a:r>
            <a:r>
              <a:rPr lang="en-US" sz="2400" dirty="0" err="1" smtClean="0"/>
              <a:t>AngularJS's</a:t>
            </a:r>
            <a:r>
              <a:rPr lang="en-US" sz="2400" dirty="0" smtClean="0"/>
              <a:t> </a:t>
            </a:r>
            <a:r>
              <a:rPr lang="en-US" sz="2400" b="1" dirty="0" smtClean="0"/>
              <a:t>HTML compiler</a:t>
            </a:r>
            <a:r>
              <a:rPr lang="en-US" sz="2400" dirty="0" smtClean="0"/>
              <a:t> (</a:t>
            </a:r>
            <a:r>
              <a:rPr lang="en-US" sz="2400" dirty="0" smtClean="0">
                <a:solidFill>
                  <a:srgbClr val="FF0000"/>
                </a:solidFill>
              </a:rPr>
              <a:t>$compile</a:t>
            </a:r>
            <a:r>
              <a:rPr lang="en-US" sz="2400" dirty="0" smtClean="0"/>
              <a:t>) to attach a specified behavior to that DOM element or even transform the DOM element and its children.</a:t>
            </a:r>
          </a:p>
          <a:p>
            <a:r>
              <a:rPr lang="en-US" sz="2400" dirty="0" smtClean="0"/>
              <a:t>Angular provide some in-built directives like </a:t>
            </a:r>
            <a:r>
              <a:rPr lang="en-US" sz="2400" dirty="0" err="1" smtClean="0"/>
              <a:t>ngApp</a:t>
            </a:r>
            <a:r>
              <a:rPr lang="en-US" sz="2400" dirty="0" smtClean="0"/>
              <a:t>(</a:t>
            </a:r>
            <a:r>
              <a:rPr lang="en-US" sz="2400" dirty="0" err="1" smtClean="0"/>
              <a:t>ng</a:t>
            </a:r>
            <a:r>
              <a:rPr lang="en-US" sz="2400" dirty="0" smtClean="0"/>
              <a:t>-app), </a:t>
            </a:r>
            <a:r>
              <a:rPr lang="en-US" sz="2400" dirty="0" err="1" smtClean="0"/>
              <a:t>ngModel</a:t>
            </a:r>
            <a:r>
              <a:rPr lang="en-US" sz="2400" dirty="0" smtClean="0"/>
              <a:t>(</a:t>
            </a:r>
            <a:r>
              <a:rPr lang="en-US" sz="2400" dirty="0" err="1" smtClean="0"/>
              <a:t>ng</a:t>
            </a:r>
            <a:r>
              <a:rPr lang="en-US" sz="2400" dirty="0" smtClean="0"/>
              <a:t>-model), </a:t>
            </a:r>
            <a:r>
              <a:rPr lang="en-US" sz="2400" dirty="0" err="1" smtClean="0"/>
              <a:t>ngIf</a:t>
            </a:r>
            <a:r>
              <a:rPr lang="en-US" sz="2400" dirty="0" smtClean="0"/>
              <a:t>(</a:t>
            </a:r>
            <a:r>
              <a:rPr lang="en-US" sz="2400" dirty="0" err="1" smtClean="0"/>
              <a:t>ng</a:t>
            </a:r>
            <a:r>
              <a:rPr lang="en-US" sz="2400" dirty="0" smtClean="0"/>
              <a:t>-if) etc.</a:t>
            </a:r>
          </a:p>
          <a:p>
            <a:endParaRPr lang="en-US" sz="2000" dirty="0" smtClean="0"/>
          </a:p>
        </p:txBody>
      </p:sp>
      <p:sp>
        <p:nvSpPr>
          <p:cNvPr id="8" name="Rectangle 7"/>
          <p:cNvSpPr/>
          <p:nvPr/>
        </p:nvSpPr>
        <p:spPr>
          <a:xfrm>
            <a:off x="1117600" y="1992868"/>
            <a:ext cx="3860800" cy="523220"/>
          </a:xfrm>
          <a:prstGeom prst="rect">
            <a:avLst/>
          </a:prstGeom>
          <a:ln/>
        </p:spPr>
        <p:style>
          <a:lnRef idx="1">
            <a:schemeClr val="dk1"/>
          </a:lnRef>
          <a:fillRef idx="1002">
            <a:schemeClr val="lt2"/>
          </a:fillRef>
          <a:effectRef idx="1">
            <a:schemeClr val="dk1"/>
          </a:effectRef>
          <a:fontRef idx="minor">
            <a:schemeClr val="dk1"/>
          </a:fontRef>
        </p:style>
        <p:txBody>
          <a:bodyPr wrap="square">
            <a:spAutoFit/>
          </a:bodyPr>
          <a:lstStyle/>
          <a:p>
            <a:pPr algn="ctr"/>
            <a:r>
              <a:rPr lang="en-US" sz="2800" dirty="0" smtClean="0"/>
              <a:t>&lt;input </a:t>
            </a:r>
            <a:r>
              <a:rPr lang="en-US" sz="2800" dirty="0" err="1" smtClean="0">
                <a:solidFill>
                  <a:srgbClr val="FF0000"/>
                </a:solidFill>
              </a:rPr>
              <a:t>ng</a:t>
            </a:r>
            <a:r>
              <a:rPr lang="en-US" sz="2800" dirty="0" smtClean="0">
                <a:solidFill>
                  <a:srgbClr val="FF0000"/>
                </a:solidFill>
              </a:rPr>
              <a:t>-model</a:t>
            </a:r>
            <a:r>
              <a:rPr lang="en-US" sz="2800" dirty="0" smtClean="0"/>
              <a:t>=“hell"&gt;</a:t>
            </a:r>
            <a:endParaRPr lang="en-US" sz="2800" dirty="0"/>
          </a:p>
        </p:txBody>
      </p:sp>
      <p:sp>
        <p:nvSpPr>
          <p:cNvPr id="11" name="Rounded Rectangular Callout 10"/>
          <p:cNvSpPr/>
          <p:nvPr/>
        </p:nvSpPr>
        <p:spPr>
          <a:xfrm>
            <a:off x="5994400" y="1219200"/>
            <a:ext cx="4572000" cy="762000"/>
          </a:xfrm>
          <a:prstGeom prst="wedgeRoundRectCallout">
            <a:avLst>
              <a:gd name="adj1" fmla="val -103849"/>
              <a:gd name="adj2" fmla="val 58108"/>
              <a:gd name="adj3" fmla="val 1666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smtClean="0">
                <a:solidFill>
                  <a:srgbClr val="00B050"/>
                </a:solidFill>
              </a:rPr>
              <a:t>I am </a:t>
            </a:r>
            <a:r>
              <a:rPr lang="en-US" sz="2800" dirty="0" err="1" smtClean="0">
                <a:solidFill>
                  <a:srgbClr val="FF0000"/>
                </a:solidFill>
              </a:rPr>
              <a:t>ng</a:t>
            </a:r>
            <a:r>
              <a:rPr lang="en-US" sz="2800" dirty="0" smtClean="0">
                <a:solidFill>
                  <a:srgbClr val="FF0000"/>
                </a:solidFill>
              </a:rPr>
              <a:t>-model </a:t>
            </a:r>
            <a:r>
              <a:rPr lang="en-US" sz="2800" dirty="0" smtClean="0">
                <a:solidFill>
                  <a:srgbClr val="00B050"/>
                </a:solidFill>
              </a:rPr>
              <a:t>and  </a:t>
            </a:r>
            <a:r>
              <a:rPr lang="en-US" sz="2800" dirty="0" err="1" smtClean="0">
                <a:solidFill>
                  <a:srgbClr val="00B050"/>
                </a:solidFill>
              </a:rPr>
              <a:t>i</a:t>
            </a:r>
            <a:r>
              <a:rPr lang="en-US" sz="2800" dirty="0" smtClean="0">
                <a:solidFill>
                  <a:srgbClr val="00B050"/>
                </a:solidFill>
              </a:rPr>
              <a:t> am a directive.</a:t>
            </a:r>
            <a:endParaRPr lang="en-US" sz="2800" dirty="0">
              <a:solidFill>
                <a:srgbClr val="00B050"/>
              </a:solidFill>
            </a:endParaRPr>
          </a:p>
        </p:txBody>
      </p:sp>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Interpolated expressions</a:t>
            </a:r>
          </a:p>
        </p:txBody>
      </p:sp>
      <p:pic>
        <p:nvPicPr>
          <p:cNvPr id="4" name="Picture 3"/>
          <p:cNvPicPr>
            <a:picLocks noChangeAspect="1"/>
          </p:cNvPicPr>
          <p:nvPr/>
        </p:nvPicPr>
        <p:blipFill>
          <a:blip r:embed="rId2"/>
          <a:stretch>
            <a:fillRect/>
          </a:stretch>
        </p:blipFill>
        <p:spPr>
          <a:xfrm>
            <a:off x="622300" y="2485356"/>
            <a:ext cx="10590891" cy="2644909"/>
          </a:xfrm>
          <a:prstGeom prst="rect">
            <a:avLst/>
          </a:prstGeom>
        </p:spPr>
      </p:pic>
    </p:spTree>
    <p:extLst>
      <p:ext uri="{BB962C8B-B14F-4D97-AF65-F5344CB8AC3E}">
        <p14:creationId xmlns:p14="http://schemas.microsoft.com/office/powerpoint/2010/main" xmlns="" val="186932275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1411173" y="917913"/>
            <a:ext cx="9737136" cy="5786199"/>
          </a:xfrm>
          <a:prstGeom prst="rect">
            <a:avLst/>
          </a:prstGeom>
        </p:spPr>
        <p:txBody>
          <a:bodyPr wrap="square">
            <a:spAutoFit/>
          </a:bodyPr>
          <a:lstStyle/>
          <a:p>
            <a:r>
              <a:rPr lang="en-US" sz="2000" b="1" dirty="0">
                <a:solidFill>
                  <a:srgbClr val="000080"/>
                </a:solidFill>
              </a:rPr>
              <a:t>import </a:t>
            </a:r>
            <a:r>
              <a:rPr lang="en-US" sz="2000" dirty="0"/>
              <a:t>{Component} from </a:t>
            </a:r>
            <a:r>
              <a:rPr lang="en-US" sz="2000" b="1" dirty="0">
                <a:solidFill>
                  <a:srgbClr val="008000"/>
                </a:solidFill>
              </a:rPr>
              <a:t>'angular2/core'</a:t>
            </a:r>
            <a:r>
              <a:rPr lang="en-US" sz="2000" dirty="0"/>
              <a:t>;</a:t>
            </a:r>
            <a:br>
              <a:rPr lang="en-US" sz="2000" dirty="0"/>
            </a:br>
            <a:endParaRPr lang="en-US" sz="1000" dirty="0" smtClean="0"/>
          </a:p>
          <a:p>
            <a:r>
              <a:rPr lang="en-US" sz="2000" dirty="0" smtClean="0"/>
              <a:t>@</a:t>
            </a:r>
            <a:r>
              <a:rPr lang="en-US" sz="2000" dirty="0"/>
              <a:t>Component({</a:t>
            </a:r>
            <a:br>
              <a:rPr lang="en-US" sz="2000" dirty="0"/>
            </a:br>
            <a:r>
              <a:rPr lang="en-US" sz="2000" dirty="0"/>
              <a:t>    selector: </a:t>
            </a:r>
            <a:r>
              <a:rPr lang="en-US" sz="2000" b="1" dirty="0">
                <a:solidFill>
                  <a:srgbClr val="008000"/>
                </a:solidFill>
              </a:rPr>
              <a:t>'my-app'</a:t>
            </a:r>
            <a:r>
              <a:rPr lang="en-US" sz="2000" dirty="0"/>
              <a:t>,</a:t>
            </a:r>
            <a:br>
              <a:rPr lang="en-US" sz="2000" dirty="0"/>
            </a:br>
            <a:r>
              <a:rPr lang="en-US" sz="2000" dirty="0"/>
              <a:t>    template: </a:t>
            </a:r>
            <a:r>
              <a:rPr lang="en-US" sz="2000" b="1" dirty="0">
                <a:solidFill>
                  <a:srgbClr val="008000"/>
                </a:solidFill>
              </a:rPr>
              <a:t>`</a:t>
            </a:r>
            <a:br>
              <a:rPr lang="en-US" sz="2000" b="1" dirty="0">
                <a:solidFill>
                  <a:srgbClr val="008000"/>
                </a:solidFill>
              </a:rPr>
            </a:br>
            <a:r>
              <a:rPr lang="en-US" sz="2000" b="1" dirty="0">
                <a:solidFill>
                  <a:srgbClr val="008000"/>
                </a:solidFill>
              </a:rPr>
              <a:t>    </a:t>
            </a:r>
            <a:r>
              <a:rPr lang="en-US" sz="2000" b="1" dirty="0" smtClean="0">
                <a:solidFill>
                  <a:srgbClr val="008000"/>
                </a:solidFill>
              </a:rPr>
              <a:t>  &lt;</a:t>
            </a:r>
            <a:r>
              <a:rPr lang="en-US" sz="2000" b="1" dirty="0">
                <a:solidFill>
                  <a:srgbClr val="008000"/>
                </a:solidFill>
              </a:rPr>
              <a:t>h1&gt;{{title}}&lt;/h1&gt;</a:t>
            </a:r>
            <a:br>
              <a:rPr lang="en-US" sz="2000" b="1" dirty="0">
                <a:solidFill>
                  <a:srgbClr val="008000"/>
                </a:solidFill>
              </a:rPr>
            </a:br>
            <a:r>
              <a:rPr lang="en-US" sz="2000" b="1" dirty="0">
                <a:solidFill>
                  <a:srgbClr val="008000"/>
                </a:solidFill>
              </a:rPr>
              <a:t>    </a:t>
            </a:r>
            <a:r>
              <a:rPr lang="en-US" sz="2000" b="1" dirty="0" smtClean="0">
                <a:solidFill>
                  <a:srgbClr val="008000"/>
                </a:solidFill>
              </a:rPr>
              <a:t>  &lt;</a:t>
            </a:r>
            <a:r>
              <a:rPr lang="en-US" sz="2000" b="1" dirty="0">
                <a:solidFill>
                  <a:srgbClr val="008000"/>
                </a:solidFill>
              </a:rPr>
              <a:t>h2&gt;My favorite hero is: {{</a:t>
            </a:r>
            <a:r>
              <a:rPr lang="en-US" sz="2000" b="1" dirty="0" err="1">
                <a:solidFill>
                  <a:srgbClr val="008000"/>
                </a:solidFill>
              </a:rPr>
              <a:t>myHero</a:t>
            </a:r>
            <a:r>
              <a:rPr lang="en-US" sz="2000" b="1" dirty="0">
                <a:solidFill>
                  <a:srgbClr val="008000"/>
                </a:solidFill>
              </a:rPr>
              <a:t>}}&lt;/h2&gt;</a:t>
            </a:r>
            <a:br>
              <a:rPr lang="en-US" sz="2000" b="1" dirty="0">
                <a:solidFill>
                  <a:srgbClr val="008000"/>
                </a:solidFill>
              </a:rPr>
            </a:br>
            <a:r>
              <a:rPr lang="en-US" sz="2000" b="1" dirty="0">
                <a:solidFill>
                  <a:srgbClr val="008000"/>
                </a:solidFill>
              </a:rPr>
              <a:t>    `</a:t>
            </a:r>
            <a:br>
              <a:rPr lang="en-US" sz="2000" b="1" dirty="0">
                <a:solidFill>
                  <a:srgbClr val="008000"/>
                </a:solidFill>
              </a:rPr>
            </a:br>
            <a:r>
              <a:rPr lang="en-US" sz="2000" dirty="0"/>
              <a:t>})</a:t>
            </a:r>
            <a:br>
              <a:rPr lang="en-US" sz="2000" dirty="0"/>
            </a:br>
            <a:r>
              <a:rPr lang="en-US" sz="2000" b="1" dirty="0">
                <a:solidFill>
                  <a:srgbClr val="000080"/>
                </a:solidFill>
              </a:rPr>
              <a:t>export class </a:t>
            </a:r>
            <a:r>
              <a:rPr lang="en-US" sz="2000" dirty="0" err="1"/>
              <a:t>AppComponent</a:t>
            </a:r>
            <a:r>
              <a:rPr lang="en-US" sz="2000" dirty="0"/>
              <a:t> {</a:t>
            </a:r>
            <a:br>
              <a:rPr lang="en-US" sz="2000" dirty="0"/>
            </a:br>
            <a:r>
              <a:rPr lang="en-US" sz="2000" dirty="0"/>
              <a:t>    title = </a:t>
            </a:r>
            <a:r>
              <a:rPr lang="en-US" sz="2000" b="1" dirty="0">
                <a:solidFill>
                  <a:srgbClr val="008000"/>
                </a:solidFill>
              </a:rPr>
              <a:t>'Tour of Heroes'</a:t>
            </a:r>
            <a:r>
              <a:rPr lang="en-US" sz="2000" dirty="0"/>
              <a:t>;</a:t>
            </a:r>
            <a:br>
              <a:rPr lang="en-US" sz="2000" dirty="0"/>
            </a:br>
            <a:r>
              <a:rPr lang="en-US" sz="2000" dirty="0"/>
              <a:t>    </a:t>
            </a:r>
            <a:r>
              <a:rPr lang="en-US" sz="2000" dirty="0" err="1"/>
              <a:t>myHero</a:t>
            </a:r>
            <a:r>
              <a:rPr lang="en-US" sz="2000" dirty="0"/>
              <a:t> = </a:t>
            </a:r>
            <a:r>
              <a:rPr lang="en-US" sz="2000" b="1" dirty="0">
                <a:solidFill>
                  <a:srgbClr val="008000"/>
                </a:solidFill>
              </a:rPr>
              <a:t>'Windstorm'</a:t>
            </a:r>
            <a:r>
              <a:rPr lang="en-US" sz="2000" dirty="0"/>
              <a:t>;</a:t>
            </a:r>
            <a:br>
              <a:rPr lang="en-US" sz="2000" dirty="0"/>
            </a:br>
            <a:r>
              <a:rPr lang="en-US" sz="2000" dirty="0" smtClean="0"/>
              <a:t>}</a:t>
            </a:r>
          </a:p>
          <a:p>
            <a:endParaRPr lang="en-US" sz="2000" dirty="0" smtClean="0"/>
          </a:p>
          <a:p>
            <a:endParaRPr lang="en-US" sz="1000" b="1" dirty="0" smtClean="0">
              <a:solidFill>
                <a:srgbClr val="5480B7"/>
              </a:solidFill>
            </a:endParaRPr>
          </a:p>
          <a:p>
            <a:endParaRPr lang="en-US" sz="1000" b="1" dirty="0">
              <a:solidFill>
                <a:srgbClr val="5480B7"/>
              </a:solidFill>
            </a:endParaRPr>
          </a:p>
          <a:p>
            <a:r>
              <a:rPr lang="en-US" sz="2000" dirty="0"/>
              <a:t>&lt;</a:t>
            </a:r>
            <a:r>
              <a:rPr lang="en-US" sz="2000" b="1" dirty="0">
                <a:solidFill>
                  <a:srgbClr val="000080"/>
                </a:solidFill>
              </a:rPr>
              <a:t>body</a:t>
            </a:r>
            <a:r>
              <a:rPr lang="en-US" sz="2000" dirty="0"/>
              <a:t>&gt;</a:t>
            </a:r>
            <a:br>
              <a:rPr lang="en-US" sz="2000" dirty="0"/>
            </a:br>
            <a:r>
              <a:rPr lang="en-US" sz="2000" dirty="0"/>
              <a:t>    &lt;</a:t>
            </a:r>
            <a:r>
              <a:rPr lang="en-US" sz="2000" b="1" dirty="0">
                <a:solidFill>
                  <a:srgbClr val="000080"/>
                </a:solidFill>
              </a:rPr>
              <a:t>my-app</a:t>
            </a:r>
            <a:r>
              <a:rPr lang="en-US" sz="2000" dirty="0"/>
              <a:t>&gt;Loading...&lt;/</a:t>
            </a:r>
            <a:r>
              <a:rPr lang="en-US" sz="2000" b="1" dirty="0">
                <a:solidFill>
                  <a:srgbClr val="000080"/>
                </a:solidFill>
              </a:rPr>
              <a:t>my-app</a:t>
            </a:r>
            <a:r>
              <a:rPr lang="en-US" sz="2000" dirty="0"/>
              <a:t>&gt;</a:t>
            </a:r>
            <a:br>
              <a:rPr lang="en-US" sz="2000" dirty="0"/>
            </a:br>
            <a:r>
              <a:rPr lang="en-US" sz="2000" dirty="0"/>
              <a:t>&lt;/</a:t>
            </a:r>
            <a:r>
              <a:rPr lang="en-US" sz="2000" b="1" dirty="0">
                <a:solidFill>
                  <a:srgbClr val="000080"/>
                </a:solidFill>
              </a:rPr>
              <a:t>body</a:t>
            </a:r>
            <a:r>
              <a:rPr lang="en-US" sz="2000" dirty="0"/>
              <a:t>&gt;</a:t>
            </a:r>
            <a:br>
              <a:rPr lang="en-US" sz="2000" dirty="0"/>
            </a:br>
            <a:endParaRPr lang="ru-RU" sz="2000" dirty="0"/>
          </a:p>
        </p:txBody>
      </p:sp>
      <p:sp>
        <p:nvSpPr>
          <p:cNvPr id="4" name="Прямоугольник 3"/>
          <p:cNvSpPr/>
          <p:nvPr/>
        </p:nvSpPr>
        <p:spPr>
          <a:xfrm>
            <a:off x="895071" y="4920243"/>
            <a:ext cx="1275414" cy="369332"/>
          </a:xfrm>
          <a:prstGeom prst="rect">
            <a:avLst/>
          </a:prstGeom>
        </p:spPr>
        <p:txBody>
          <a:bodyPr wrap="none">
            <a:spAutoFit/>
          </a:bodyPr>
          <a:lstStyle/>
          <a:p>
            <a:r>
              <a:rPr lang="en-US" b="1" dirty="0" err="1">
                <a:solidFill>
                  <a:srgbClr val="5480B7"/>
                </a:solidFill>
              </a:rPr>
              <a:t>index.html</a:t>
            </a:r>
            <a:r>
              <a:rPr lang="en-US" b="1" dirty="0">
                <a:solidFill>
                  <a:srgbClr val="5480B7"/>
                </a:solidFill>
              </a:rPr>
              <a:t>:</a:t>
            </a:r>
            <a:endParaRPr lang="ru-RU" b="1" dirty="0">
              <a:solidFill>
                <a:srgbClr val="5480B7"/>
              </a:solidFill>
            </a:endParaRPr>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1411173" y="917913"/>
            <a:ext cx="9737136" cy="6494085"/>
          </a:xfrm>
          <a:prstGeom prst="rect">
            <a:avLst/>
          </a:prstGeom>
        </p:spPr>
        <p:txBody>
          <a:bodyPr wrap="square">
            <a:spAutoFit/>
          </a:bodyPr>
          <a:lstStyle/>
          <a:p>
            <a:r>
              <a:rPr lang="en-US" sz="2000" dirty="0" smtClean="0"/>
              <a:t>import { Component } from '@angular/core';</a:t>
            </a:r>
          </a:p>
          <a:p>
            <a:r>
              <a:rPr lang="en-US" sz="2000" dirty="0" smtClean="0"/>
              <a:t>@Component({</a:t>
            </a:r>
          </a:p>
          <a:p>
            <a:r>
              <a:rPr lang="en-US" sz="2000" dirty="0" smtClean="0"/>
              <a:t>  selector: 'my-component',</a:t>
            </a:r>
          </a:p>
          <a:p>
            <a:r>
              <a:rPr lang="en-US" sz="2000" dirty="0" smtClean="0"/>
              <a:t>  template: `</a:t>
            </a:r>
          </a:p>
          <a:p>
            <a:r>
              <a:rPr lang="en-US" sz="2000" dirty="0" smtClean="0"/>
              <a:t>    &lt;div&gt;Hello my name is {{name}}.</a:t>
            </a:r>
          </a:p>
          <a:p>
            <a:r>
              <a:rPr lang="en-US" sz="2000" dirty="0" smtClean="0"/>
              <a:t>      &lt;button (click)="</a:t>
            </a:r>
            <a:r>
              <a:rPr lang="en-US" sz="2000" dirty="0" err="1" smtClean="0"/>
              <a:t>sayMyName</a:t>
            </a:r>
            <a:r>
              <a:rPr lang="en-US" sz="2000" dirty="0" smtClean="0"/>
              <a:t>()"&gt;Say my name&lt;/button&gt;</a:t>
            </a:r>
          </a:p>
          <a:p>
            <a:r>
              <a:rPr lang="en-US" sz="2000" dirty="0" smtClean="0"/>
              <a:t>    &lt;/div&gt;</a:t>
            </a:r>
          </a:p>
          <a:p>
            <a:r>
              <a:rPr lang="en-US" sz="2000" dirty="0" smtClean="0"/>
              <a:t>   `</a:t>
            </a:r>
          </a:p>
          <a:p>
            <a:r>
              <a:rPr lang="en-US" sz="2000" dirty="0" smtClean="0"/>
              <a:t>})</a:t>
            </a:r>
          </a:p>
          <a:p>
            <a:r>
              <a:rPr lang="en-US" sz="2000" dirty="0" smtClean="0"/>
              <a:t>export class </a:t>
            </a:r>
            <a:r>
              <a:rPr lang="en-US" sz="2000" dirty="0" err="1" smtClean="0"/>
              <a:t>MyComponent</a:t>
            </a:r>
            <a:r>
              <a:rPr lang="en-US" sz="2000" dirty="0" smtClean="0"/>
              <a:t> {</a:t>
            </a:r>
          </a:p>
          <a:p>
            <a:r>
              <a:rPr lang="en-US" sz="2000" dirty="0" smtClean="0"/>
              <a:t>  name: string;</a:t>
            </a:r>
          </a:p>
          <a:p>
            <a:r>
              <a:rPr lang="en-US" sz="2000" dirty="0" smtClean="0"/>
              <a:t>  constructor() {</a:t>
            </a:r>
          </a:p>
          <a:p>
            <a:r>
              <a:rPr lang="en-US" sz="2000" dirty="0" smtClean="0"/>
              <a:t>    this.name = 'Max'</a:t>
            </a:r>
          </a:p>
          <a:p>
            <a:r>
              <a:rPr lang="en-US" sz="2000" dirty="0" smtClean="0"/>
              <a:t>  }</a:t>
            </a:r>
          </a:p>
          <a:p>
            <a:r>
              <a:rPr lang="en-US" sz="2000" dirty="0" smtClean="0"/>
              <a:t>  </a:t>
            </a:r>
            <a:r>
              <a:rPr lang="en-US" sz="2000" dirty="0" err="1" smtClean="0"/>
              <a:t>sayMyName</a:t>
            </a:r>
            <a:r>
              <a:rPr lang="en-US" sz="2000" dirty="0" smtClean="0"/>
              <a:t>() {</a:t>
            </a:r>
          </a:p>
          <a:p>
            <a:r>
              <a:rPr lang="en-US" sz="2000" dirty="0" smtClean="0"/>
              <a:t>    console.log('My name is', this.name)</a:t>
            </a:r>
          </a:p>
          <a:p>
            <a:r>
              <a:rPr lang="en-US" sz="2000" dirty="0" smtClean="0"/>
              <a:t>  }</a:t>
            </a:r>
          </a:p>
          <a:p>
            <a:r>
              <a:rPr lang="en-US" sz="2000" dirty="0" smtClean="0"/>
              <a:t>}</a:t>
            </a:r>
          </a:p>
          <a:p>
            <a:r>
              <a:rPr lang="en-US" sz="2000" dirty="0" smtClean="0"/>
              <a:t> </a:t>
            </a:r>
          </a:p>
          <a:p>
            <a:endParaRPr lang="ru-RU" sz="2000" dirty="0"/>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595423" y="917913"/>
            <a:ext cx="10552886" cy="6124754"/>
          </a:xfrm>
          <a:prstGeom prst="rect">
            <a:avLst/>
          </a:prstGeom>
        </p:spPr>
        <p:txBody>
          <a:bodyPr wrap="square">
            <a:spAutoFit/>
          </a:bodyPr>
          <a:lstStyle/>
          <a:p>
            <a:r>
              <a:rPr lang="en-US" sz="2800" dirty="0" smtClean="0"/>
              <a:t>import { Component } from '@angular/core';</a:t>
            </a:r>
          </a:p>
          <a:p>
            <a:endParaRPr lang="en-US" sz="2800" dirty="0" smtClean="0"/>
          </a:p>
          <a:p>
            <a:r>
              <a:rPr lang="en-US" sz="2800" dirty="0" smtClean="0"/>
              <a:t>@Component ({</a:t>
            </a:r>
          </a:p>
          <a:p>
            <a:r>
              <a:rPr lang="en-US" sz="2800" dirty="0" smtClean="0"/>
              <a:t>   selector: 'my-app',</a:t>
            </a:r>
          </a:p>
          <a:p>
            <a:r>
              <a:rPr lang="en-US" sz="2800" dirty="0" smtClean="0"/>
              <a:t>   template: ` &lt;div&gt;</a:t>
            </a:r>
          </a:p>
          <a:p>
            <a:r>
              <a:rPr lang="en-US" sz="2800" dirty="0" smtClean="0"/>
              <a:t>      &lt;h1&gt;{{</a:t>
            </a:r>
            <a:r>
              <a:rPr lang="en-US" sz="2800" dirty="0" err="1" smtClean="0"/>
              <a:t>appTitle</a:t>
            </a:r>
            <a:r>
              <a:rPr lang="en-US" sz="2800" dirty="0" smtClean="0"/>
              <a:t>}}&lt;/h1&gt;</a:t>
            </a:r>
          </a:p>
          <a:p>
            <a:r>
              <a:rPr lang="en-US" sz="2800" dirty="0" smtClean="0"/>
              <a:t>      &lt;div&gt;Angular2 </a:t>
            </a:r>
            <a:r>
              <a:rPr lang="en-US" sz="2800" dirty="0" err="1" smtClean="0"/>
              <a:t>Componenets</a:t>
            </a:r>
            <a:r>
              <a:rPr lang="en-US" sz="2800" dirty="0" smtClean="0"/>
              <a:t>&lt;/div&gt;</a:t>
            </a:r>
          </a:p>
          <a:p>
            <a:r>
              <a:rPr lang="en-US" sz="2800" dirty="0" smtClean="0"/>
              <a:t>   &lt;/div&gt; `,</a:t>
            </a:r>
          </a:p>
          <a:p>
            <a:r>
              <a:rPr lang="en-US" sz="2800" dirty="0" smtClean="0"/>
              <a:t>})</a:t>
            </a:r>
          </a:p>
          <a:p>
            <a:endParaRPr lang="en-US" sz="2800" dirty="0" smtClean="0"/>
          </a:p>
          <a:p>
            <a:r>
              <a:rPr lang="en-US" sz="2800" dirty="0" smtClean="0"/>
              <a:t>export class </a:t>
            </a:r>
            <a:r>
              <a:rPr lang="en-US" sz="2800" dirty="0" err="1" smtClean="0"/>
              <a:t>AppComponent</a:t>
            </a:r>
            <a:r>
              <a:rPr lang="en-US" sz="2800" dirty="0" smtClean="0"/>
              <a:t> {</a:t>
            </a:r>
          </a:p>
          <a:p>
            <a:r>
              <a:rPr lang="en-US" sz="2800" dirty="0" smtClean="0"/>
              <a:t>   </a:t>
            </a:r>
            <a:r>
              <a:rPr lang="en-US" sz="2800" dirty="0" err="1" smtClean="0"/>
              <a:t>appTitle</a:t>
            </a:r>
            <a:r>
              <a:rPr lang="en-US" sz="2800" dirty="0" smtClean="0"/>
              <a:t>: string = 'Welcome';</a:t>
            </a:r>
          </a:p>
          <a:p>
            <a:r>
              <a:rPr lang="en-US" sz="2800" dirty="0" smtClean="0"/>
              <a:t>}</a:t>
            </a:r>
          </a:p>
          <a:p>
            <a:endParaRPr lang="ru-RU" sz="2800" dirty="0"/>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595423" y="917913"/>
            <a:ext cx="10552886" cy="6124754"/>
          </a:xfrm>
          <a:prstGeom prst="rect">
            <a:avLst/>
          </a:prstGeom>
        </p:spPr>
        <p:txBody>
          <a:bodyPr wrap="square">
            <a:spAutoFit/>
          </a:bodyPr>
          <a:lstStyle/>
          <a:p>
            <a:r>
              <a:rPr lang="en-US" sz="2800" dirty="0" smtClean="0"/>
              <a:t>import { Component } from '</a:t>
            </a:r>
            <a:r>
              <a:rPr lang="en-US" sz="2800" u="sng" dirty="0" smtClean="0">
                <a:hlinkClick r:id="rId2" tooltip="Twitter profile for @angular/core"/>
              </a:rPr>
              <a:t>@angular/core</a:t>
            </a:r>
            <a:r>
              <a:rPr lang="en-US" sz="2800" dirty="0" smtClean="0"/>
              <a:t>'; </a:t>
            </a:r>
            <a:br>
              <a:rPr lang="en-US" sz="2800" dirty="0" smtClean="0"/>
            </a:br>
            <a:r>
              <a:rPr lang="en-US" sz="2800" u="sng" dirty="0" smtClean="0">
                <a:hlinkClick r:id="rId3" tooltip="Twitter profile for @Component"/>
              </a:rPr>
              <a:t>@Component</a:t>
            </a:r>
            <a:r>
              <a:rPr lang="en-US" sz="2800" dirty="0" smtClean="0"/>
              <a:t>({</a:t>
            </a:r>
            <a:br>
              <a:rPr lang="en-US" sz="2800" dirty="0" smtClean="0"/>
            </a:br>
            <a:r>
              <a:rPr lang="en-US" sz="2800" dirty="0" smtClean="0"/>
              <a:t>  selector: 'my-app',</a:t>
            </a:r>
            <a:br>
              <a:rPr lang="en-US" sz="2800" dirty="0" smtClean="0"/>
            </a:br>
            <a:r>
              <a:rPr lang="en-US" sz="2800" dirty="0" smtClean="0"/>
              <a:t>  </a:t>
            </a:r>
            <a:r>
              <a:rPr lang="en-US" sz="2800" dirty="0" err="1" smtClean="0"/>
              <a:t>templateUrl</a:t>
            </a:r>
            <a:r>
              <a:rPr lang="en-US" sz="2800" dirty="0" smtClean="0"/>
              <a:t>: './</a:t>
            </a:r>
            <a:r>
              <a:rPr lang="en-US" sz="2800" dirty="0" err="1" smtClean="0"/>
              <a:t>app.component.html</a:t>
            </a:r>
            <a:r>
              <a:rPr lang="en-US" sz="2800" dirty="0" smtClean="0"/>
              <a:t>'</a:t>
            </a:r>
            <a:br>
              <a:rPr lang="en-US" sz="2800" dirty="0" smtClean="0"/>
            </a:br>
            <a:r>
              <a:rPr lang="en-US" sz="2800" dirty="0" smtClean="0"/>
              <a:t>})export class </a:t>
            </a:r>
            <a:r>
              <a:rPr lang="en-US" sz="2800" dirty="0" err="1" smtClean="0"/>
              <a:t>AppComponent</a:t>
            </a:r>
            <a:r>
              <a:rPr lang="en-US" sz="2800" dirty="0" smtClean="0"/>
              <a:t>  {</a:t>
            </a:r>
            <a:br>
              <a:rPr lang="en-US" sz="2800" dirty="0" smtClean="0"/>
            </a:br>
            <a:r>
              <a:rPr lang="en-US" sz="2800" dirty="0" smtClean="0"/>
              <a:t>  name = 'Angular';</a:t>
            </a:r>
          </a:p>
          <a:p>
            <a:r>
              <a:rPr lang="en-US" sz="2800" dirty="0" smtClean="0"/>
              <a:t>    characters = [</a:t>
            </a:r>
            <a:br>
              <a:rPr lang="en-US" sz="2800" dirty="0" smtClean="0"/>
            </a:br>
            <a:r>
              <a:rPr lang="en-US" sz="2800" dirty="0" smtClean="0"/>
              <a:t>    'Finn the human',</a:t>
            </a:r>
            <a:br>
              <a:rPr lang="en-US" sz="2800" dirty="0" smtClean="0"/>
            </a:br>
            <a:r>
              <a:rPr lang="en-US" sz="2800" dirty="0" smtClean="0"/>
              <a:t>    'Jake the dog',</a:t>
            </a:r>
            <a:br>
              <a:rPr lang="en-US" sz="2800" dirty="0" smtClean="0"/>
            </a:br>
            <a:r>
              <a:rPr lang="en-US" sz="2800" dirty="0" smtClean="0"/>
              <a:t>    'Princess bubblegum',</a:t>
            </a:r>
            <a:br>
              <a:rPr lang="en-US" sz="2800" dirty="0" smtClean="0"/>
            </a:br>
            <a:r>
              <a:rPr lang="en-US" sz="2800" dirty="0" smtClean="0"/>
              <a:t>    'Lumpy Space Princess',</a:t>
            </a:r>
            <a:br>
              <a:rPr lang="en-US" sz="2800" dirty="0" smtClean="0"/>
            </a:br>
            <a:r>
              <a:rPr lang="en-US" sz="2800" dirty="0" smtClean="0"/>
              <a:t>    'Beemo1',</a:t>
            </a:r>
            <a:br>
              <a:rPr lang="en-US" sz="2800" dirty="0" smtClean="0"/>
            </a:br>
            <a:r>
              <a:rPr lang="en-US" sz="2800" dirty="0" smtClean="0"/>
              <a:t>    'Beemo2'</a:t>
            </a:r>
            <a:br>
              <a:rPr lang="en-US" sz="2800" dirty="0" smtClean="0"/>
            </a:br>
            <a:r>
              <a:rPr lang="en-US" sz="2800" dirty="0" smtClean="0"/>
              <a:t>  ]}</a:t>
            </a:r>
            <a:endParaRPr lang="ru-RU" sz="2800" dirty="0"/>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595423" y="917913"/>
            <a:ext cx="10552886" cy="5632311"/>
          </a:xfrm>
          <a:prstGeom prst="rect">
            <a:avLst/>
          </a:prstGeom>
        </p:spPr>
        <p:txBody>
          <a:bodyPr wrap="square">
            <a:spAutoFit/>
          </a:bodyPr>
          <a:lstStyle/>
          <a:p>
            <a:r>
              <a:rPr lang="en-US" sz="4000" b="1" dirty="0" smtClean="0"/>
              <a:t>Now lets modify </a:t>
            </a:r>
            <a:r>
              <a:rPr lang="en-US" sz="4000" b="1" dirty="0" err="1" smtClean="0"/>
              <a:t>app.component.html</a:t>
            </a:r>
            <a:r>
              <a:rPr lang="en-US" sz="4000" b="1" dirty="0" smtClean="0"/>
              <a:t> to display the characters in a list. Add this to the html file:</a:t>
            </a:r>
            <a:endParaRPr lang="en-US" sz="4000" dirty="0" smtClean="0"/>
          </a:p>
          <a:p>
            <a:r>
              <a:rPr lang="en-US" sz="4000" dirty="0" smtClean="0"/>
              <a:t>&lt;</a:t>
            </a:r>
            <a:r>
              <a:rPr lang="en-US" sz="4000" dirty="0" err="1" smtClean="0"/>
              <a:t>ul</a:t>
            </a:r>
            <a:r>
              <a:rPr lang="en-US" sz="4000" dirty="0" smtClean="0"/>
              <a:t>&gt;</a:t>
            </a:r>
            <a:br>
              <a:rPr lang="en-US" sz="4000" dirty="0" smtClean="0"/>
            </a:br>
            <a:r>
              <a:rPr lang="en-US" sz="4000" dirty="0" smtClean="0"/>
              <a:t>  &lt;</a:t>
            </a:r>
            <a:r>
              <a:rPr lang="en-US" sz="4000" dirty="0" err="1" smtClean="0"/>
              <a:t>li</a:t>
            </a:r>
            <a:r>
              <a:rPr lang="en-US" sz="4000" dirty="0" smtClean="0"/>
              <a:t> *</a:t>
            </a:r>
            <a:r>
              <a:rPr lang="en-US" sz="4000" dirty="0" err="1" smtClean="0"/>
              <a:t>ngFor</a:t>
            </a:r>
            <a:r>
              <a:rPr lang="en-US" sz="4000" dirty="0" smtClean="0"/>
              <a:t>="let c of characters"&gt;</a:t>
            </a:r>
            <a:br>
              <a:rPr lang="en-US" sz="4000" dirty="0" smtClean="0"/>
            </a:br>
            <a:r>
              <a:rPr lang="en-US" sz="4000" dirty="0" smtClean="0"/>
              <a:t>    {{c}}</a:t>
            </a:r>
            <a:br>
              <a:rPr lang="en-US" sz="4000" dirty="0" smtClean="0"/>
            </a:br>
            <a:r>
              <a:rPr lang="en-US" sz="4000" dirty="0" smtClean="0"/>
              <a:t>  &lt;/</a:t>
            </a:r>
            <a:r>
              <a:rPr lang="en-US" sz="4000" dirty="0" err="1" smtClean="0"/>
              <a:t>li</a:t>
            </a:r>
            <a:r>
              <a:rPr lang="en-US" sz="4000" dirty="0" smtClean="0"/>
              <a:t>&gt;</a:t>
            </a:r>
            <a:br>
              <a:rPr lang="en-US" sz="4000" dirty="0" smtClean="0"/>
            </a:br>
            <a:r>
              <a:rPr lang="en-US" sz="4000" dirty="0" smtClean="0"/>
              <a:t>&lt;/</a:t>
            </a:r>
            <a:r>
              <a:rPr lang="en-US" sz="4000" dirty="0" err="1" smtClean="0"/>
              <a:t>ul</a:t>
            </a:r>
            <a:r>
              <a:rPr lang="en-US" sz="4000" dirty="0" smtClean="0"/>
              <a:t>&gt;</a:t>
            </a:r>
          </a:p>
          <a:p>
            <a:endParaRPr lang="ru-RU" sz="4000" dirty="0" smtClean="0"/>
          </a:p>
          <a:p>
            <a:endParaRPr lang="ru-RU" sz="4000" dirty="0"/>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595423" y="917913"/>
            <a:ext cx="10552886" cy="5509200"/>
          </a:xfrm>
          <a:prstGeom prst="rect">
            <a:avLst/>
          </a:prstGeom>
        </p:spPr>
        <p:txBody>
          <a:bodyPr wrap="square">
            <a:spAutoFit/>
          </a:bodyPr>
          <a:lstStyle/>
          <a:p>
            <a:r>
              <a:rPr lang="en-US" sz="4400" b="1" dirty="0" smtClean="0"/>
              <a:t>Angular 2 - Data Binding</a:t>
            </a:r>
            <a:r>
              <a:rPr lang="en-US" sz="4400" dirty="0" smtClean="0"/>
              <a:t> </a:t>
            </a:r>
            <a:r>
              <a:rPr lang="en-US" sz="4400" b="1" dirty="0" smtClean="0"/>
              <a:t>Step 1</a:t>
            </a:r>
            <a:r>
              <a:rPr lang="en-US" sz="4400" dirty="0" smtClean="0"/>
              <a:t> − Download any 2 images. For this example, we will download some simple images shown below.</a:t>
            </a:r>
          </a:p>
          <a:p>
            <a:r>
              <a:rPr lang="en-US" sz="4400" b="1" dirty="0" smtClean="0"/>
              <a:t>Step 2</a:t>
            </a:r>
            <a:r>
              <a:rPr lang="en-US" sz="4400" dirty="0" smtClean="0"/>
              <a:t> − Store these images in a folder called </a:t>
            </a:r>
            <a:r>
              <a:rPr lang="en-US" sz="4400" b="1" dirty="0" smtClean="0"/>
              <a:t>Images</a:t>
            </a:r>
            <a:r>
              <a:rPr lang="en-US" sz="4400" dirty="0" smtClean="0"/>
              <a:t> in the app directory. If the images folder is not present, please create it.</a:t>
            </a:r>
          </a:p>
          <a:p>
            <a:endParaRPr lang="ru-RU" sz="4400" dirty="0" smtClean="0"/>
          </a:p>
          <a:p>
            <a:endParaRPr lang="ru-RU" sz="4400" dirty="0"/>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595423" y="917913"/>
            <a:ext cx="10552886" cy="5940088"/>
          </a:xfrm>
          <a:prstGeom prst="rect">
            <a:avLst/>
          </a:prstGeom>
        </p:spPr>
        <p:txBody>
          <a:bodyPr wrap="square">
            <a:spAutoFit/>
          </a:bodyPr>
          <a:lstStyle/>
          <a:p>
            <a:r>
              <a:rPr lang="en-US" sz="2000" dirty="0" smtClean="0"/>
              <a:t>Step 3 − Add the following content in </a:t>
            </a:r>
            <a:r>
              <a:rPr lang="en-US" sz="2000" dirty="0" err="1" smtClean="0"/>
              <a:t>app.component.ts</a:t>
            </a:r>
            <a:r>
              <a:rPr lang="en-US" sz="2000" dirty="0" smtClean="0"/>
              <a:t> as shown below.</a:t>
            </a:r>
          </a:p>
          <a:p>
            <a:r>
              <a:rPr lang="en-US" sz="2000" dirty="0" smtClean="0"/>
              <a:t>import { Component } from '@angular/core';</a:t>
            </a:r>
          </a:p>
          <a:p>
            <a:r>
              <a:rPr lang="en-US" sz="2000" dirty="0" smtClean="0"/>
              <a:t/>
            </a:r>
            <a:br>
              <a:rPr lang="en-US" sz="2000" dirty="0" smtClean="0"/>
            </a:br>
            <a:r>
              <a:rPr lang="en-US" sz="2000" dirty="0" smtClean="0"/>
              <a:t>@Component ({</a:t>
            </a:r>
          </a:p>
          <a:p>
            <a:r>
              <a:rPr lang="en-US" sz="2000" dirty="0" smtClean="0"/>
              <a:t>   selector: 'my-app',</a:t>
            </a:r>
          </a:p>
          <a:p>
            <a:r>
              <a:rPr lang="en-US" sz="2000" dirty="0" smtClean="0"/>
              <a:t>   </a:t>
            </a:r>
            <a:r>
              <a:rPr lang="en-US" sz="2000" dirty="0" err="1" smtClean="0"/>
              <a:t>templateUrl</a:t>
            </a:r>
            <a:r>
              <a:rPr lang="en-US" sz="2000" dirty="0" smtClean="0"/>
              <a:t>: 'app/</a:t>
            </a:r>
            <a:r>
              <a:rPr lang="en-US" sz="2000" dirty="0" err="1" smtClean="0"/>
              <a:t>app.component.html</a:t>
            </a:r>
            <a:r>
              <a:rPr lang="en-US" sz="2000" dirty="0" smtClean="0"/>
              <a:t>'</a:t>
            </a:r>
          </a:p>
          <a:p>
            <a:r>
              <a:rPr lang="en-US" sz="2000" dirty="0" smtClean="0"/>
              <a:t>})</a:t>
            </a:r>
          </a:p>
          <a:p>
            <a:r>
              <a:rPr lang="en-US" sz="2000" dirty="0" smtClean="0"/>
              <a:t>export class </a:t>
            </a:r>
            <a:r>
              <a:rPr lang="en-US" sz="2000" dirty="0" err="1" smtClean="0"/>
              <a:t>AppComponent</a:t>
            </a:r>
            <a:r>
              <a:rPr lang="en-US" sz="2000" dirty="0" smtClean="0"/>
              <a:t> {</a:t>
            </a:r>
          </a:p>
          <a:p>
            <a:r>
              <a:rPr lang="en-US" sz="2000" dirty="0" smtClean="0"/>
              <a:t>   </a:t>
            </a:r>
            <a:r>
              <a:rPr lang="en-US" sz="2000" dirty="0" err="1" smtClean="0"/>
              <a:t>appTitle</a:t>
            </a:r>
            <a:r>
              <a:rPr lang="en-US" sz="2000" dirty="0" smtClean="0"/>
              <a:t>: string = 'Welcome';</a:t>
            </a:r>
          </a:p>
          <a:p>
            <a:r>
              <a:rPr lang="en-US" sz="2000" dirty="0" smtClean="0"/>
              <a:t>   </a:t>
            </a:r>
            <a:r>
              <a:rPr lang="en-US" sz="2000" dirty="0" err="1" smtClean="0"/>
              <a:t>appList</a:t>
            </a:r>
            <a:r>
              <a:rPr lang="en-US" sz="2000" dirty="0" smtClean="0"/>
              <a:t>: any[] = [ {</a:t>
            </a:r>
          </a:p>
          <a:p>
            <a:r>
              <a:rPr lang="en-US" sz="2000" dirty="0" smtClean="0"/>
              <a:t>      "ID": "1",</a:t>
            </a:r>
          </a:p>
          <a:p>
            <a:r>
              <a:rPr lang="en-US" sz="2000" dirty="0" smtClean="0"/>
              <a:t>      "</a:t>
            </a:r>
            <a:r>
              <a:rPr lang="en-US" sz="2000" dirty="0" err="1" smtClean="0"/>
              <a:t>url</a:t>
            </a:r>
            <a:r>
              <a:rPr lang="en-US" sz="2000" dirty="0" smtClean="0"/>
              <a:t>": 'app/Images/One.jpg'</a:t>
            </a:r>
          </a:p>
          <a:p>
            <a:r>
              <a:rPr lang="en-US" sz="2000" dirty="0" smtClean="0"/>
              <a:t>   },</a:t>
            </a:r>
          </a:p>
          <a:p>
            <a:r>
              <a:rPr lang="en-US" sz="2000" dirty="0" smtClean="0"/>
              <a:t>   {</a:t>
            </a:r>
          </a:p>
          <a:p>
            <a:r>
              <a:rPr lang="en-US" sz="2000" dirty="0" smtClean="0"/>
              <a:t>      "ID": "2",</a:t>
            </a:r>
          </a:p>
          <a:p>
            <a:r>
              <a:rPr lang="en-US" sz="2000" dirty="0" smtClean="0"/>
              <a:t>      "</a:t>
            </a:r>
            <a:r>
              <a:rPr lang="en-US" sz="2000" dirty="0" err="1" smtClean="0"/>
              <a:t>url</a:t>
            </a:r>
            <a:r>
              <a:rPr lang="en-US" sz="2000" dirty="0" smtClean="0"/>
              <a:t>": 'app/Images/Two.jpg'</a:t>
            </a:r>
          </a:p>
          <a:p>
            <a:r>
              <a:rPr lang="en-US" sz="2000" dirty="0" smtClean="0"/>
              <a:t>   } ];</a:t>
            </a:r>
          </a:p>
          <a:p>
            <a:r>
              <a:rPr lang="en-US" sz="2000" dirty="0" smtClean="0"/>
              <a:t>}</a:t>
            </a:r>
          </a:p>
          <a:p>
            <a:endParaRPr lang="ru-RU" sz="2000" dirty="0"/>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595423" y="917913"/>
            <a:ext cx="10552886" cy="5940088"/>
          </a:xfrm>
          <a:prstGeom prst="rect">
            <a:avLst/>
          </a:prstGeom>
        </p:spPr>
        <p:txBody>
          <a:bodyPr wrap="square">
            <a:spAutoFit/>
          </a:bodyPr>
          <a:lstStyle/>
          <a:p>
            <a:r>
              <a:rPr lang="en-US" sz="2000" dirty="0" smtClean="0"/>
              <a:t>Step 3 − Add the following content in </a:t>
            </a:r>
            <a:r>
              <a:rPr lang="en-US" sz="2000" dirty="0" err="1" smtClean="0"/>
              <a:t>app.component.ts</a:t>
            </a:r>
            <a:r>
              <a:rPr lang="en-US" sz="2000" dirty="0" smtClean="0"/>
              <a:t> as shown below.</a:t>
            </a:r>
          </a:p>
          <a:p>
            <a:r>
              <a:rPr lang="en-US" sz="2000" dirty="0" smtClean="0"/>
              <a:t>import { Component } from '@angular/core';</a:t>
            </a:r>
          </a:p>
          <a:p>
            <a:r>
              <a:rPr lang="en-US" sz="2000" dirty="0" smtClean="0"/>
              <a:t/>
            </a:r>
            <a:br>
              <a:rPr lang="en-US" sz="2000" dirty="0" smtClean="0"/>
            </a:br>
            <a:r>
              <a:rPr lang="en-US" sz="2000" dirty="0" smtClean="0"/>
              <a:t>@Component ({</a:t>
            </a:r>
          </a:p>
          <a:p>
            <a:r>
              <a:rPr lang="en-US" sz="2000" dirty="0" smtClean="0"/>
              <a:t>   selector: 'my-app',</a:t>
            </a:r>
          </a:p>
          <a:p>
            <a:r>
              <a:rPr lang="en-US" sz="2000" dirty="0" smtClean="0"/>
              <a:t>   </a:t>
            </a:r>
            <a:r>
              <a:rPr lang="en-US" sz="2000" dirty="0" err="1" smtClean="0"/>
              <a:t>templateUrl</a:t>
            </a:r>
            <a:r>
              <a:rPr lang="en-US" sz="2000" dirty="0" smtClean="0"/>
              <a:t>: 'app/</a:t>
            </a:r>
            <a:r>
              <a:rPr lang="en-US" sz="2000" dirty="0" err="1" smtClean="0"/>
              <a:t>app.component.html</a:t>
            </a:r>
            <a:r>
              <a:rPr lang="en-US" sz="2000" dirty="0" smtClean="0"/>
              <a:t>'</a:t>
            </a:r>
          </a:p>
          <a:p>
            <a:r>
              <a:rPr lang="en-US" sz="2000" dirty="0" smtClean="0"/>
              <a:t>})</a:t>
            </a:r>
          </a:p>
          <a:p>
            <a:r>
              <a:rPr lang="en-US" sz="2000" dirty="0" smtClean="0"/>
              <a:t>export class </a:t>
            </a:r>
            <a:r>
              <a:rPr lang="en-US" sz="2000" dirty="0" err="1" smtClean="0"/>
              <a:t>AppComponent</a:t>
            </a:r>
            <a:r>
              <a:rPr lang="en-US" sz="2000" dirty="0" smtClean="0"/>
              <a:t> {</a:t>
            </a:r>
          </a:p>
          <a:p>
            <a:r>
              <a:rPr lang="en-US" sz="2000" dirty="0" smtClean="0"/>
              <a:t>   </a:t>
            </a:r>
            <a:r>
              <a:rPr lang="en-US" sz="2000" dirty="0" err="1" smtClean="0"/>
              <a:t>appTitle</a:t>
            </a:r>
            <a:r>
              <a:rPr lang="en-US" sz="2000" dirty="0" smtClean="0"/>
              <a:t>: string = 'Welcome';</a:t>
            </a:r>
          </a:p>
          <a:p>
            <a:r>
              <a:rPr lang="en-US" sz="2000" dirty="0" smtClean="0"/>
              <a:t>   </a:t>
            </a:r>
            <a:r>
              <a:rPr lang="en-US" sz="2000" dirty="0" err="1" smtClean="0"/>
              <a:t>appList</a:t>
            </a:r>
            <a:r>
              <a:rPr lang="en-US" sz="2000" dirty="0" smtClean="0"/>
              <a:t>: any[] = [ {</a:t>
            </a:r>
          </a:p>
          <a:p>
            <a:r>
              <a:rPr lang="en-US" sz="2000" dirty="0" smtClean="0"/>
              <a:t>      "ID": "1",</a:t>
            </a:r>
          </a:p>
          <a:p>
            <a:r>
              <a:rPr lang="en-US" sz="2000" dirty="0" smtClean="0"/>
              <a:t>      "</a:t>
            </a:r>
            <a:r>
              <a:rPr lang="en-US" sz="2000" dirty="0" err="1" smtClean="0"/>
              <a:t>url</a:t>
            </a:r>
            <a:r>
              <a:rPr lang="en-US" sz="2000" dirty="0" smtClean="0"/>
              <a:t>": 'app/Images/One.jpg'</a:t>
            </a:r>
          </a:p>
          <a:p>
            <a:r>
              <a:rPr lang="en-US" sz="2000" dirty="0" smtClean="0"/>
              <a:t>   },</a:t>
            </a:r>
          </a:p>
          <a:p>
            <a:r>
              <a:rPr lang="en-US" sz="2000" dirty="0" smtClean="0"/>
              <a:t>   {</a:t>
            </a:r>
          </a:p>
          <a:p>
            <a:r>
              <a:rPr lang="en-US" sz="2000" dirty="0" smtClean="0"/>
              <a:t>      "ID": "2",</a:t>
            </a:r>
          </a:p>
          <a:p>
            <a:r>
              <a:rPr lang="en-US" sz="2000" dirty="0" smtClean="0"/>
              <a:t>      "</a:t>
            </a:r>
            <a:r>
              <a:rPr lang="en-US" sz="2000" dirty="0" err="1" smtClean="0"/>
              <a:t>url</a:t>
            </a:r>
            <a:r>
              <a:rPr lang="en-US" sz="2000" dirty="0" smtClean="0"/>
              <a:t>": 'app/Images/Two.jpg'</a:t>
            </a:r>
          </a:p>
          <a:p>
            <a:r>
              <a:rPr lang="en-US" sz="2000" dirty="0" smtClean="0"/>
              <a:t>   } ];</a:t>
            </a:r>
          </a:p>
          <a:p>
            <a:r>
              <a:rPr lang="en-US" sz="2000" dirty="0" smtClean="0"/>
              <a:t>}</a:t>
            </a:r>
          </a:p>
          <a:p>
            <a:endParaRPr lang="ru-RU" sz="2000" dirty="0"/>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595423" y="917913"/>
            <a:ext cx="10552886" cy="5509200"/>
          </a:xfrm>
          <a:prstGeom prst="rect">
            <a:avLst/>
          </a:prstGeom>
        </p:spPr>
        <p:txBody>
          <a:bodyPr wrap="square">
            <a:spAutoFit/>
          </a:bodyPr>
          <a:lstStyle/>
          <a:p>
            <a:r>
              <a:rPr lang="en-US" sz="4400" dirty="0" smtClean="0"/>
              <a:t>In the above </a:t>
            </a:r>
            <a:r>
              <a:rPr lang="en-US" sz="4400" dirty="0" err="1" smtClean="0"/>
              <a:t>app.component.html</a:t>
            </a:r>
            <a:r>
              <a:rPr lang="en-US" sz="4400" dirty="0" smtClean="0"/>
              <a:t> file, we are accessing the images from the properties in our class.</a:t>
            </a:r>
          </a:p>
          <a:p>
            <a:r>
              <a:rPr lang="en-US" sz="4400" dirty="0" smtClean="0"/>
              <a:t>Output</a:t>
            </a:r>
            <a:endParaRPr lang="en-US" sz="4400" b="1" dirty="0" smtClean="0"/>
          </a:p>
          <a:p>
            <a:r>
              <a:rPr lang="en-US" sz="4400" dirty="0" smtClean="0"/>
              <a:t>The output of the above program should be like this −</a:t>
            </a:r>
          </a:p>
          <a:p>
            <a:r>
              <a:rPr lang="en-US" sz="4400" dirty="0" smtClean="0"/>
              <a:t> </a:t>
            </a:r>
          </a:p>
          <a:p>
            <a:endParaRPr lang="ru-RU" sz="4400" dirty="0"/>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AngularJS</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Flexibility with filters</a:t>
            </a:r>
          </a:p>
          <a:p>
            <a:pPr lvl="1"/>
            <a:r>
              <a:rPr lang="en-US" dirty="0" smtClean="0"/>
              <a:t>Filters filter the data before they reach the view and can involve something as simple as formatting decimal places on a number, reversing the order of an array, filtering an array based on a parameter, or implementing pagination. Filters are designed to be standalone functions that are separate from your app, similar to Directives, but are only concerned with data transformations.</a:t>
            </a:r>
          </a:p>
          <a:p>
            <a:pPr lvl="1"/>
            <a:r>
              <a:rPr lang="en-US" dirty="0" smtClean="0"/>
              <a:t>Filters are so resourceful that it is possible to create a </a:t>
            </a:r>
            <a:r>
              <a:rPr lang="en-US" dirty="0" err="1" smtClean="0"/>
              <a:t>sortable</a:t>
            </a:r>
            <a:r>
              <a:rPr lang="en-US" dirty="0" smtClean="0"/>
              <a:t> HTML table using only filters without writing any JavaScript.</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sp>
        <p:nvSpPr>
          <p:cNvPr id="3" name="Прямоугольник 2"/>
          <p:cNvSpPr/>
          <p:nvPr/>
        </p:nvSpPr>
        <p:spPr>
          <a:xfrm>
            <a:off x="595423" y="917913"/>
            <a:ext cx="10552886" cy="5509200"/>
          </a:xfrm>
          <a:prstGeom prst="rect">
            <a:avLst/>
          </a:prstGeom>
        </p:spPr>
        <p:txBody>
          <a:bodyPr wrap="square">
            <a:spAutoFit/>
          </a:bodyPr>
          <a:lstStyle/>
          <a:p>
            <a:r>
              <a:rPr lang="en-US" sz="4400" dirty="0" smtClean="0"/>
              <a:t>In the above </a:t>
            </a:r>
            <a:r>
              <a:rPr lang="en-US" sz="4400" dirty="0" err="1" smtClean="0"/>
              <a:t>app.component.html</a:t>
            </a:r>
            <a:r>
              <a:rPr lang="en-US" sz="4400" dirty="0" smtClean="0"/>
              <a:t> file, we are accessing the images from the properties in our class.</a:t>
            </a:r>
          </a:p>
          <a:p>
            <a:r>
              <a:rPr lang="en-US" sz="4400" dirty="0" smtClean="0"/>
              <a:t>Output</a:t>
            </a:r>
            <a:endParaRPr lang="en-US" sz="4400" b="1" dirty="0" smtClean="0"/>
          </a:p>
          <a:p>
            <a:r>
              <a:rPr lang="en-US" sz="4400" dirty="0" smtClean="0"/>
              <a:t>The output of the above program should be like this −</a:t>
            </a:r>
          </a:p>
          <a:p>
            <a:r>
              <a:rPr lang="en-US" sz="4400" dirty="0" smtClean="0"/>
              <a:t> </a:t>
            </a:r>
          </a:p>
          <a:p>
            <a:endParaRPr lang="ru-RU" sz="4400" dirty="0"/>
          </a:p>
        </p:txBody>
      </p:sp>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60400" y="47625"/>
            <a:ext cx="10515600" cy="765175"/>
          </a:xfrm>
        </p:spPr>
        <p:txBody>
          <a:bodyPr/>
          <a:lstStyle/>
          <a:p>
            <a:r>
              <a:rPr lang="en-US" dirty="0" smtClean="0"/>
              <a:t>Example: component</a:t>
            </a:r>
            <a:endParaRPr lang="ru-RU" dirty="0"/>
          </a:p>
        </p:txBody>
      </p:sp>
      <p:pic>
        <p:nvPicPr>
          <p:cNvPr id="4" name="Picture 3" descr="Data Binding"/>
          <p:cNvPicPr/>
          <p:nvPr/>
        </p:nvPicPr>
        <p:blipFill>
          <a:blip r:embed="rId3"/>
          <a:srcRect/>
          <a:stretch>
            <a:fillRect/>
          </a:stretch>
        </p:blipFill>
        <p:spPr bwMode="auto">
          <a:xfrm>
            <a:off x="1084522" y="990599"/>
            <a:ext cx="7166344" cy="5473995"/>
          </a:xfrm>
          <a:prstGeom prst="rect">
            <a:avLst/>
          </a:prstGeom>
          <a:noFill/>
          <a:ln w="9525">
            <a:noFill/>
            <a:miter lim="800000"/>
            <a:headEnd/>
            <a:tailEnd/>
          </a:ln>
        </p:spPr>
      </p:pic>
    </p:spTree>
    <p:extLst>
      <p:ext uri="{BB962C8B-B14F-4D97-AF65-F5344CB8AC3E}">
        <p14:creationId xmlns:p14="http://schemas.microsoft.com/office/powerpoint/2010/main" xmlns="" val="191005691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Event binding</a:t>
            </a:r>
          </a:p>
        </p:txBody>
      </p:sp>
      <p:sp>
        <p:nvSpPr>
          <p:cNvPr id="3" name="Content Placeholder 2"/>
          <p:cNvSpPr>
            <a:spLocks noGrp="1"/>
          </p:cNvSpPr>
          <p:nvPr>
            <p:ph idx="1"/>
          </p:nvPr>
        </p:nvSpPr>
        <p:spPr/>
        <p:txBody>
          <a:bodyPr/>
          <a:lstStyle/>
          <a:p>
            <a:r>
              <a:rPr lang="en-US" dirty="0"/>
              <a:t>Bind directly to events on the DOM model using </a:t>
            </a:r>
            <a:r>
              <a:rPr lang="en-US" dirty="0" smtClean="0"/>
              <a:t>()</a:t>
            </a:r>
            <a:endParaRPr lang="en-US" dirty="0"/>
          </a:p>
        </p:txBody>
      </p:sp>
      <p:pic>
        <p:nvPicPr>
          <p:cNvPr id="7" name="Picture 6"/>
          <p:cNvPicPr>
            <a:picLocks noChangeAspect="1"/>
          </p:cNvPicPr>
          <p:nvPr/>
        </p:nvPicPr>
        <p:blipFill>
          <a:blip r:embed="rId2"/>
          <a:stretch>
            <a:fillRect/>
          </a:stretch>
        </p:blipFill>
        <p:spPr>
          <a:xfrm>
            <a:off x="995724" y="3444875"/>
            <a:ext cx="8505825" cy="2867025"/>
          </a:xfrm>
          <a:prstGeom prst="rect">
            <a:avLst/>
          </a:prstGeom>
        </p:spPr>
      </p:pic>
    </p:spTree>
    <p:extLst>
      <p:ext uri="{BB962C8B-B14F-4D97-AF65-F5344CB8AC3E}">
        <p14:creationId xmlns:p14="http://schemas.microsoft.com/office/powerpoint/2010/main" xmlns="" val="290946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t>Event </a:t>
            </a:r>
            <a:r>
              <a:rPr lang="en-US" sz="7200" dirty="0" smtClean="0"/>
              <a:t>binding</a:t>
            </a:r>
            <a:endParaRPr lang="en-US" sz="7200" dirty="0"/>
          </a:p>
        </p:txBody>
      </p:sp>
      <p:sp>
        <p:nvSpPr>
          <p:cNvPr id="3" name="Content Placeholder 2"/>
          <p:cNvSpPr>
            <a:spLocks noGrp="1"/>
          </p:cNvSpPr>
          <p:nvPr>
            <p:ph idx="1"/>
          </p:nvPr>
        </p:nvSpPr>
        <p:spPr/>
        <p:txBody>
          <a:bodyPr/>
          <a:lstStyle/>
          <a:p>
            <a:endParaRPr lang="en-US" dirty="0"/>
          </a:p>
        </p:txBody>
      </p:sp>
      <p:graphicFrame>
        <p:nvGraphicFramePr>
          <p:cNvPr id="5" name="Content Placeholder 3"/>
          <p:cNvGraphicFramePr>
            <a:graphicFrameLocks/>
          </p:cNvGraphicFramePr>
          <p:nvPr>
            <p:extLst/>
          </p:nvPr>
        </p:nvGraphicFramePr>
        <p:xfrm>
          <a:off x="613735" y="1656748"/>
          <a:ext cx="10515600" cy="4552669"/>
        </p:xfrm>
        <a:graphic>
          <a:graphicData uri="http://schemas.openxmlformats.org/drawingml/2006/table">
            <a:tbl>
              <a:tblPr firstRow="1" bandRow="1">
                <a:tableStyleId>{5C22544A-7EE6-4342-B048-85BDC9FD1C3A}</a:tableStyleId>
              </a:tblPr>
              <a:tblGrid>
                <a:gridCol w="2428783">
                  <a:extLst>
                    <a:ext uri="{9D8B030D-6E8A-4147-A177-3AD203B41FA5}">
                      <a16:colId xmlns:a16="http://schemas.microsoft.com/office/drawing/2014/main" xmlns="" val="3098381941"/>
                    </a:ext>
                  </a:extLst>
                </a:gridCol>
                <a:gridCol w="4581617">
                  <a:extLst>
                    <a:ext uri="{9D8B030D-6E8A-4147-A177-3AD203B41FA5}">
                      <a16:colId xmlns:a16="http://schemas.microsoft.com/office/drawing/2014/main" xmlns="" val="1797155993"/>
                    </a:ext>
                  </a:extLst>
                </a:gridCol>
                <a:gridCol w="3505200">
                  <a:extLst>
                    <a:ext uri="{9D8B030D-6E8A-4147-A177-3AD203B41FA5}">
                      <a16:colId xmlns:a16="http://schemas.microsoft.com/office/drawing/2014/main" xmlns="" val="1022453514"/>
                    </a:ext>
                  </a:extLst>
                </a:gridCol>
              </a:tblGrid>
              <a:tr h="589264">
                <a:tc>
                  <a:txBody>
                    <a:bodyPr/>
                    <a:lstStyle/>
                    <a:p>
                      <a:r>
                        <a:rPr lang="en-US" dirty="0"/>
                        <a:t>Ng1</a:t>
                      </a:r>
                      <a:r>
                        <a:rPr lang="en-US" baseline="0" dirty="0"/>
                        <a:t> directive</a:t>
                      </a:r>
                      <a:endParaRPr lang="en-US" dirty="0"/>
                    </a:p>
                  </a:txBody>
                  <a:tcPr/>
                </a:tc>
                <a:tc>
                  <a:txBody>
                    <a:bodyPr/>
                    <a:lstStyle/>
                    <a:p>
                      <a:r>
                        <a:rPr lang="en-US" dirty="0"/>
                        <a:t>Functionality</a:t>
                      </a:r>
                    </a:p>
                  </a:txBody>
                  <a:tcPr/>
                </a:tc>
                <a:tc>
                  <a:txBody>
                    <a:bodyPr/>
                    <a:lstStyle/>
                    <a:p>
                      <a:r>
                        <a:rPr lang="en-US" dirty="0"/>
                        <a:t>Replaced with</a:t>
                      </a:r>
                    </a:p>
                  </a:txBody>
                  <a:tcPr/>
                </a:tc>
                <a:extLst>
                  <a:ext uri="{0D108BD9-81ED-4DB2-BD59-A6C34878D82A}">
                    <a16:rowId xmlns:a16="http://schemas.microsoft.com/office/drawing/2014/main" xmlns="" val="2757220415"/>
                  </a:ext>
                </a:extLst>
              </a:tr>
              <a:tr h="589264">
                <a:tc>
                  <a:txBody>
                    <a:bodyPr/>
                    <a:lstStyle/>
                    <a:p>
                      <a:r>
                        <a:rPr lang="en-US" dirty="0"/>
                        <a:t>ng-click</a:t>
                      </a:r>
                    </a:p>
                  </a:txBody>
                  <a:tcPr/>
                </a:tc>
                <a:tc>
                  <a:txBody>
                    <a:bodyPr/>
                    <a:lstStyle/>
                    <a:p>
                      <a:r>
                        <a:rPr lang="en-US" dirty="0"/>
                        <a:t>Binds an expression to the click</a:t>
                      </a:r>
                      <a:r>
                        <a:rPr lang="en-US" baseline="0" dirty="0"/>
                        <a:t> event</a:t>
                      </a:r>
                      <a:endParaRPr lang="en-US" dirty="0"/>
                    </a:p>
                  </a:txBody>
                  <a:tcPr/>
                </a:tc>
                <a:tc>
                  <a:txBody>
                    <a:bodyPr/>
                    <a:lstStyle/>
                    <a:p>
                      <a:r>
                        <a:rPr lang="en-US" dirty="0"/>
                        <a:t>(click)</a:t>
                      </a:r>
                      <a:r>
                        <a:rPr lang="en-US" baseline="0" dirty="0"/>
                        <a:t>=“</a:t>
                      </a:r>
                      <a:r>
                        <a:rPr lang="en-US" baseline="0" dirty="0" err="1"/>
                        <a:t>doSomething</a:t>
                      </a:r>
                      <a:r>
                        <a:rPr lang="en-US" baseline="0" dirty="0"/>
                        <a:t>()”</a:t>
                      </a:r>
                      <a:endParaRPr lang="en-US" dirty="0"/>
                    </a:p>
                  </a:txBody>
                  <a:tcPr/>
                </a:tc>
                <a:extLst>
                  <a:ext uri="{0D108BD9-81ED-4DB2-BD59-A6C34878D82A}">
                    <a16:rowId xmlns:a16="http://schemas.microsoft.com/office/drawing/2014/main" xmlns="" val="3732240466"/>
                  </a:ext>
                </a:extLst>
              </a:tr>
              <a:tr h="1017085">
                <a:tc>
                  <a:txBody>
                    <a:bodyPr/>
                    <a:lstStyle/>
                    <a:p>
                      <a:r>
                        <a:rPr lang="en-US" dirty="0"/>
                        <a:t>ng-change</a:t>
                      </a:r>
                    </a:p>
                  </a:txBody>
                  <a:tcPr/>
                </a:tc>
                <a:tc>
                  <a:txBody>
                    <a:bodyPr/>
                    <a:lstStyle/>
                    <a:p>
                      <a:r>
                        <a:rPr lang="en-US" dirty="0"/>
                        <a:t>Binds</a:t>
                      </a:r>
                      <a:r>
                        <a:rPr lang="en-US" baseline="0" dirty="0"/>
                        <a:t> an expression to the input changed event</a:t>
                      </a:r>
                      <a:endParaRPr lang="en-US" dirty="0"/>
                    </a:p>
                  </a:txBody>
                  <a:tcPr/>
                </a:tc>
                <a:tc>
                  <a:txBody>
                    <a:bodyPr/>
                    <a:lstStyle/>
                    <a:p>
                      <a:r>
                        <a:rPr lang="en-US" dirty="0"/>
                        <a:t>(change)=“prop</a:t>
                      </a:r>
                      <a:r>
                        <a:rPr lang="en-US" baseline="0" dirty="0"/>
                        <a:t> = $event</a:t>
                      </a:r>
                      <a:r>
                        <a:rPr lang="en-US" dirty="0"/>
                        <a:t>”</a:t>
                      </a:r>
                    </a:p>
                    <a:p>
                      <a:r>
                        <a:rPr lang="en-US" dirty="0"/>
                        <a:t>(</a:t>
                      </a:r>
                      <a:r>
                        <a:rPr lang="en-US" dirty="0" err="1"/>
                        <a:t>ngModelChange</a:t>
                      </a:r>
                      <a:r>
                        <a:rPr lang="en-US" dirty="0"/>
                        <a:t>)=“”</a:t>
                      </a:r>
                    </a:p>
                  </a:txBody>
                  <a:tcPr/>
                </a:tc>
                <a:extLst>
                  <a:ext uri="{0D108BD9-81ED-4DB2-BD59-A6C34878D82A}">
                    <a16:rowId xmlns:a16="http://schemas.microsoft.com/office/drawing/2014/main" xmlns="" val="710019642"/>
                  </a:ext>
                </a:extLst>
              </a:tr>
              <a:tr h="589264">
                <a:tc>
                  <a:txBody>
                    <a:bodyPr/>
                    <a:lstStyle/>
                    <a:p>
                      <a:r>
                        <a:rPr lang="en-US" dirty="0"/>
                        <a:t>ng-</a:t>
                      </a:r>
                      <a:r>
                        <a:rPr lang="en-US" dirty="0" err="1"/>
                        <a:t>dblclick</a:t>
                      </a:r>
                      <a:endParaRPr lang="en-US" dirty="0"/>
                    </a:p>
                  </a:txBody>
                  <a:tcPr/>
                </a:tc>
                <a:tc>
                  <a:txBody>
                    <a:bodyPr/>
                    <a:lstStyle/>
                    <a:p>
                      <a:r>
                        <a:rPr lang="en-US" dirty="0"/>
                        <a:t>Binds an expression</a:t>
                      </a:r>
                      <a:r>
                        <a:rPr lang="en-US" baseline="0" dirty="0"/>
                        <a:t> to the double click event</a:t>
                      </a:r>
                      <a:endParaRPr lang="en-US" dirty="0"/>
                    </a:p>
                  </a:txBody>
                  <a:tcPr/>
                </a:tc>
                <a:tc>
                  <a:txBody>
                    <a:bodyPr/>
                    <a:lstStyle/>
                    <a:p>
                      <a:r>
                        <a:rPr lang="en-US" dirty="0"/>
                        <a:t>(</a:t>
                      </a:r>
                      <a:r>
                        <a:rPr lang="en-US" dirty="0" err="1"/>
                        <a:t>dblclick</a:t>
                      </a:r>
                      <a:r>
                        <a:rPr lang="en-US" dirty="0"/>
                        <a:t>)=“</a:t>
                      </a:r>
                      <a:r>
                        <a:rPr lang="en-US" dirty="0" err="1"/>
                        <a:t>onDoubleClick</a:t>
                      </a:r>
                      <a:r>
                        <a:rPr lang="en-US" dirty="0"/>
                        <a:t>()”</a:t>
                      </a:r>
                    </a:p>
                  </a:txBody>
                  <a:tcPr/>
                </a:tc>
                <a:extLst>
                  <a:ext uri="{0D108BD9-81ED-4DB2-BD59-A6C34878D82A}">
                    <a16:rowId xmlns:a16="http://schemas.microsoft.com/office/drawing/2014/main" xmlns="" val="2376176275"/>
                  </a:ext>
                </a:extLst>
              </a:tr>
              <a:tr h="589264">
                <a:tc>
                  <a:txBody>
                    <a:bodyPr/>
                    <a:lstStyle/>
                    <a:p>
                      <a:r>
                        <a:rPr lang="en-US" dirty="0"/>
                        <a:t>ng-</a:t>
                      </a:r>
                      <a:r>
                        <a:rPr lang="en-US" dirty="0" err="1"/>
                        <a:t>mouseover</a:t>
                      </a:r>
                      <a:endParaRPr lang="en-US" dirty="0"/>
                    </a:p>
                  </a:txBody>
                  <a:tcPr/>
                </a:tc>
                <a:tc>
                  <a:txBody>
                    <a:bodyPr/>
                    <a:lstStyle/>
                    <a:p>
                      <a:r>
                        <a:rPr lang="en-US" dirty="0"/>
                        <a:t>…mouse over event</a:t>
                      </a:r>
                    </a:p>
                  </a:txBody>
                  <a:tcPr/>
                </a:tc>
                <a:tc>
                  <a:txBody>
                    <a:bodyPr/>
                    <a:lstStyle/>
                    <a:p>
                      <a:endParaRPr lang="en-US" dirty="0"/>
                    </a:p>
                  </a:txBody>
                  <a:tcPr/>
                </a:tc>
                <a:extLst>
                  <a:ext uri="{0D108BD9-81ED-4DB2-BD59-A6C34878D82A}">
                    <a16:rowId xmlns:a16="http://schemas.microsoft.com/office/drawing/2014/main" xmlns="" val="2458666485"/>
                  </a:ext>
                </a:extLst>
              </a:tr>
              <a:tr h="589264">
                <a:tc>
                  <a:txBody>
                    <a:bodyPr/>
                    <a:lstStyle/>
                    <a:p>
                      <a:r>
                        <a:rPr lang="en-US" dirty="0"/>
                        <a:t>ng-</a:t>
                      </a:r>
                      <a:r>
                        <a:rPr lang="en-US" dirty="0" err="1"/>
                        <a:t>mousemove</a:t>
                      </a:r>
                      <a:endParaRPr lang="en-US" dirty="0"/>
                    </a:p>
                  </a:txBody>
                  <a:tcPr/>
                </a:tc>
                <a:tc>
                  <a:txBody>
                    <a:bodyPr/>
                    <a:lstStyle/>
                    <a:p>
                      <a:r>
                        <a:rPr lang="en-US" dirty="0"/>
                        <a:t>…mouse</a:t>
                      </a:r>
                      <a:r>
                        <a:rPr lang="en-US" baseline="0" dirty="0"/>
                        <a:t> move event</a:t>
                      </a:r>
                      <a:endParaRPr lang="en-US" dirty="0"/>
                    </a:p>
                  </a:txBody>
                  <a:tcPr/>
                </a:tc>
                <a:tc>
                  <a:txBody>
                    <a:bodyPr/>
                    <a:lstStyle/>
                    <a:p>
                      <a:endParaRPr lang="en-US"/>
                    </a:p>
                  </a:txBody>
                  <a:tcPr/>
                </a:tc>
                <a:extLst>
                  <a:ext uri="{0D108BD9-81ED-4DB2-BD59-A6C34878D82A}">
                    <a16:rowId xmlns:a16="http://schemas.microsoft.com/office/drawing/2014/main" xmlns="" val="2416868351"/>
                  </a:ext>
                </a:extLst>
              </a:tr>
              <a:tr h="589264">
                <a:tc>
                  <a:txBody>
                    <a:bodyPr/>
                    <a:lstStyle/>
                    <a:p>
                      <a:r>
                        <a:rPr lang="en-US" dirty="0"/>
                        <a:t>…you get th</a:t>
                      </a:r>
                      <a:r>
                        <a:rPr lang="en-US" baseline="0" dirty="0"/>
                        <a:t>e idea</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936903603"/>
                  </a:ext>
                </a:extLst>
              </a:tr>
            </a:tbl>
          </a:graphicData>
        </a:graphic>
      </p:graphicFrame>
    </p:spTree>
    <p:extLst>
      <p:ext uri="{BB962C8B-B14F-4D97-AF65-F5344CB8AC3E}">
        <p14:creationId xmlns:p14="http://schemas.microsoft.com/office/powerpoint/2010/main" xmlns="" val="350050580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850900" y="444500"/>
            <a:ext cx="10007599" cy="6413500"/>
          </a:xfrm>
          <a:prstGeom prst="rect">
            <a:avLst/>
          </a:prstGeom>
          <a:noFill/>
          <a:ln w="9525">
            <a:noFill/>
            <a:miter lim="800000"/>
            <a:headEnd/>
            <a:tailEnd/>
          </a:ln>
        </p:spPr>
      </p:pic>
    </p:spTree>
    <p:extLst>
      <p:ext uri="{BB962C8B-B14F-4D97-AF65-F5344CB8AC3E}">
        <p14:creationId xmlns:p14="http://schemas.microsoft.com/office/powerpoint/2010/main" xmlns="" val="1102085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73100" y="98425"/>
            <a:ext cx="10515600" cy="981075"/>
          </a:xfrm>
        </p:spPr>
        <p:txBody>
          <a:bodyPr/>
          <a:lstStyle/>
          <a:p>
            <a:r>
              <a:rPr lang="en-US" dirty="0" smtClean="0"/>
              <a:t>Example: work with the events</a:t>
            </a:r>
            <a:endParaRPr lang="ru-RU" dirty="0"/>
          </a:p>
        </p:txBody>
      </p:sp>
      <p:sp>
        <p:nvSpPr>
          <p:cNvPr id="3" name="Прямоугольник 2"/>
          <p:cNvSpPr/>
          <p:nvPr/>
        </p:nvSpPr>
        <p:spPr>
          <a:xfrm>
            <a:off x="964305" y="1305342"/>
            <a:ext cx="10876245" cy="4093428"/>
          </a:xfrm>
          <a:prstGeom prst="rect">
            <a:avLst/>
          </a:prstGeom>
        </p:spPr>
        <p:txBody>
          <a:bodyPr wrap="square">
            <a:spAutoFit/>
          </a:bodyPr>
          <a:lstStyle/>
          <a:p>
            <a:r>
              <a:rPr lang="en-US" sz="2000" dirty="0"/>
              <a:t>@</a:t>
            </a:r>
            <a:r>
              <a:rPr lang="en-US" sz="2000" b="1" i="1" dirty="0">
                <a:solidFill>
                  <a:srgbClr val="660E7A"/>
                </a:solidFill>
              </a:rPr>
              <a:t>Component</a:t>
            </a:r>
            <a:r>
              <a:rPr lang="en-US" sz="2000" dirty="0"/>
              <a:t>({</a:t>
            </a:r>
            <a:br>
              <a:rPr lang="en-US" sz="2000" dirty="0"/>
            </a:br>
            <a:r>
              <a:rPr lang="en-US" sz="2000" dirty="0"/>
              <a:t>    </a:t>
            </a:r>
            <a:r>
              <a:rPr lang="en-US" sz="2000" b="1" dirty="0">
                <a:solidFill>
                  <a:srgbClr val="660E7A"/>
                </a:solidFill>
              </a:rPr>
              <a:t>selector</a:t>
            </a:r>
            <a:r>
              <a:rPr lang="en-US" sz="2000" dirty="0"/>
              <a:t>: </a:t>
            </a:r>
            <a:r>
              <a:rPr lang="en-US" sz="2000" b="1" dirty="0">
                <a:solidFill>
                  <a:srgbClr val="008000"/>
                </a:solidFill>
              </a:rPr>
              <a:t>'click-me'</a:t>
            </a:r>
            <a:r>
              <a:rPr lang="en-US" sz="2000" dirty="0"/>
              <a:t>,</a:t>
            </a:r>
            <a:br>
              <a:rPr lang="en-US" sz="2000" dirty="0"/>
            </a:br>
            <a:r>
              <a:rPr lang="en-US" sz="2000" dirty="0"/>
              <a:t>    </a:t>
            </a:r>
            <a:r>
              <a:rPr lang="en-US" sz="2000" b="1" dirty="0">
                <a:solidFill>
                  <a:srgbClr val="660E7A"/>
                </a:solidFill>
              </a:rPr>
              <a:t>template</a:t>
            </a:r>
            <a:r>
              <a:rPr lang="en-US" sz="2000" dirty="0"/>
              <a:t>: </a:t>
            </a:r>
            <a:r>
              <a:rPr lang="en-US" sz="2000" b="1" dirty="0">
                <a:solidFill>
                  <a:srgbClr val="008000"/>
                </a:solidFill>
              </a:rPr>
              <a:t>`</a:t>
            </a:r>
            <a:br>
              <a:rPr lang="en-US" sz="2000" b="1" dirty="0">
                <a:solidFill>
                  <a:srgbClr val="008000"/>
                </a:solidFill>
              </a:rPr>
            </a:br>
            <a:r>
              <a:rPr lang="en-US" sz="2000" b="1" dirty="0">
                <a:solidFill>
                  <a:srgbClr val="008000"/>
                </a:solidFill>
              </a:rPr>
              <a:t>   </a:t>
            </a:r>
            <a:r>
              <a:rPr lang="en-US" sz="2000" b="1" dirty="0" smtClean="0">
                <a:solidFill>
                  <a:srgbClr val="008000"/>
                </a:solidFill>
              </a:rPr>
              <a:t>     &lt;</a:t>
            </a:r>
            <a:r>
              <a:rPr lang="en-US" sz="2000" b="1" dirty="0">
                <a:solidFill>
                  <a:srgbClr val="008000"/>
                </a:solidFill>
              </a:rPr>
              <a:t>button (click)="</a:t>
            </a:r>
            <a:r>
              <a:rPr lang="en-US" sz="2000" b="1" dirty="0" err="1">
                <a:solidFill>
                  <a:srgbClr val="008000"/>
                </a:solidFill>
              </a:rPr>
              <a:t>onClickMe</a:t>
            </a:r>
            <a:r>
              <a:rPr lang="en-US" sz="2000" b="1" dirty="0">
                <a:solidFill>
                  <a:srgbClr val="008000"/>
                </a:solidFill>
              </a:rPr>
              <a:t>()"&gt;Click me!&lt;/button&gt;</a:t>
            </a:r>
            <a:br>
              <a:rPr lang="en-US" sz="2000" b="1" dirty="0">
                <a:solidFill>
                  <a:srgbClr val="008000"/>
                </a:solidFill>
              </a:rPr>
            </a:br>
            <a:r>
              <a:rPr lang="en-US" sz="2000" b="1" dirty="0">
                <a:solidFill>
                  <a:srgbClr val="008000"/>
                </a:solidFill>
              </a:rPr>
              <a:t>    </a:t>
            </a:r>
            <a:r>
              <a:rPr lang="en-US" sz="2000" b="1" dirty="0" smtClean="0">
                <a:solidFill>
                  <a:srgbClr val="008000"/>
                </a:solidFill>
              </a:rPr>
              <a:t>    {</a:t>
            </a:r>
            <a:r>
              <a:rPr lang="en-US" sz="2000" b="1" dirty="0">
                <a:solidFill>
                  <a:srgbClr val="008000"/>
                </a:solidFill>
              </a:rPr>
              <a:t>{</a:t>
            </a:r>
            <a:r>
              <a:rPr lang="en-US" sz="2000" b="1" dirty="0" err="1">
                <a:solidFill>
                  <a:srgbClr val="008000"/>
                </a:solidFill>
              </a:rPr>
              <a:t>clickMessage</a:t>
            </a:r>
            <a:r>
              <a:rPr lang="en-US" sz="2000" b="1" dirty="0">
                <a:solidFill>
                  <a:srgbClr val="008000"/>
                </a:solidFill>
              </a:rPr>
              <a:t>}}`</a:t>
            </a:r>
            <a:br>
              <a:rPr lang="en-US" sz="2000" b="1" dirty="0">
                <a:solidFill>
                  <a:srgbClr val="008000"/>
                </a:solidFill>
              </a:rPr>
            </a:br>
            <a:r>
              <a:rPr lang="en-US" sz="2000" dirty="0"/>
              <a:t>})</a:t>
            </a:r>
            <a:br>
              <a:rPr lang="en-US" sz="2000" dirty="0"/>
            </a:br>
            <a:r>
              <a:rPr lang="en-US" sz="2000" b="1" dirty="0">
                <a:solidFill>
                  <a:srgbClr val="000080"/>
                </a:solidFill>
              </a:rPr>
              <a:t>export class </a:t>
            </a:r>
            <a:r>
              <a:rPr lang="en-US" sz="2000" dirty="0" err="1"/>
              <a:t>ClickMeComponent</a:t>
            </a:r>
            <a:r>
              <a:rPr lang="en-US" sz="2000" dirty="0"/>
              <a:t> {</a:t>
            </a:r>
            <a:br>
              <a:rPr lang="en-US" sz="2000" dirty="0"/>
            </a:br>
            <a:r>
              <a:rPr lang="en-US" sz="2000" dirty="0"/>
              <a:t>    </a:t>
            </a:r>
            <a:r>
              <a:rPr lang="en-US" sz="2000" b="1" dirty="0" err="1">
                <a:solidFill>
                  <a:srgbClr val="660E7A"/>
                </a:solidFill>
              </a:rPr>
              <a:t>clickMessage</a:t>
            </a:r>
            <a:r>
              <a:rPr lang="en-US" sz="2000" b="1" dirty="0">
                <a:solidFill>
                  <a:srgbClr val="660E7A"/>
                </a:solidFill>
              </a:rPr>
              <a:t> </a:t>
            </a:r>
            <a:r>
              <a:rPr lang="en-US" sz="2000" dirty="0"/>
              <a:t>= </a:t>
            </a:r>
            <a:r>
              <a:rPr lang="en-US" sz="2000" b="1" dirty="0">
                <a:solidFill>
                  <a:srgbClr val="008000"/>
                </a:solidFill>
              </a:rPr>
              <a:t>''</a:t>
            </a:r>
            <a:r>
              <a:rPr lang="en-US" sz="2000" dirty="0"/>
              <a:t>;</a:t>
            </a:r>
            <a:br>
              <a:rPr lang="en-US" sz="2000" dirty="0"/>
            </a:br>
            <a:r>
              <a:rPr lang="en-US" sz="2000" dirty="0"/>
              <a:t>    </a:t>
            </a:r>
            <a:r>
              <a:rPr lang="en-US" sz="2000" dirty="0" err="1">
                <a:solidFill>
                  <a:srgbClr val="7A7A43"/>
                </a:solidFill>
              </a:rPr>
              <a:t>onClickMe</a:t>
            </a:r>
            <a:r>
              <a:rPr lang="en-US" sz="2000" dirty="0"/>
              <a:t>(</a:t>
            </a:r>
            <a:r>
              <a:rPr lang="en-US" sz="2000" dirty="0" smtClean="0"/>
              <a:t>) {</a:t>
            </a:r>
            <a:r>
              <a:rPr lang="en-US" sz="2000" dirty="0"/>
              <a:t/>
            </a:r>
            <a:br>
              <a:rPr lang="en-US" sz="2000" dirty="0"/>
            </a:br>
            <a:r>
              <a:rPr lang="en-US" sz="2000" dirty="0"/>
              <a:t>        </a:t>
            </a:r>
            <a:r>
              <a:rPr lang="en-US" sz="2000" b="1" dirty="0" err="1">
                <a:solidFill>
                  <a:srgbClr val="000080"/>
                </a:solidFill>
              </a:rPr>
              <a:t>this</a:t>
            </a:r>
            <a:r>
              <a:rPr lang="en-US" sz="2000" dirty="0" err="1"/>
              <a:t>.</a:t>
            </a:r>
            <a:r>
              <a:rPr lang="en-US" sz="2000" b="1" dirty="0" err="1">
                <a:solidFill>
                  <a:srgbClr val="660E7A"/>
                </a:solidFill>
              </a:rPr>
              <a:t>clickMessage</a:t>
            </a:r>
            <a:r>
              <a:rPr lang="en-US" sz="2000" b="1" dirty="0">
                <a:solidFill>
                  <a:srgbClr val="660E7A"/>
                </a:solidFill>
              </a:rPr>
              <a:t> </a:t>
            </a:r>
            <a:r>
              <a:rPr lang="en-US" sz="2000" dirty="0"/>
              <a:t>=</a:t>
            </a:r>
            <a:r>
              <a:rPr lang="en-US" sz="2000" b="1" dirty="0">
                <a:solidFill>
                  <a:srgbClr val="008000"/>
                </a:solidFill>
              </a:rPr>
              <a:t>'You are my hero!'</a:t>
            </a:r>
            <a:r>
              <a:rPr lang="en-US" sz="2000" dirty="0"/>
              <a:t>;</a:t>
            </a:r>
            <a:br>
              <a:rPr lang="en-US" sz="2000" dirty="0"/>
            </a:br>
            <a:r>
              <a:rPr lang="en-US" sz="2000" dirty="0"/>
              <a:t>    }</a:t>
            </a:r>
            <a:br>
              <a:rPr lang="en-US" sz="2000" dirty="0"/>
            </a:br>
            <a:r>
              <a:rPr lang="en-US" sz="2000" dirty="0"/>
              <a:t>}</a:t>
            </a:r>
            <a:br>
              <a:rPr lang="en-US" sz="2000" dirty="0"/>
            </a:br>
            <a:endParaRPr lang="ru-RU" sz="2000" dirty="0"/>
          </a:p>
        </p:txBody>
      </p:sp>
    </p:spTree>
    <p:extLst>
      <p:ext uri="{BB962C8B-B14F-4D97-AF65-F5344CB8AC3E}">
        <p14:creationId xmlns:p14="http://schemas.microsoft.com/office/powerpoint/2010/main" xmlns="" val="1885514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Pipes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041241" y="1935164"/>
            <a:ext cx="10109519" cy="4389437"/>
          </a:xfrm>
        </p:spPr>
      </p:pic>
    </p:spTree>
    <p:extLst>
      <p:ext uri="{BB962C8B-B14F-4D97-AF65-F5344CB8AC3E}">
        <p14:creationId xmlns:p14="http://schemas.microsoft.com/office/powerpoint/2010/main" xmlns="" val="36473545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98425"/>
            <a:ext cx="10515600" cy="625475"/>
          </a:xfrm>
        </p:spPr>
        <p:txBody>
          <a:bodyPr>
            <a:noAutofit/>
          </a:bodyPr>
          <a:lstStyle/>
          <a:p>
            <a:r>
              <a:rPr lang="en-US" sz="6600" b="1" dirty="0" smtClean="0"/>
              <a:t>Using pipes</a:t>
            </a:r>
            <a:endParaRPr lang="ru-RU" sz="6600" b="1" dirty="0"/>
          </a:p>
        </p:txBody>
      </p:sp>
      <p:sp>
        <p:nvSpPr>
          <p:cNvPr id="3" name="Прямоугольник 2"/>
          <p:cNvSpPr/>
          <p:nvPr/>
        </p:nvSpPr>
        <p:spPr>
          <a:xfrm>
            <a:off x="382560" y="1306615"/>
            <a:ext cx="10918781" cy="5016758"/>
          </a:xfrm>
          <a:prstGeom prst="rect">
            <a:avLst/>
          </a:prstGeom>
        </p:spPr>
        <p:txBody>
          <a:bodyPr wrap="square">
            <a:spAutoFit/>
          </a:bodyPr>
          <a:lstStyle/>
          <a:p>
            <a:r>
              <a:rPr lang="en-US" sz="3200" b="1" dirty="0" smtClean="0"/>
              <a:t>date</a:t>
            </a:r>
          </a:p>
          <a:p>
            <a:r>
              <a:rPr lang="en-US" sz="3200" dirty="0" smtClean="0"/>
              <a:t>This is used to convert the input string to date format.</a:t>
            </a:r>
          </a:p>
          <a:p>
            <a:r>
              <a:rPr lang="en-US" sz="3200" dirty="0" smtClean="0"/>
              <a:t>Syntax</a:t>
            </a:r>
            <a:endParaRPr lang="en-US" sz="3200" b="1" dirty="0" smtClean="0"/>
          </a:p>
          <a:p>
            <a:r>
              <a:rPr lang="en-US" sz="3200" dirty="0" err="1" smtClean="0"/>
              <a:t>Propertyvalue</a:t>
            </a:r>
            <a:r>
              <a:rPr lang="en-US" sz="3200" dirty="0" smtClean="0"/>
              <a:t> | date:”</a:t>
            </a:r>
            <a:r>
              <a:rPr lang="en-US" sz="3200" dirty="0" err="1" smtClean="0"/>
              <a:t>dateformat</a:t>
            </a:r>
            <a:r>
              <a:rPr lang="en-US" sz="3200" dirty="0" smtClean="0"/>
              <a:t>” </a:t>
            </a:r>
          </a:p>
          <a:p>
            <a:r>
              <a:rPr lang="en-US" sz="3200" dirty="0" smtClean="0"/>
              <a:t>Parameters</a:t>
            </a:r>
            <a:endParaRPr lang="en-US" sz="3200" b="1" dirty="0" smtClean="0"/>
          </a:p>
          <a:p>
            <a:r>
              <a:rPr lang="en-US" sz="3200" b="1" dirty="0" err="1" smtClean="0"/>
              <a:t>dateformat</a:t>
            </a:r>
            <a:r>
              <a:rPr lang="en-US" sz="3200" dirty="0" smtClean="0"/>
              <a:t> − This is the date format the input string should be converted to.</a:t>
            </a:r>
          </a:p>
          <a:p>
            <a:r>
              <a:rPr lang="en-US" sz="3200" dirty="0" smtClean="0"/>
              <a:t>Result</a:t>
            </a:r>
            <a:endParaRPr lang="en-US" sz="3200" b="1" dirty="0" smtClean="0"/>
          </a:p>
          <a:p>
            <a:r>
              <a:rPr lang="en-US" sz="3200" dirty="0" smtClean="0"/>
              <a:t>The property value will be converted to date format.</a:t>
            </a:r>
          </a:p>
          <a:p>
            <a:pPr marL="342900" marR="0" lvl="0" indent="-342900">
              <a:spcBef>
                <a:spcPts val="0"/>
              </a:spcBef>
              <a:spcAft>
                <a:spcPts val="375"/>
              </a:spcAft>
              <a:tabLst>
                <a:tab pos="457200" algn="l"/>
              </a:tabLst>
            </a:pPr>
            <a:endParaRPr lang="en-US" sz="3200" b="1" dirty="0">
              <a:effectLst/>
              <a:latin typeface="Cambria"/>
              <a:ea typeface="ＭＳ 明朝"/>
              <a:cs typeface="Times New Roman"/>
            </a:endParaRPr>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98425"/>
            <a:ext cx="10515600" cy="625475"/>
          </a:xfrm>
        </p:spPr>
        <p:txBody>
          <a:bodyPr>
            <a:noAutofit/>
          </a:bodyPr>
          <a:lstStyle/>
          <a:p>
            <a:r>
              <a:rPr lang="en-US" sz="6600" b="1" dirty="0" smtClean="0"/>
              <a:t>Using pipes</a:t>
            </a:r>
            <a:endParaRPr lang="ru-RU" sz="6600" b="1" dirty="0"/>
          </a:p>
        </p:txBody>
      </p:sp>
      <p:sp>
        <p:nvSpPr>
          <p:cNvPr id="3" name="Прямоугольник 2"/>
          <p:cNvSpPr/>
          <p:nvPr/>
        </p:nvSpPr>
        <p:spPr>
          <a:xfrm>
            <a:off x="382560" y="1306615"/>
            <a:ext cx="10918781" cy="4524315"/>
          </a:xfrm>
          <a:prstGeom prst="rect">
            <a:avLst/>
          </a:prstGeom>
        </p:spPr>
        <p:txBody>
          <a:bodyPr wrap="square">
            <a:spAutoFit/>
          </a:bodyPr>
          <a:lstStyle/>
          <a:p>
            <a:r>
              <a:rPr lang="en-US" sz="3200" b="1" dirty="0" smtClean="0"/>
              <a:t>import { Component } from '@angular/core';  </a:t>
            </a:r>
          </a:p>
          <a:p>
            <a:r>
              <a:rPr lang="en-US" sz="3200" b="1" dirty="0" smtClean="0"/>
              <a:t>@Component ({ </a:t>
            </a:r>
          </a:p>
          <a:p>
            <a:r>
              <a:rPr lang="en-US" sz="3200" b="1" dirty="0" smtClean="0"/>
              <a:t>   selector: 'my-app', </a:t>
            </a:r>
          </a:p>
          <a:p>
            <a:r>
              <a:rPr lang="en-US" sz="3200" b="1" dirty="0" smtClean="0"/>
              <a:t>   </a:t>
            </a:r>
            <a:r>
              <a:rPr lang="en-US" sz="3200" b="1" dirty="0" err="1" smtClean="0"/>
              <a:t>templateUrl</a:t>
            </a:r>
            <a:r>
              <a:rPr lang="en-US" sz="3200" b="1" dirty="0" smtClean="0"/>
              <a:t>: 'app/</a:t>
            </a:r>
            <a:r>
              <a:rPr lang="en-US" sz="3200" b="1" dirty="0" err="1" smtClean="0"/>
              <a:t>app.component.html</a:t>
            </a:r>
            <a:r>
              <a:rPr lang="en-US" sz="3200" b="1" dirty="0" smtClean="0"/>
              <a:t>' </a:t>
            </a:r>
          </a:p>
          <a:p>
            <a:r>
              <a:rPr lang="en-US" sz="3200" b="1" dirty="0" smtClean="0"/>
              <a:t>}) </a:t>
            </a:r>
          </a:p>
          <a:p>
            <a:endParaRPr lang="en-US" sz="3200" b="1" dirty="0" smtClean="0"/>
          </a:p>
          <a:p>
            <a:r>
              <a:rPr lang="en-US" sz="3200" b="1" dirty="0" smtClean="0"/>
              <a:t>export class </a:t>
            </a:r>
            <a:r>
              <a:rPr lang="en-US" sz="3200" b="1" dirty="0" err="1" smtClean="0"/>
              <a:t>AppComponent</a:t>
            </a:r>
            <a:r>
              <a:rPr lang="en-US" sz="3200" b="1" dirty="0" smtClean="0"/>
              <a:t> { </a:t>
            </a:r>
          </a:p>
          <a:p>
            <a:r>
              <a:rPr lang="en-US" sz="3200" b="1" dirty="0" smtClean="0"/>
              <a:t>   </a:t>
            </a:r>
            <a:r>
              <a:rPr lang="en-US" sz="3200" b="1" dirty="0" err="1" smtClean="0"/>
              <a:t>newdate</a:t>
            </a:r>
            <a:r>
              <a:rPr lang="en-US" sz="3200" b="1" dirty="0" smtClean="0"/>
              <a:t> = new Date(2016, 3, 15); </a:t>
            </a:r>
          </a:p>
          <a:p>
            <a:r>
              <a:rPr lang="en-US" sz="3200" b="1" dirty="0" smtClean="0"/>
              <a:t>}</a:t>
            </a:r>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98425"/>
            <a:ext cx="10515600" cy="625475"/>
          </a:xfrm>
        </p:spPr>
        <p:txBody>
          <a:bodyPr>
            <a:noAutofit/>
          </a:bodyPr>
          <a:lstStyle/>
          <a:p>
            <a:r>
              <a:rPr lang="en-US" sz="6600" b="1" dirty="0" smtClean="0"/>
              <a:t>Using pipes</a:t>
            </a:r>
            <a:endParaRPr lang="ru-RU" sz="6600" b="1" dirty="0"/>
          </a:p>
        </p:txBody>
      </p:sp>
      <p:sp>
        <p:nvSpPr>
          <p:cNvPr id="3" name="Прямоугольник 2"/>
          <p:cNvSpPr/>
          <p:nvPr/>
        </p:nvSpPr>
        <p:spPr>
          <a:xfrm>
            <a:off x="382560" y="1306615"/>
            <a:ext cx="10918781" cy="2554545"/>
          </a:xfrm>
          <a:prstGeom prst="rect">
            <a:avLst/>
          </a:prstGeom>
        </p:spPr>
        <p:txBody>
          <a:bodyPr wrap="square">
            <a:spAutoFit/>
          </a:bodyPr>
          <a:lstStyle/>
          <a:p>
            <a:r>
              <a:rPr lang="en-US" sz="3200" dirty="0" smtClean="0"/>
              <a:t>app/</a:t>
            </a:r>
            <a:r>
              <a:rPr lang="en-US" sz="3200" dirty="0" err="1" smtClean="0"/>
              <a:t>app.component.html</a:t>
            </a:r>
            <a:r>
              <a:rPr lang="en-US" sz="3200" dirty="0" smtClean="0"/>
              <a:t> file.</a:t>
            </a:r>
          </a:p>
          <a:p>
            <a:endParaRPr lang="en-US" sz="3200" dirty="0" smtClean="0"/>
          </a:p>
          <a:p>
            <a:r>
              <a:rPr lang="en-US" sz="3200" dirty="0" smtClean="0"/>
              <a:t>&lt;div&gt; The date is {{</a:t>
            </a:r>
            <a:r>
              <a:rPr lang="en-US" sz="3200" dirty="0" err="1" smtClean="0"/>
              <a:t>newdate</a:t>
            </a:r>
            <a:r>
              <a:rPr lang="en-US" sz="3200" dirty="0" smtClean="0"/>
              <a:t> | date:"MM/</a:t>
            </a:r>
            <a:r>
              <a:rPr lang="en-US" sz="3200" dirty="0" err="1" smtClean="0"/>
              <a:t>dd</a:t>
            </a:r>
            <a:r>
              <a:rPr lang="en-US" sz="3200" dirty="0" smtClean="0"/>
              <a:t>/</a:t>
            </a:r>
            <a:r>
              <a:rPr lang="en-US" sz="3200" dirty="0" err="1" smtClean="0"/>
              <a:t>yy</a:t>
            </a:r>
            <a:r>
              <a:rPr lang="en-US" sz="3200" dirty="0" smtClean="0"/>
              <a:t>"}}&lt;</a:t>
            </a:r>
            <a:r>
              <a:rPr lang="en-US" sz="3200" dirty="0" err="1" smtClean="0"/>
              <a:t>br</a:t>
            </a:r>
            <a:r>
              <a:rPr lang="en-US" sz="3200" dirty="0" smtClean="0"/>
              <a:t>&gt;  &lt;/div&gt;</a:t>
            </a:r>
          </a:p>
          <a:p>
            <a:r>
              <a:rPr lang="en-US" sz="3200" b="1" dirty="0" smtClean="0"/>
              <a:t>Output</a:t>
            </a:r>
          </a:p>
          <a:p>
            <a:endParaRPr lang="en-US" sz="3200" b="1" dirty="0" smtClean="0"/>
          </a:p>
        </p:txBody>
      </p:sp>
      <p:pic>
        <p:nvPicPr>
          <p:cNvPr id="4" name="Picture 3" descr="Date"/>
          <p:cNvPicPr/>
          <p:nvPr/>
        </p:nvPicPr>
        <p:blipFill>
          <a:blip r:embed="rId2"/>
          <a:srcRect/>
          <a:stretch>
            <a:fillRect/>
          </a:stretch>
        </p:blipFill>
        <p:spPr bwMode="auto">
          <a:xfrm>
            <a:off x="818030" y="3532094"/>
            <a:ext cx="10047194" cy="2976282"/>
          </a:xfrm>
          <a:prstGeom prst="rect">
            <a:avLst/>
          </a:prstGeom>
          <a:noFill/>
          <a:ln w="9525">
            <a:noFill/>
            <a:miter lim="800000"/>
            <a:headEnd/>
            <a:tailEnd/>
          </a:ln>
        </p:spPr>
      </p:pic>
      <p:sp>
        <p:nvSpPr>
          <p:cNvPr id="5" name="Right Arrow 4"/>
          <p:cNvSpPr/>
          <p:nvPr/>
        </p:nvSpPr>
        <p:spPr>
          <a:xfrm>
            <a:off x="1954305" y="4643718"/>
            <a:ext cx="1595718" cy="340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ular Callout 5"/>
          <p:cNvSpPr/>
          <p:nvPr/>
        </p:nvSpPr>
        <p:spPr>
          <a:xfrm>
            <a:off x="2743200" y="228600"/>
            <a:ext cx="8229600" cy="609600"/>
          </a:xfrm>
          <a:prstGeom prst="wedgeRoundRectCallout">
            <a:avLst>
              <a:gd name="adj1" fmla="val -63292"/>
              <a:gd name="adj2" fmla="val 58268"/>
              <a:gd name="adj3" fmla="val 16667"/>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Angular JS: Filters</a:t>
            </a:r>
            <a:endParaRPr lang="en-US" sz="2800" dirty="0">
              <a:solidFill>
                <a:schemeClr val="tx1"/>
              </a:solidFill>
            </a:endParaRPr>
          </a:p>
        </p:txBody>
      </p:sp>
      <p:sp>
        <p:nvSpPr>
          <p:cNvPr id="10" name="Rectangle 9"/>
          <p:cNvSpPr/>
          <p:nvPr/>
        </p:nvSpPr>
        <p:spPr>
          <a:xfrm>
            <a:off x="1016000" y="2638962"/>
            <a:ext cx="10058400" cy="1200329"/>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400" dirty="0" smtClean="0"/>
              <a:t>A filter formats the value of an expression for display to the user. </a:t>
            </a:r>
          </a:p>
          <a:p>
            <a:r>
              <a:rPr lang="en-US" sz="2400" dirty="0" smtClean="0"/>
              <a:t>They can be used in view templates, controllers or services and it is easy to define your own filter.</a:t>
            </a:r>
          </a:p>
        </p:txBody>
      </p:sp>
      <p:sp>
        <p:nvSpPr>
          <p:cNvPr id="9" name="Rectangle 8"/>
          <p:cNvSpPr/>
          <p:nvPr/>
        </p:nvSpPr>
        <p:spPr>
          <a:xfrm>
            <a:off x="5181600" y="4191000"/>
            <a:ext cx="5854700" cy="461665"/>
          </a:xfrm>
          <a:prstGeom prst="rect">
            <a:avLst/>
          </a:prstGeom>
          <a:ln/>
        </p:spPr>
        <p:style>
          <a:lnRef idx="1">
            <a:schemeClr val="dk1"/>
          </a:lnRef>
          <a:fillRef idx="1002">
            <a:schemeClr val="lt2"/>
          </a:fillRef>
          <a:effectRef idx="1">
            <a:schemeClr val="dk1"/>
          </a:effectRef>
          <a:fontRef idx="minor">
            <a:schemeClr val="dk1"/>
          </a:fontRef>
        </p:style>
        <p:txBody>
          <a:bodyPr wrap="square">
            <a:spAutoFit/>
          </a:bodyPr>
          <a:lstStyle/>
          <a:p>
            <a:pPr algn="ctr"/>
            <a:r>
              <a:rPr lang="en-US" sz="2400" dirty="0" smtClean="0"/>
              <a:t>{{ expression | filter }}</a:t>
            </a:r>
            <a:endParaRPr lang="en-US" sz="2400" dirty="0"/>
          </a:p>
        </p:txBody>
      </p:sp>
      <p:sp>
        <p:nvSpPr>
          <p:cNvPr id="12" name="Rectangle 11"/>
          <p:cNvSpPr/>
          <p:nvPr/>
        </p:nvSpPr>
        <p:spPr>
          <a:xfrm>
            <a:off x="1016000" y="4736068"/>
            <a:ext cx="6197600" cy="461665"/>
          </a:xfrm>
          <a:prstGeom prst="rect">
            <a:avLst/>
          </a:prstGeom>
          <a:ln/>
        </p:spPr>
        <p:style>
          <a:lnRef idx="1">
            <a:schemeClr val="dk1"/>
          </a:lnRef>
          <a:fillRef idx="1002">
            <a:schemeClr val="lt2"/>
          </a:fillRef>
          <a:effectRef idx="1">
            <a:schemeClr val="dk1"/>
          </a:effectRef>
          <a:fontRef idx="minor">
            <a:schemeClr val="dk1"/>
          </a:fontRef>
        </p:style>
        <p:txBody>
          <a:bodyPr wrap="square">
            <a:spAutoFit/>
          </a:bodyPr>
          <a:lstStyle/>
          <a:p>
            <a:pPr algn="ctr"/>
            <a:r>
              <a:rPr lang="en-US" sz="2400" dirty="0" smtClean="0"/>
              <a:t>{{ expression | filter1 | filter2 | ... }}</a:t>
            </a:r>
            <a:endParaRPr lang="en-US" sz="2400" dirty="0"/>
          </a:p>
        </p:txBody>
      </p:sp>
      <p:sp>
        <p:nvSpPr>
          <p:cNvPr id="13" name="Rectangle 12"/>
          <p:cNvSpPr/>
          <p:nvPr/>
        </p:nvSpPr>
        <p:spPr>
          <a:xfrm>
            <a:off x="5181600" y="5345668"/>
            <a:ext cx="5867400" cy="461665"/>
          </a:xfrm>
          <a:prstGeom prst="rect">
            <a:avLst/>
          </a:prstGeom>
          <a:ln/>
        </p:spPr>
        <p:style>
          <a:lnRef idx="1">
            <a:schemeClr val="dk1"/>
          </a:lnRef>
          <a:fillRef idx="1002">
            <a:schemeClr val="lt2"/>
          </a:fillRef>
          <a:effectRef idx="1">
            <a:schemeClr val="dk1"/>
          </a:effectRef>
          <a:fontRef idx="minor">
            <a:schemeClr val="dk1"/>
          </a:fontRef>
        </p:style>
        <p:txBody>
          <a:bodyPr wrap="square">
            <a:spAutoFit/>
          </a:bodyPr>
          <a:lstStyle/>
          <a:p>
            <a:pPr algn="ctr"/>
            <a:r>
              <a:rPr lang="en-US" sz="2400" dirty="0" smtClean="0"/>
              <a:t>{{ expression | filter:arg1 : arg2 ... }}</a:t>
            </a:r>
            <a:endParaRPr lang="en-US" sz="2400" dirty="0"/>
          </a:p>
        </p:txBody>
      </p:sp>
      <p:sp>
        <p:nvSpPr>
          <p:cNvPr id="14" name="Rectangle 13"/>
          <p:cNvSpPr/>
          <p:nvPr/>
        </p:nvSpPr>
        <p:spPr>
          <a:xfrm>
            <a:off x="1016000" y="1752600"/>
            <a:ext cx="3759200" cy="523220"/>
          </a:xfrm>
          <a:prstGeom prst="rect">
            <a:avLst/>
          </a:prstGeom>
          <a:ln/>
        </p:spPr>
        <p:style>
          <a:lnRef idx="1">
            <a:schemeClr val="dk1"/>
          </a:lnRef>
          <a:fillRef idx="1002">
            <a:schemeClr val="lt2"/>
          </a:fillRef>
          <a:effectRef idx="1">
            <a:schemeClr val="dk1"/>
          </a:effectRef>
          <a:fontRef idx="minor">
            <a:schemeClr val="dk1"/>
          </a:fontRef>
        </p:style>
        <p:txBody>
          <a:bodyPr wrap="square">
            <a:spAutoFit/>
          </a:bodyPr>
          <a:lstStyle/>
          <a:p>
            <a:pPr algn="ctr"/>
            <a:r>
              <a:rPr lang="en-US" sz="2800" dirty="0" smtClean="0"/>
              <a:t>{{ 1.234 | number:2 }}</a:t>
            </a:r>
            <a:endParaRPr lang="en-US" sz="2800" dirty="0"/>
          </a:p>
        </p:txBody>
      </p:sp>
      <p:sp>
        <p:nvSpPr>
          <p:cNvPr id="16" name="Rounded Rectangular Callout 15"/>
          <p:cNvSpPr/>
          <p:nvPr/>
        </p:nvSpPr>
        <p:spPr>
          <a:xfrm>
            <a:off x="5791200" y="1600200"/>
            <a:ext cx="4572000" cy="761999"/>
          </a:xfrm>
          <a:prstGeom prst="wedgeRoundRectCallout">
            <a:avLst>
              <a:gd name="adj1" fmla="val -70706"/>
              <a:gd name="adj2" fmla="val -669"/>
              <a:gd name="adj3" fmla="val 1666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dirty="0" smtClean="0">
                <a:solidFill>
                  <a:srgbClr val="00B050"/>
                </a:solidFill>
              </a:rPr>
              <a:t>I am a Filter. I will show up to </a:t>
            </a:r>
            <a:r>
              <a:rPr lang="en-US" sz="2400" dirty="0" smtClean="0"/>
              <a:t> </a:t>
            </a:r>
            <a:r>
              <a:rPr lang="en-US" sz="2400" dirty="0" smtClean="0">
                <a:solidFill>
                  <a:srgbClr val="00B050"/>
                </a:solidFill>
              </a:rPr>
              <a:t>2 decimal points only i.e. 1.23</a:t>
            </a:r>
            <a:endParaRPr lang="en-US" sz="2400" dirty="0">
              <a:solidFill>
                <a:srgbClr val="00B050"/>
              </a:solidFill>
            </a:endParaRPr>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98425"/>
            <a:ext cx="10515600" cy="625475"/>
          </a:xfrm>
        </p:spPr>
        <p:txBody>
          <a:bodyPr>
            <a:noAutofit/>
          </a:bodyPr>
          <a:lstStyle/>
          <a:p>
            <a:r>
              <a:rPr lang="en-US" sz="6600" b="1" dirty="0" smtClean="0"/>
              <a:t>Using pipes</a:t>
            </a:r>
            <a:endParaRPr lang="ru-RU" sz="6600" b="1" dirty="0"/>
          </a:p>
        </p:txBody>
      </p:sp>
      <p:sp>
        <p:nvSpPr>
          <p:cNvPr id="3" name="Прямоугольник 2"/>
          <p:cNvSpPr/>
          <p:nvPr/>
        </p:nvSpPr>
        <p:spPr>
          <a:xfrm>
            <a:off x="382560" y="1306615"/>
            <a:ext cx="10918781" cy="3662541"/>
          </a:xfrm>
          <a:prstGeom prst="rect">
            <a:avLst/>
          </a:prstGeom>
        </p:spPr>
        <p:txBody>
          <a:bodyPr wrap="square">
            <a:spAutoFit/>
          </a:bodyPr>
          <a:lstStyle/>
          <a:p>
            <a:pPr marL="342900" marR="0" lvl="0" indent="-342900">
              <a:spcBef>
                <a:spcPts val="0"/>
              </a:spcBef>
              <a:spcAft>
                <a:spcPts val="375"/>
              </a:spcAft>
              <a:tabLst>
                <a:tab pos="457200" algn="l"/>
              </a:tabLst>
            </a:pPr>
            <a:r>
              <a:rPr lang="en-US" sz="2000" b="1" dirty="0" smtClean="0">
                <a:solidFill>
                  <a:srgbClr val="000080"/>
                </a:solidFill>
              </a:rPr>
              <a:t>     import </a:t>
            </a:r>
            <a:r>
              <a:rPr lang="en-US" sz="2000" dirty="0"/>
              <a:t>{</a:t>
            </a:r>
            <a:r>
              <a:rPr lang="en-US" sz="2000" b="1" i="1" dirty="0">
                <a:solidFill>
                  <a:srgbClr val="660E7A"/>
                </a:solidFill>
              </a:rPr>
              <a:t>Component</a:t>
            </a:r>
            <a:r>
              <a:rPr lang="en-US" sz="2000" dirty="0"/>
              <a:t>} </a:t>
            </a:r>
            <a:r>
              <a:rPr lang="en-US" sz="2000" b="1" dirty="0">
                <a:solidFill>
                  <a:srgbClr val="000080"/>
                </a:solidFill>
              </a:rPr>
              <a:t>from </a:t>
            </a:r>
            <a:r>
              <a:rPr lang="en-US" sz="2000" b="1" dirty="0">
                <a:solidFill>
                  <a:srgbClr val="008000"/>
                </a:solidFill>
              </a:rPr>
              <a:t>'angular2/core'</a:t>
            </a:r>
            <a:br>
              <a:rPr lang="en-US" sz="2000" b="1" dirty="0">
                <a:solidFill>
                  <a:srgbClr val="008000"/>
                </a:solidFill>
              </a:rPr>
            </a:br>
            <a:r>
              <a:rPr lang="en-US" sz="2000" b="1" dirty="0">
                <a:solidFill>
                  <a:srgbClr val="008000"/>
                </a:solidFill>
              </a:rPr>
              <a:t/>
            </a:r>
            <a:br>
              <a:rPr lang="en-US" sz="2000" b="1" dirty="0">
                <a:solidFill>
                  <a:srgbClr val="008000"/>
                </a:solidFill>
              </a:rPr>
            </a:br>
            <a:r>
              <a:rPr lang="en-US" sz="2000" dirty="0"/>
              <a:t>@</a:t>
            </a:r>
            <a:r>
              <a:rPr lang="en-US" sz="2000" b="1" i="1" dirty="0">
                <a:solidFill>
                  <a:srgbClr val="660E7A"/>
                </a:solidFill>
              </a:rPr>
              <a:t>Component</a:t>
            </a:r>
            <a:r>
              <a:rPr lang="en-US" sz="2000" dirty="0"/>
              <a:t>({</a:t>
            </a:r>
            <a:br>
              <a:rPr lang="en-US" sz="2000" dirty="0"/>
            </a:br>
            <a:r>
              <a:rPr lang="en-US" sz="2000" dirty="0"/>
              <a:t>    </a:t>
            </a:r>
            <a:r>
              <a:rPr lang="en-US" sz="2000" b="1" dirty="0">
                <a:solidFill>
                  <a:srgbClr val="660E7A"/>
                </a:solidFill>
              </a:rPr>
              <a:t>selector</a:t>
            </a:r>
            <a:r>
              <a:rPr lang="en-US" sz="2000" dirty="0"/>
              <a:t>: </a:t>
            </a:r>
            <a:r>
              <a:rPr lang="en-US" sz="2000" b="1" dirty="0">
                <a:solidFill>
                  <a:srgbClr val="008000"/>
                </a:solidFill>
              </a:rPr>
              <a:t>'hero-birthday'</a:t>
            </a:r>
            <a:r>
              <a:rPr lang="en-US" sz="2000" dirty="0"/>
              <a:t>,</a:t>
            </a:r>
            <a:br>
              <a:rPr lang="en-US" sz="2000" dirty="0"/>
            </a:br>
            <a:r>
              <a:rPr lang="en-US" sz="2000" dirty="0"/>
              <a:t>    </a:t>
            </a:r>
            <a:r>
              <a:rPr lang="en-US" sz="2000" b="1" dirty="0">
                <a:solidFill>
                  <a:srgbClr val="660E7A"/>
                </a:solidFill>
              </a:rPr>
              <a:t>template</a:t>
            </a:r>
            <a:r>
              <a:rPr lang="en-US" sz="2000" dirty="0"/>
              <a:t>: </a:t>
            </a:r>
            <a:r>
              <a:rPr lang="en-US" sz="2000" b="1" dirty="0">
                <a:solidFill>
                  <a:srgbClr val="008000"/>
                </a:solidFill>
              </a:rPr>
              <a:t>`&lt;p&gt;The hero's birthday is </a:t>
            </a:r>
            <a:br>
              <a:rPr lang="en-US" sz="2000" b="1" dirty="0">
                <a:solidFill>
                  <a:srgbClr val="008000"/>
                </a:solidFill>
              </a:rPr>
            </a:br>
            <a:r>
              <a:rPr lang="en-US" sz="2000" b="1" dirty="0">
                <a:solidFill>
                  <a:srgbClr val="008000"/>
                </a:solidFill>
              </a:rPr>
              <a:t>               {{ birthday | date }}&lt;/p&gt;`</a:t>
            </a:r>
            <a:br>
              <a:rPr lang="en-US" sz="2000" b="1" dirty="0">
                <a:solidFill>
                  <a:srgbClr val="008000"/>
                </a:solidFill>
              </a:rPr>
            </a:br>
            <a:r>
              <a:rPr lang="en-US" sz="2000" dirty="0"/>
              <a:t>})</a:t>
            </a:r>
            <a:br>
              <a:rPr lang="en-US" sz="2000" dirty="0"/>
            </a:br>
            <a:r>
              <a:rPr lang="en-US" sz="2000" b="1" dirty="0">
                <a:solidFill>
                  <a:srgbClr val="000080"/>
                </a:solidFill>
              </a:rPr>
              <a:t>export class </a:t>
            </a:r>
            <a:r>
              <a:rPr lang="en-US" sz="2000" dirty="0" err="1"/>
              <a:t>HeroBirthday</a:t>
            </a:r>
            <a:r>
              <a:rPr lang="en-US" sz="2000" dirty="0"/>
              <a:t> {</a:t>
            </a:r>
            <a:br>
              <a:rPr lang="en-US" sz="2000" dirty="0"/>
            </a:br>
            <a:r>
              <a:rPr lang="en-US" sz="2000" dirty="0"/>
              <a:t>    </a:t>
            </a:r>
            <a:r>
              <a:rPr lang="en-US" sz="2000" b="1" dirty="0">
                <a:solidFill>
                  <a:srgbClr val="660E7A"/>
                </a:solidFill>
              </a:rPr>
              <a:t>birthday </a:t>
            </a:r>
            <a:r>
              <a:rPr lang="en-US" sz="2000" dirty="0"/>
              <a:t>= </a:t>
            </a:r>
            <a:r>
              <a:rPr lang="en-US" sz="2000" b="1" dirty="0">
                <a:solidFill>
                  <a:srgbClr val="000080"/>
                </a:solidFill>
              </a:rPr>
              <a:t>new </a:t>
            </a:r>
            <a:r>
              <a:rPr lang="en-US" sz="2000" b="1" i="1" dirty="0">
                <a:solidFill>
                  <a:srgbClr val="660E7A"/>
                </a:solidFill>
              </a:rPr>
              <a:t>Date</a:t>
            </a:r>
            <a:r>
              <a:rPr lang="en-US" sz="2000" dirty="0"/>
              <a:t>(</a:t>
            </a:r>
            <a:r>
              <a:rPr lang="en-US" sz="2000" dirty="0">
                <a:solidFill>
                  <a:srgbClr val="0000FF"/>
                </a:solidFill>
              </a:rPr>
              <a:t>1988</a:t>
            </a:r>
            <a:r>
              <a:rPr lang="en-US" sz="2000" dirty="0"/>
              <a:t>,</a:t>
            </a:r>
            <a:r>
              <a:rPr lang="en-US" sz="2000" dirty="0">
                <a:solidFill>
                  <a:srgbClr val="0000FF"/>
                </a:solidFill>
              </a:rPr>
              <a:t>3</a:t>
            </a:r>
            <a:r>
              <a:rPr lang="en-US" sz="2000" dirty="0"/>
              <a:t>,</a:t>
            </a:r>
            <a:r>
              <a:rPr lang="en-US" sz="2000" dirty="0">
                <a:solidFill>
                  <a:srgbClr val="0000FF"/>
                </a:solidFill>
              </a:rPr>
              <a:t>15</a:t>
            </a:r>
            <a:r>
              <a:rPr lang="en-US" sz="2000" dirty="0"/>
              <a:t>); </a:t>
            </a:r>
            <a:r>
              <a:rPr lang="en-US" sz="2000" i="1" dirty="0">
                <a:solidFill>
                  <a:srgbClr val="808080"/>
                </a:solidFill>
              </a:rPr>
              <a:t>// April 15, 1988</a:t>
            </a:r>
            <a:br>
              <a:rPr lang="en-US" sz="2000" i="1" dirty="0">
                <a:solidFill>
                  <a:srgbClr val="808080"/>
                </a:solidFill>
              </a:rPr>
            </a:br>
            <a:r>
              <a:rPr lang="en-US" sz="2000" dirty="0"/>
              <a:t>}</a:t>
            </a:r>
            <a:br>
              <a:rPr lang="en-US" sz="2000" dirty="0"/>
            </a:br>
            <a:endParaRPr lang="en-US" sz="3200" b="1" dirty="0">
              <a:effectLst/>
              <a:latin typeface="Cambria"/>
              <a:ea typeface="ＭＳ 明朝"/>
              <a:cs typeface="Times New Roman"/>
            </a:endParaRPr>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6600" b="1" dirty="0" smtClean="0"/>
              <a:t>Using pipes : </a:t>
            </a:r>
            <a:endParaRPr lang="ru-RU" sz="6600" b="1" dirty="0"/>
          </a:p>
        </p:txBody>
      </p:sp>
      <p:sp>
        <p:nvSpPr>
          <p:cNvPr id="3" name="Прямоугольник 2"/>
          <p:cNvSpPr/>
          <p:nvPr/>
        </p:nvSpPr>
        <p:spPr>
          <a:xfrm>
            <a:off x="382560" y="1306615"/>
            <a:ext cx="10918781" cy="4832092"/>
          </a:xfrm>
          <a:prstGeom prst="rect">
            <a:avLst/>
          </a:prstGeom>
        </p:spPr>
        <p:txBody>
          <a:bodyPr wrap="square">
            <a:spAutoFit/>
          </a:bodyPr>
          <a:lstStyle/>
          <a:p>
            <a:r>
              <a:rPr lang="en-US" sz="2800" b="1" dirty="0" smtClean="0"/>
              <a:t>app/</a:t>
            </a:r>
            <a:r>
              <a:rPr lang="en-US" sz="2800" b="1" dirty="0" err="1" smtClean="0"/>
              <a:t>app.component.ts</a:t>
            </a:r>
            <a:endParaRPr lang="en-US" sz="2800" b="1" dirty="0" smtClean="0"/>
          </a:p>
          <a:p>
            <a:r>
              <a:rPr lang="en-US" sz="2800" dirty="0" smtClean="0"/>
              <a:t/>
            </a:r>
            <a:br>
              <a:rPr lang="en-US" sz="2800" dirty="0" smtClean="0"/>
            </a:br>
            <a:r>
              <a:rPr lang="en-US" sz="2800" dirty="0" smtClean="0"/>
              <a:t>import { Component } from '@angular/core'; </a:t>
            </a:r>
          </a:p>
          <a:p>
            <a:r>
              <a:rPr lang="en-US" sz="2800" dirty="0" smtClean="0"/>
              <a:t>@Component ({ </a:t>
            </a:r>
          </a:p>
          <a:p>
            <a:r>
              <a:rPr lang="en-US" sz="2800" dirty="0" smtClean="0"/>
              <a:t>   selector: 'my-app', </a:t>
            </a:r>
          </a:p>
          <a:p>
            <a:r>
              <a:rPr lang="en-US" sz="2800" dirty="0" smtClean="0"/>
              <a:t>   </a:t>
            </a:r>
            <a:r>
              <a:rPr lang="en-US" sz="2800" dirty="0" err="1" smtClean="0"/>
              <a:t>templateUrl</a:t>
            </a:r>
            <a:r>
              <a:rPr lang="en-US" sz="2800" dirty="0" smtClean="0"/>
              <a:t>: 'app/</a:t>
            </a:r>
            <a:r>
              <a:rPr lang="en-US" sz="2800" dirty="0" err="1" smtClean="0"/>
              <a:t>app.component.html</a:t>
            </a:r>
            <a:r>
              <a:rPr lang="en-US" sz="2800" dirty="0" smtClean="0"/>
              <a:t>' </a:t>
            </a:r>
          </a:p>
          <a:p>
            <a:r>
              <a:rPr lang="en-US" sz="2800" dirty="0" smtClean="0"/>
              <a:t>}) </a:t>
            </a:r>
          </a:p>
          <a:p>
            <a:r>
              <a:rPr lang="en-US" sz="2800" dirty="0" smtClean="0"/>
              <a:t>export class </a:t>
            </a:r>
            <a:r>
              <a:rPr lang="en-US" sz="2800" dirty="0" err="1" smtClean="0"/>
              <a:t>AppComponent</a:t>
            </a:r>
            <a:r>
              <a:rPr lang="en-US" sz="2800" dirty="0" smtClean="0"/>
              <a:t> { </a:t>
            </a:r>
          </a:p>
          <a:p>
            <a:r>
              <a:rPr lang="en-US" sz="2800" dirty="0" smtClean="0"/>
              <a:t>   Name1: string = 'Angular2'; </a:t>
            </a:r>
          </a:p>
          <a:p>
            <a:r>
              <a:rPr lang="en-US" sz="2800" dirty="0" smtClean="0"/>
              <a:t>   </a:t>
            </a:r>
            <a:r>
              <a:rPr lang="en-US" sz="2800" dirty="0" err="1" smtClean="0"/>
              <a:t>appList</a:t>
            </a:r>
            <a:r>
              <a:rPr lang="en-US" sz="2800" dirty="0" smtClean="0"/>
              <a:t>: string[] = ["Binding", "Display", "Services"]; </a:t>
            </a:r>
          </a:p>
          <a:p>
            <a:r>
              <a:rPr lang="en-US" sz="2800" dirty="0" smtClean="0"/>
              <a:t>}</a:t>
            </a:r>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6600" b="1" dirty="0" smtClean="0"/>
              <a:t>Using pipes : </a:t>
            </a:r>
            <a:endParaRPr lang="ru-RU" sz="6600" b="1" dirty="0"/>
          </a:p>
        </p:txBody>
      </p:sp>
      <p:sp>
        <p:nvSpPr>
          <p:cNvPr id="3" name="Прямоугольник 2"/>
          <p:cNvSpPr/>
          <p:nvPr/>
        </p:nvSpPr>
        <p:spPr>
          <a:xfrm>
            <a:off x="382560" y="1306615"/>
            <a:ext cx="10918781" cy="4524315"/>
          </a:xfrm>
          <a:prstGeom prst="rect">
            <a:avLst/>
          </a:prstGeom>
        </p:spPr>
        <p:txBody>
          <a:bodyPr wrap="square">
            <a:spAutoFit/>
          </a:bodyPr>
          <a:lstStyle/>
          <a:p>
            <a:r>
              <a:rPr lang="en-US" sz="3600" b="1" dirty="0" smtClean="0"/>
              <a:t>app/</a:t>
            </a:r>
            <a:r>
              <a:rPr lang="en-US" sz="3600" b="1" dirty="0" err="1" smtClean="0"/>
              <a:t>app.component.html</a:t>
            </a:r>
            <a:endParaRPr lang="en-US" sz="3600" b="1" dirty="0" smtClean="0"/>
          </a:p>
          <a:p>
            <a:endParaRPr lang="en-US" sz="3600" dirty="0" smtClean="0"/>
          </a:p>
          <a:p>
            <a:r>
              <a:rPr lang="en-US" sz="3600" dirty="0" smtClean="0"/>
              <a:t>&lt;div&gt; </a:t>
            </a:r>
          </a:p>
          <a:p>
            <a:r>
              <a:rPr lang="en-US" sz="3600" dirty="0" smtClean="0"/>
              <a:t>   The name is {{Name1}}&lt;</a:t>
            </a:r>
            <a:r>
              <a:rPr lang="en-US" sz="3600" dirty="0" err="1" smtClean="0"/>
              <a:t>br</a:t>
            </a:r>
            <a:r>
              <a:rPr lang="en-US" sz="3600" dirty="0" smtClean="0"/>
              <a:t>&gt;  </a:t>
            </a:r>
          </a:p>
          <a:p>
            <a:r>
              <a:rPr lang="en-US" sz="3600" dirty="0" smtClean="0"/>
              <a:t>   The first Topic is {{</a:t>
            </a:r>
            <a:r>
              <a:rPr lang="en-US" sz="3600" dirty="0" err="1" smtClean="0"/>
              <a:t>appList</a:t>
            </a:r>
            <a:r>
              <a:rPr lang="en-US" sz="3600" dirty="0" smtClean="0"/>
              <a:t>[0] | lowercase}}&lt;</a:t>
            </a:r>
            <a:r>
              <a:rPr lang="en-US" sz="3600" dirty="0" err="1" smtClean="0"/>
              <a:t>br</a:t>
            </a:r>
            <a:r>
              <a:rPr lang="en-US" sz="3600" dirty="0" smtClean="0"/>
              <a:t>&gt; </a:t>
            </a:r>
          </a:p>
          <a:p>
            <a:r>
              <a:rPr lang="en-US" sz="3600" dirty="0" smtClean="0"/>
              <a:t>   The second Topic is {{</a:t>
            </a:r>
            <a:r>
              <a:rPr lang="en-US" sz="3600" dirty="0" err="1" smtClean="0"/>
              <a:t>appList</a:t>
            </a:r>
            <a:r>
              <a:rPr lang="en-US" sz="3600" dirty="0" smtClean="0"/>
              <a:t>[1] | lowercase}}&lt;</a:t>
            </a:r>
            <a:r>
              <a:rPr lang="en-US" sz="3600" dirty="0" err="1" smtClean="0"/>
              <a:t>br</a:t>
            </a:r>
            <a:r>
              <a:rPr lang="en-US" sz="3600" dirty="0" smtClean="0"/>
              <a:t>&gt; </a:t>
            </a:r>
          </a:p>
          <a:p>
            <a:r>
              <a:rPr lang="en-US" sz="3600" dirty="0" smtClean="0"/>
              <a:t>   The third Topic is {{</a:t>
            </a:r>
            <a:r>
              <a:rPr lang="en-US" sz="3600" dirty="0" err="1" smtClean="0"/>
              <a:t>appList</a:t>
            </a:r>
            <a:r>
              <a:rPr lang="en-US" sz="3600" dirty="0" smtClean="0"/>
              <a:t>[2]| lowercase}}&lt;</a:t>
            </a:r>
            <a:r>
              <a:rPr lang="en-US" sz="3600" dirty="0" err="1" smtClean="0"/>
              <a:t>br</a:t>
            </a:r>
            <a:r>
              <a:rPr lang="en-US" sz="3600" dirty="0" smtClean="0"/>
              <a:t>&gt; </a:t>
            </a:r>
          </a:p>
          <a:p>
            <a:r>
              <a:rPr lang="en-US" sz="3600" dirty="0" smtClean="0"/>
              <a:t>&lt;/div&gt;</a:t>
            </a:r>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6600" b="1" dirty="0" smtClean="0"/>
              <a:t>Using pipes : </a:t>
            </a:r>
            <a:endParaRPr lang="ru-RU" sz="6600" b="1" dirty="0"/>
          </a:p>
        </p:txBody>
      </p:sp>
      <p:sp>
        <p:nvSpPr>
          <p:cNvPr id="3" name="Прямоугольник 2"/>
          <p:cNvSpPr/>
          <p:nvPr/>
        </p:nvSpPr>
        <p:spPr>
          <a:xfrm>
            <a:off x="382560" y="1306615"/>
            <a:ext cx="10918781" cy="2862322"/>
          </a:xfrm>
          <a:prstGeom prst="rect">
            <a:avLst/>
          </a:prstGeom>
        </p:spPr>
        <p:txBody>
          <a:bodyPr wrap="square">
            <a:spAutoFit/>
          </a:bodyPr>
          <a:lstStyle/>
          <a:p>
            <a:r>
              <a:rPr lang="en-US" sz="3600" dirty="0" smtClean="0"/>
              <a:t>Output</a:t>
            </a:r>
            <a:endParaRPr lang="en-US" sz="3600" b="1" dirty="0" smtClean="0"/>
          </a:p>
          <a:p>
            <a:r>
              <a:rPr lang="en-US" sz="3600" dirty="0" smtClean="0"/>
              <a:t>Once you save all the code changes and refresh the browser, you will get the following output.</a:t>
            </a:r>
          </a:p>
          <a:p>
            <a:r>
              <a:rPr lang="en-US" sz="3600" dirty="0" smtClean="0"/>
              <a:t> </a:t>
            </a:r>
          </a:p>
          <a:p>
            <a:endParaRPr lang="en-US" sz="3600" dirty="0" smtClean="0"/>
          </a:p>
        </p:txBody>
      </p:sp>
      <p:pic>
        <p:nvPicPr>
          <p:cNvPr id="4" name="Picture 3" descr="Lowercase"/>
          <p:cNvPicPr/>
          <p:nvPr/>
        </p:nvPicPr>
        <p:blipFill>
          <a:blip r:embed="rId2"/>
          <a:srcRect/>
          <a:stretch>
            <a:fillRect/>
          </a:stretch>
        </p:blipFill>
        <p:spPr bwMode="auto">
          <a:xfrm>
            <a:off x="835958" y="3299012"/>
            <a:ext cx="9706535" cy="3316941"/>
          </a:xfrm>
          <a:prstGeom prst="rect">
            <a:avLst/>
          </a:prstGeom>
          <a:noFill/>
          <a:ln w="9525">
            <a:noFill/>
            <a:miter lim="800000"/>
            <a:headEnd/>
            <a:tailEnd/>
          </a:ln>
        </p:spPr>
      </p:pic>
      <p:sp>
        <p:nvSpPr>
          <p:cNvPr id="5" name="Right Arrow 4"/>
          <p:cNvSpPr/>
          <p:nvPr/>
        </p:nvSpPr>
        <p:spPr>
          <a:xfrm>
            <a:off x="2061883" y="4536142"/>
            <a:ext cx="157778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6600" b="1" dirty="0" smtClean="0"/>
              <a:t>Using pipes : </a:t>
            </a:r>
            <a:endParaRPr lang="ru-RU" sz="6600" b="1" dirty="0"/>
          </a:p>
        </p:txBody>
      </p:sp>
      <p:sp>
        <p:nvSpPr>
          <p:cNvPr id="3" name="Прямоугольник 2"/>
          <p:cNvSpPr/>
          <p:nvPr/>
        </p:nvSpPr>
        <p:spPr>
          <a:xfrm>
            <a:off x="382560" y="1306615"/>
            <a:ext cx="10918781" cy="4524315"/>
          </a:xfrm>
          <a:prstGeom prst="rect">
            <a:avLst/>
          </a:prstGeom>
        </p:spPr>
        <p:txBody>
          <a:bodyPr wrap="square">
            <a:spAutoFit/>
          </a:bodyPr>
          <a:lstStyle/>
          <a:p>
            <a:r>
              <a:rPr lang="en-US" sz="3600" b="1" dirty="0" smtClean="0"/>
              <a:t>app/</a:t>
            </a:r>
            <a:r>
              <a:rPr lang="en-US" sz="3600" b="1" dirty="0" err="1" smtClean="0"/>
              <a:t>app.component.html</a:t>
            </a:r>
            <a:endParaRPr lang="en-US" sz="3600" b="1" dirty="0" smtClean="0"/>
          </a:p>
          <a:p>
            <a:endParaRPr lang="en-US" sz="3600" dirty="0" smtClean="0"/>
          </a:p>
          <a:p>
            <a:r>
              <a:rPr lang="en-US" sz="3600" dirty="0" smtClean="0"/>
              <a:t>&lt;div&gt; </a:t>
            </a:r>
          </a:p>
          <a:p>
            <a:r>
              <a:rPr lang="en-US" sz="3600" dirty="0" smtClean="0"/>
              <a:t>   The name is {{Name1}}&lt;</a:t>
            </a:r>
            <a:r>
              <a:rPr lang="en-US" sz="3600" dirty="0" err="1" smtClean="0"/>
              <a:t>br</a:t>
            </a:r>
            <a:r>
              <a:rPr lang="en-US" sz="3600" dirty="0" smtClean="0"/>
              <a:t>&gt;  </a:t>
            </a:r>
          </a:p>
          <a:p>
            <a:r>
              <a:rPr lang="en-US" sz="3600" dirty="0" smtClean="0"/>
              <a:t>   The first Topic is {{</a:t>
            </a:r>
            <a:r>
              <a:rPr lang="en-US" sz="3600" dirty="0" err="1" smtClean="0"/>
              <a:t>appList</a:t>
            </a:r>
            <a:r>
              <a:rPr lang="en-US" sz="3600" dirty="0" smtClean="0"/>
              <a:t>[0] | uppercase}}&lt;</a:t>
            </a:r>
            <a:r>
              <a:rPr lang="en-US" sz="3600" dirty="0" err="1" smtClean="0"/>
              <a:t>br</a:t>
            </a:r>
            <a:r>
              <a:rPr lang="en-US" sz="3600" dirty="0" smtClean="0"/>
              <a:t>&gt; </a:t>
            </a:r>
          </a:p>
          <a:p>
            <a:r>
              <a:rPr lang="en-US" sz="3600" dirty="0" smtClean="0"/>
              <a:t>   The second Topic is {{</a:t>
            </a:r>
            <a:r>
              <a:rPr lang="en-US" sz="3600" dirty="0" err="1" smtClean="0"/>
              <a:t>appList</a:t>
            </a:r>
            <a:r>
              <a:rPr lang="en-US" sz="3600" dirty="0" smtClean="0"/>
              <a:t>[1] | uppercase}}&lt;</a:t>
            </a:r>
            <a:r>
              <a:rPr lang="en-US" sz="3600" dirty="0" err="1" smtClean="0"/>
              <a:t>br</a:t>
            </a:r>
            <a:r>
              <a:rPr lang="en-US" sz="3600" dirty="0" smtClean="0"/>
              <a:t>&gt; </a:t>
            </a:r>
          </a:p>
          <a:p>
            <a:r>
              <a:rPr lang="en-US" sz="3600" dirty="0" smtClean="0"/>
              <a:t>   The third Topic is {{</a:t>
            </a:r>
            <a:r>
              <a:rPr lang="en-US" sz="3600" dirty="0" err="1" smtClean="0"/>
              <a:t>appList</a:t>
            </a:r>
            <a:r>
              <a:rPr lang="en-US" sz="3600" dirty="0" smtClean="0"/>
              <a:t>[2]| uppercase}}&lt;</a:t>
            </a:r>
            <a:r>
              <a:rPr lang="en-US" sz="3600" dirty="0" err="1" smtClean="0"/>
              <a:t>br</a:t>
            </a:r>
            <a:r>
              <a:rPr lang="en-US" sz="3600" dirty="0" smtClean="0"/>
              <a:t>&gt; </a:t>
            </a:r>
          </a:p>
          <a:p>
            <a:r>
              <a:rPr lang="en-US" sz="3600" dirty="0" smtClean="0"/>
              <a:t>&lt;/div&gt;</a:t>
            </a:r>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6600" b="1" dirty="0" smtClean="0"/>
              <a:t>Using pipes : </a:t>
            </a:r>
            <a:endParaRPr lang="ru-RU" sz="6600" b="1" dirty="0"/>
          </a:p>
        </p:txBody>
      </p:sp>
      <p:sp>
        <p:nvSpPr>
          <p:cNvPr id="3" name="Прямоугольник 2"/>
          <p:cNvSpPr/>
          <p:nvPr/>
        </p:nvSpPr>
        <p:spPr>
          <a:xfrm>
            <a:off x="376518" y="1306615"/>
            <a:ext cx="10924823" cy="2308324"/>
          </a:xfrm>
          <a:prstGeom prst="rect">
            <a:avLst/>
          </a:prstGeom>
        </p:spPr>
        <p:txBody>
          <a:bodyPr wrap="square">
            <a:spAutoFit/>
          </a:bodyPr>
          <a:lstStyle/>
          <a:p>
            <a:r>
              <a:rPr lang="en-US" sz="2400" dirty="0" smtClean="0"/>
              <a:t>Output</a:t>
            </a:r>
            <a:endParaRPr lang="en-US" sz="2400" b="1" dirty="0" smtClean="0"/>
          </a:p>
          <a:p>
            <a:r>
              <a:rPr lang="en-US" sz="2400" dirty="0" smtClean="0"/>
              <a:t>Once you save all the code changes and refresh the browser, you will get the following output.</a:t>
            </a:r>
          </a:p>
          <a:p>
            <a:endParaRPr lang="en-US" sz="3600" dirty="0" smtClean="0"/>
          </a:p>
          <a:p>
            <a:endParaRPr lang="en-US" sz="3600" dirty="0" smtClean="0"/>
          </a:p>
        </p:txBody>
      </p:sp>
      <p:pic>
        <p:nvPicPr>
          <p:cNvPr id="4" name="Picture 3" descr="Uppercase"/>
          <p:cNvPicPr/>
          <p:nvPr/>
        </p:nvPicPr>
        <p:blipFill>
          <a:blip r:embed="rId2"/>
          <a:srcRect/>
          <a:stretch>
            <a:fillRect/>
          </a:stretch>
        </p:blipFill>
        <p:spPr bwMode="auto">
          <a:xfrm>
            <a:off x="333934" y="2492189"/>
            <a:ext cx="10818159" cy="4034118"/>
          </a:xfrm>
          <a:prstGeom prst="rect">
            <a:avLst/>
          </a:prstGeom>
          <a:noFill/>
          <a:ln w="9525">
            <a:noFill/>
            <a:miter lim="800000"/>
            <a:headEnd/>
            <a:tailEnd/>
          </a:ln>
        </p:spPr>
      </p:pic>
      <p:sp>
        <p:nvSpPr>
          <p:cNvPr id="5" name="Right Arrow 4"/>
          <p:cNvSpPr/>
          <p:nvPr/>
        </p:nvSpPr>
        <p:spPr>
          <a:xfrm>
            <a:off x="1721223" y="3836894"/>
            <a:ext cx="1721224"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5400" b="1" dirty="0" smtClean="0"/>
              <a:t/>
            </a:r>
            <a:br>
              <a:rPr lang="en-US" sz="5400" b="1" dirty="0" smtClean="0"/>
            </a:br>
            <a:r>
              <a:rPr lang="en-US" sz="5400" b="1" dirty="0" smtClean="0"/>
              <a:t>Using pipes : slice</a:t>
            </a:r>
            <a:r>
              <a:rPr lang="en-US" sz="6600" b="1" dirty="0" smtClean="0"/>
              <a:t/>
            </a:r>
            <a:br>
              <a:rPr lang="en-US" sz="6600" b="1" dirty="0" smtClean="0"/>
            </a:br>
            <a:endParaRPr lang="ru-RU" sz="6600" b="1" dirty="0"/>
          </a:p>
        </p:txBody>
      </p:sp>
      <p:sp>
        <p:nvSpPr>
          <p:cNvPr id="3" name="Прямоугольник 2"/>
          <p:cNvSpPr/>
          <p:nvPr/>
        </p:nvSpPr>
        <p:spPr>
          <a:xfrm>
            <a:off x="376518" y="914434"/>
            <a:ext cx="10924823" cy="6124754"/>
          </a:xfrm>
          <a:prstGeom prst="rect">
            <a:avLst/>
          </a:prstGeom>
        </p:spPr>
        <p:txBody>
          <a:bodyPr wrap="square">
            <a:spAutoFit/>
          </a:bodyPr>
          <a:lstStyle/>
          <a:p>
            <a:r>
              <a:rPr lang="en-US" sz="3200" dirty="0" smtClean="0"/>
              <a:t>This is used to slice a piece of data from the input string.</a:t>
            </a:r>
            <a:endParaRPr lang="en-US" sz="3200" b="1" dirty="0" smtClean="0"/>
          </a:p>
          <a:p>
            <a:r>
              <a:rPr lang="en-US" sz="3200" dirty="0" err="1" smtClean="0"/>
              <a:t>Propertyvalue</a:t>
            </a:r>
            <a:r>
              <a:rPr lang="en-US" sz="3200" dirty="0" smtClean="0"/>
              <a:t> | </a:t>
            </a:r>
            <a:r>
              <a:rPr lang="en-US" sz="3200" dirty="0" err="1" smtClean="0"/>
              <a:t>slice:start:end</a:t>
            </a:r>
            <a:r>
              <a:rPr lang="en-US" sz="3200" dirty="0" smtClean="0"/>
              <a:t> </a:t>
            </a:r>
          </a:p>
          <a:p>
            <a:r>
              <a:rPr lang="en-US" sz="3200" dirty="0" smtClean="0"/>
              <a:t/>
            </a:r>
            <a:br>
              <a:rPr lang="en-US" sz="3200" dirty="0" smtClean="0"/>
            </a:br>
            <a:r>
              <a:rPr lang="en-US" sz="3200" b="1" dirty="0" smtClean="0"/>
              <a:t>Parameters</a:t>
            </a:r>
          </a:p>
          <a:p>
            <a:pPr lvl="0"/>
            <a:r>
              <a:rPr lang="en-US" sz="3200" b="1" dirty="0" smtClean="0"/>
              <a:t>start</a:t>
            </a:r>
            <a:r>
              <a:rPr lang="en-US" sz="3200" dirty="0" smtClean="0"/>
              <a:t> − This is the starting position from where the slice should start.</a:t>
            </a:r>
          </a:p>
          <a:p>
            <a:pPr lvl="0"/>
            <a:r>
              <a:rPr lang="en-US" sz="3200" b="1" dirty="0" smtClean="0"/>
              <a:t>end</a:t>
            </a:r>
            <a:r>
              <a:rPr lang="en-US" sz="3200" dirty="0" smtClean="0"/>
              <a:t> − This is the starting position from where the slice should end.</a:t>
            </a:r>
          </a:p>
          <a:p>
            <a:r>
              <a:rPr lang="en-US" sz="3200" b="1" dirty="0" smtClean="0"/>
              <a:t>Result</a:t>
            </a:r>
          </a:p>
          <a:p>
            <a:r>
              <a:rPr lang="en-US" sz="3200" dirty="0" smtClean="0"/>
              <a:t>The property value will be sliced based on the start and end positions.</a:t>
            </a:r>
          </a:p>
          <a:p>
            <a:endParaRPr lang="en-US" sz="4000" dirty="0" smtClean="0"/>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6600" b="1" dirty="0" smtClean="0"/>
              <a:t>Using pipes :SLICE </a:t>
            </a:r>
            <a:endParaRPr lang="ru-RU" sz="6600" b="1" dirty="0"/>
          </a:p>
        </p:txBody>
      </p:sp>
      <p:sp>
        <p:nvSpPr>
          <p:cNvPr id="3" name="Прямоугольник 2"/>
          <p:cNvSpPr/>
          <p:nvPr/>
        </p:nvSpPr>
        <p:spPr>
          <a:xfrm>
            <a:off x="382560" y="1306615"/>
            <a:ext cx="10918781" cy="4832092"/>
          </a:xfrm>
          <a:prstGeom prst="rect">
            <a:avLst/>
          </a:prstGeom>
        </p:spPr>
        <p:txBody>
          <a:bodyPr wrap="square">
            <a:spAutoFit/>
          </a:bodyPr>
          <a:lstStyle/>
          <a:p>
            <a:r>
              <a:rPr lang="en-US" sz="2800" b="1" dirty="0" smtClean="0"/>
              <a:t>app/</a:t>
            </a:r>
            <a:r>
              <a:rPr lang="en-US" sz="2800" b="1" dirty="0" err="1" smtClean="0"/>
              <a:t>app.component.ts</a:t>
            </a:r>
            <a:endParaRPr lang="en-US" sz="2800" b="1" dirty="0" smtClean="0"/>
          </a:p>
          <a:p>
            <a:r>
              <a:rPr lang="en-US" sz="2800" dirty="0" smtClean="0"/>
              <a:t/>
            </a:r>
            <a:br>
              <a:rPr lang="en-US" sz="2800" dirty="0" smtClean="0"/>
            </a:br>
            <a:r>
              <a:rPr lang="en-US" sz="2800" dirty="0" smtClean="0"/>
              <a:t>import { Component } from '@angular/core'; </a:t>
            </a:r>
          </a:p>
          <a:p>
            <a:r>
              <a:rPr lang="en-US" sz="2800" dirty="0" smtClean="0"/>
              <a:t>@Component ({ </a:t>
            </a:r>
          </a:p>
          <a:p>
            <a:r>
              <a:rPr lang="en-US" sz="2800" dirty="0" smtClean="0"/>
              <a:t>   selector: 'my-app', </a:t>
            </a:r>
          </a:p>
          <a:p>
            <a:r>
              <a:rPr lang="en-US" sz="2800" dirty="0" smtClean="0"/>
              <a:t>   </a:t>
            </a:r>
            <a:r>
              <a:rPr lang="en-US" sz="2800" dirty="0" err="1" smtClean="0"/>
              <a:t>templateUrl</a:t>
            </a:r>
            <a:r>
              <a:rPr lang="en-US" sz="2800" dirty="0" smtClean="0"/>
              <a:t>: 'app/</a:t>
            </a:r>
            <a:r>
              <a:rPr lang="en-US" sz="2800" dirty="0" err="1" smtClean="0"/>
              <a:t>app.component.html</a:t>
            </a:r>
            <a:r>
              <a:rPr lang="en-US" sz="2800" dirty="0" smtClean="0"/>
              <a:t>' </a:t>
            </a:r>
          </a:p>
          <a:p>
            <a:r>
              <a:rPr lang="en-US" sz="2800" dirty="0" smtClean="0"/>
              <a:t>}) </a:t>
            </a:r>
          </a:p>
          <a:p>
            <a:r>
              <a:rPr lang="en-US" sz="2800" dirty="0" smtClean="0"/>
              <a:t>export class </a:t>
            </a:r>
            <a:r>
              <a:rPr lang="en-US" sz="2800" dirty="0" err="1" smtClean="0"/>
              <a:t>AppComponent</a:t>
            </a:r>
            <a:r>
              <a:rPr lang="en-US" sz="2800" dirty="0" smtClean="0"/>
              <a:t> { </a:t>
            </a:r>
          </a:p>
          <a:p>
            <a:r>
              <a:rPr lang="en-US" sz="2800" dirty="0" smtClean="0"/>
              <a:t>   Name1: string = 'Angular2'; </a:t>
            </a:r>
          </a:p>
          <a:p>
            <a:r>
              <a:rPr lang="en-US" sz="2800" dirty="0" smtClean="0"/>
              <a:t>   </a:t>
            </a:r>
            <a:r>
              <a:rPr lang="en-US" sz="2800" dirty="0" err="1" smtClean="0"/>
              <a:t>appList</a:t>
            </a:r>
            <a:r>
              <a:rPr lang="en-US" sz="2800" dirty="0" smtClean="0"/>
              <a:t>: string[] = ["Binding", "Display", "Services"]; </a:t>
            </a:r>
          </a:p>
          <a:p>
            <a:r>
              <a:rPr lang="en-US" sz="2800" dirty="0" smtClean="0"/>
              <a:t>}</a:t>
            </a:r>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6600" b="1" dirty="0" smtClean="0"/>
              <a:t>Using pipes :SLICE </a:t>
            </a:r>
            <a:endParaRPr lang="ru-RU" sz="6600" b="1" dirty="0"/>
          </a:p>
        </p:txBody>
      </p:sp>
      <p:sp>
        <p:nvSpPr>
          <p:cNvPr id="3" name="Прямоугольник 2"/>
          <p:cNvSpPr/>
          <p:nvPr/>
        </p:nvSpPr>
        <p:spPr>
          <a:xfrm>
            <a:off x="382560" y="1306615"/>
            <a:ext cx="10918781" cy="4401205"/>
          </a:xfrm>
          <a:prstGeom prst="rect">
            <a:avLst/>
          </a:prstGeom>
        </p:spPr>
        <p:txBody>
          <a:bodyPr wrap="square">
            <a:spAutoFit/>
          </a:bodyPr>
          <a:lstStyle/>
          <a:p>
            <a:r>
              <a:rPr lang="en-US" sz="4000" dirty="0" smtClean="0"/>
              <a:t>&lt;div&gt; </a:t>
            </a:r>
          </a:p>
          <a:p>
            <a:r>
              <a:rPr lang="en-US" sz="4000" dirty="0" smtClean="0"/>
              <a:t>   The name is {{Name1}}&lt;</a:t>
            </a:r>
            <a:r>
              <a:rPr lang="en-US" sz="4000" dirty="0" err="1" smtClean="0"/>
              <a:t>br</a:t>
            </a:r>
            <a:r>
              <a:rPr lang="en-US" sz="4000" dirty="0" smtClean="0"/>
              <a:t>&gt;  </a:t>
            </a:r>
          </a:p>
          <a:p>
            <a:r>
              <a:rPr lang="en-US" sz="4000" dirty="0" smtClean="0"/>
              <a:t>   The first Topic is {{</a:t>
            </a:r>
            <a:r>
              <a:rPr lang="en-US" sz="4000" dirty="0" err="1" smtClean="0"/>
              <a:t>appList</a:t>
            </a:r>
            <a:r>
              <a:rPr lang="en-US" sz="4000" dirty="0" smtClean="0"/>
              <a:t>[0] | slice:1:2}}&lt;</a:t>
            </a:r>
            <a:r>
              <a:rPr lang="en-US" sz="4000" dirty="0" err="1" smtClean="0"/>
              <a:t>br</a:t>
            </a:r>
            <a:r>
              <a:rPr lang="en-US" sz="4000" dirty="0" smtClean="0"/>
              <a:t>&gt; </a:t>
            </a:r>
          </a:p>
          <a:p>
            <a:r>
              <a:rPr lang="en-US" sz="4000" dirty="0" smtClean="0"/>
              <a:t>   The second Topic is {{</a:t>
            </a:r>
            <a:r>
              <a:rPr lang="en-US" sz="4000" dirty="0" err="1" smtClean="0"/>
              <a:t>appList</a:t>
            </a:r>
            <a:r>
              <a:rPr lang="en-US" sz="4000" dirty="0" smtClean="0"/>
              <a:t>[1] | slice:1:3}}&lt;</a:t>
            </a:r>
            <a:r>
              <a:rPr lang="en-US" sz="4000" dirty="0" err="1" smtClean="0"/>
              <a:t>br</a:t>
            </a:r>
            <a:r>
              <a:rPr lang="en-US" sz="4000" dirty="0" smtClean="0"/>
              <a:t>&gt; </a:t>
            </a:r>
          </a:p>
          <a:p>
            <a:r>
              <a:rPr lang="en-US" sz="4000" dirty="0" smtClean="0"/>
              <a:t>   The third Topic is {{</a:t>
            </a:r>
            <a:r>
              <a:rPr lang="en-US" sz="4000" dirty="0" err="1" smtClean="0"/>
              <a:t>appList</a:t>
            </a:r>
            <a:r>
              <a:rPr lang="en-US" sz="4000" dirty="0" smtClean="0"/>
              <a:t>[2]| slice:2:3}}&lt;</a:t>
            </a:r>
            <a:r>
              <a:rPr lang="en-US" sz="4000" dirty="0" err="1" smtClean="0"/>
              <a:t>br</a:t>
            </a:r>
            <a:r>
              <a:rPr lang="en-US" sz="4000" dirty="0" smtClean="0"/>
              <a:t>&gt; </a:t>
            </a:r>
          </a:p>
          <a:p>
            <a:r>
              <a:rPr lang="en-US" sz="4000" dirty="0" smtClean="0"/>
              <a:t>&lt;/div&gt;</a:t>
            </a:r>
          </a:p>
          <a:p>
            <a:endParaRPr lang="en-US" sz="4000" dirty="0" smtClean="0"/>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6600" b="1" dirty="0" smtClean="0"/>
              <a:t>Using pipes :SLICE </a:t>
            </a:r>
            <a:endParaRPr lang="ru-RU" sz="6600" b="1" dirty="0"/>
          </a:p>
        </p:txBody>
      </p:sp>
      <p:sp>
        <p:nvSpPr>
          <p:cNvPr id="3" name="Прямоугольник 2"/>
          <p:cNvSpPr/>
          <p:nvPr/>
        </p:nvSpPr>
        <p:spPr>
          <a:xfrm>
            <a:off x="382560" y="1306615"/>
            <a:ext cx="10918781" cy="2554545"/>
          </a:xfrm>
          <a:prstGeom prst="rect">
            <a:avLst/>
          </a:prstGeom>
        </p:spPr>
        <p:txBody>
          <a:bodyPr wrap="square">
            <a:spAutoFit/>
          </a:bodyPr>
          <a:lstStyle/>
          <a:p>
            <a:r>
              <a:rPr lang="en-US" sz="4000" dirty="0" smtClean="0"/>
              <a:t>Output</a:t>
            </a:r>
            <a:endParaRPr lang="en-US" sz="4000" b="1" dirty="0" smtClean="0"/>
          </a:p>
          <a:p>
            <a:r>
              <a:rPr lang="en-US" sz="4000" dirty="0" smtClean="0"/>
              <a:t>Once you save all the code changes and refresh the browser, you will get the following output.</a:t>
            </a:r>
          </a:p>
          <a:p>
            <a:endParaRPr lang="en-US" sz="4000" dirty="0" smtClean="0"/>
          </a:p>
        </p:txBody>
      </p:sp>
      <p:pic>
        <p:nvPicPr>
          <p:cNvPr id="4" name="Picture 3" descr="Slice"/>
          <p:cNvPicPr/>
          <p:nvPr/>
        </p:nvPicPr>
        <p:blipFill>
          <a:blip r:embed="rId2"/>
          <a:srcRect/>
          <a:stretch>
            <a:fillRect/>
          </a:stretch>
        </p:blipFill>
        <p:spPr bwMode="auto">
          <a:xfrm>
            <a:off x="502025" y="3290891"/>
            <a:ext cx="10632140" cy="3369890"/>
          </a:xfrm>
          <a:prstGeom prst="rect">
            <a:avLst/>
          </a:prstGeom>
          <a:noFill/>
          <a:ln w="9525">
            <a:noFill/>
            <a:miter lim="800000"/>
            <a:headEnd/>
            <a:tailEnd/>
          </a:ln>
        </p:spPr>
      </p:pic>
      <p:sp>
        <p:nvSpPr>
          <p:cNvPr id="5" name="Right Arrow 4"/>
          <p:cNvSpPr/>
          <p:nvPr/>
        </p:nvSpPr>
        <p:spPr>
          <a:xfrm>
            <a:off x="1846729" y="4625788"/>
            <a:ext cx="1721223" cy="412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AngularJS</a:t>
            </a:r>
            <a:r>
              <a:rPr lang="en-US" dirty="0" smtClean="0"/>
              <a:t>?</a:t>
            </a:r>
            <a:endParaRPr lang="en-US" dirty="0"/>
          </a:p>
        </p:txBody>
      </p:sp>
      <p:sp>
        <p:nvSpPr>
          <p:cNvPr id="3" name="Content Placeholder 2"/>
          <p:cNvSpPr>
            <a:spLocks noGrp="1"/>
          </p:cNvSpPr>
          <p:nvPr>
            <p:ph idx="1"/>
          </p:nvPr>
        </p:nvSpPr>
        <p:spPr>
          <a:xfrm>
            <a:off x="838200" y="1825625"/>
            <a:ext cx="10020300" cy="4351338"/>
          </a:xfrm>
        </p:spPr>
        <p:txBody>
          <a:bodyPr>
            <a:normAutofit/>
          </a:bodyPr>
          <a:lstStyle/>
          <a:p>
            <a:r>
              <a:rPr lang="en-US" dirty="0" smtClean="0"/>
              <a:t>Unit testing ready</a:t>
            </a:r>
          </a:p>
          <a:p>
            <a:pPr lvl="1" algn="just"/>
            <a:r>
              <a:rPr lang="en-US" dirty="0" smtClean="0"/>
              <a:t>What description of Angular would be complete without talking about it’s unit testing readiness? The whole of Angular is linked together by Dependency Injection (DI). It’s what it uses to manage your controllers and scopes. Because all your controllers depend on DI to pass it information, </a:t>
            </a:r>
            <a:r>
              <a:rPr lang="en-US" dirty="0" err="1" smtClean="0"/>
              <a:t>Angular’s</a:t>
            </a:r>
            <a:r>
              <a:rPr lang="en-US" dirty="0" smtClean="0"/>
              <a:t> unit tests are able to usurp DI to perform unit testing by injecting mock data into your controller and measuring the output and behavior. In fact, Angular already has a mock HTTP provider to inject fake server responses into controllers.</a:t>
            </a:r>
            <a:endParaRPr 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6600" b="1" dirty="0" smtClean="0"/>
              <a:t>Using pipes :</a:t>
            </a:r>
            <a:r>
              <a:rPr lang="en-US" sz="6600" dirty="0" smtClean="0"/>
              <a:t>currency</a:t>
            </a:r>
            <a:endParaRPr lang="en-US" sz="6600" b="1" dirty="0" smtClean="0"/>
          </a:p>
        </p:txBody>
      </p:sp>
      <p:sp>
        <p:nvSpPr>
          <p:cNvPr id="3" name="Прямоугольник 2"/>
          <p:cNvSpPr/>
          <p:nvPr/>
        </p:nvSpPr>
        <p:spPr>
          <a:xfrm>
            <a:off x="382560" y="1306615"/>
            <a:ext cx="10918781" cy="5016758"/>
          </a:xfrm>
          <a:prstGeom prst="rect">
            <a:avLst/>
          </a:prstGeom>
        </p:spPr>
        <p:txBody>
          <a:bodyPr wrap="square">
            <a:spAutoFit/>
          </a:bodyPr>
          <a:lstStyle/>
          <a:p>
            <a:r>
              <a:rPr lang="en-US" sz="4000" dirty="0" smtClean="0"/>
              <a:t>This is used to convert the input string to currency </a:t>
            </a:r>
            <a:r>
              <a:rPr lang="en-US" sz="4000" b="1" dirty="0" smtClean="0"/>
              <a:t>format</a:t>
            </a:r>
          </a:p>
          <a:p>
            <a:r>
              <a:rPr lang="en-US" sz="4000" dirty="0" err="1" smtClean="0"/>
              <a:t>Propertyvalue</a:t>
            </a:r>
            <a:r>
              <a:rPr lang="en-US" sz="4000" dirty="0" smtClean="0"/>
              <a:t> | currency </a:t>
            </a:r>
          </a:p>
          <a:p>
            <a:endParaRPr lang="en-US" sz="4000" dirty="0" smtClean="0"/>
          </a:p>
          <a:p>
            <a:r>
              <a:rPr lang="en-US" sz="4000" b="1" dirty="0" smtClean="0"/>
              <a:t>Result</a:t>
            </a:r>
          </a:p>
          <a:p>
            <a:r>
              <a:rPr lang="en-US" sz="4000" dirty="0" smtClean="0"/>
              <a:t>The property value will be converted to currency format.</a:t>
            </a:r>
          </a:p>
          <a:p>
            <a:endParaRPr lang="en-US" sz="4000" dirty="0" smtClean="0"/>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a:t>
            </a:r>
            <a:endParaRPr lang="en-IN" b="1" dirty="0"/>
          </a:p>
        </p:txBody>
      </p:sp>
      <p:sp>
        <p:nvSpPr>
          <p:cNvPr id="6" name="Content Placeholder 5"/>
          <p:cNvSpPr>
            <a:spLocks noGrp="1"/>
          </p:cNvSpPr>
          <p:nvPr>
            <p:ph idx="1"/>
          </p:nvPr>
        </p:nvSpPr>
        <p:spPr>
          <a:xfrm>
            <a:off x="838200" y="1825625"/>
            <a:ext cx="10515600" cy="4790328"/>
          </a:xfrm>
        </p:spPr>
        <p:txBody>
          <a:bodyPr>
            <a:normAutofit fontScale="70000" lnSpcReduction="20000"/>
          </a:bodyPr>
          <a:lstStyle/>
          <a:p>
            <a:pPr>
              <a:buNone/>
            </a:pPr>
            <a:r>
              <a:rPr lang="en-US" dirty="0" smtClean="0"/>
              <a:t>import { Component } from '@angular/core';</a:t>
            </a:r>
          </a:p>
          <a:p>
            <a:pPr>
              <a:buNone/>
            </a:pPr>
            <a:endParaRPr lang="en-US" dirty="0" smtClean="0"/>
          </a:p>
          <a:p>
            <a:pPr>
              <a:buNone/>
            </a:pPr>
            <a:r>
              <a:rPr lang="en-US" dirty="0" smtClean="0"/>
              <a:t>@Component({</a:t>
            </a:r>
          </a:p>
          <a:p>
            <a:pPr>
              <a:buNone/>
            </a:pPr>
            <a:r>
              <a:rPr lang="en-US" dirty="0" smtClean="0"/>
              <a:t>  selector: 'app-hello-world',</a:t>
            </a:r>
          </a:p>
          <a:p>
            <a:pPr>
              <a:buNone/>
            </a:pPr>
            <a:r>
              <a:rPr lang="en-US" dirty="0" smtClean="0"/>
              <a:t>  template: `</a:t>
            </a:r>
          </a:p>
          <a:p>
            <a:pPr>
              <a:buNone/>
            </a:pPr>
            <a:r>
              <a:rPr lang="en-US" dirty="0" smtClean="0"/>
              <a:t>    &lt;div&gt;</a:t>
            </a:r>
          </a:p>
          <a:p>
            <a:pPr>
              <a:buNone/>
            </a:pPr>
            <a:r>
              <a:rPr lang="en-US" dirty="0" smtClean="0"/>
              <a:t>      &lt;label&gt;Name:&lt;/label&gt;</a:t>
            </a:r>
          </a:p>
          <a:p>
            <a:pPr>
              <a:buNone/>
            </a:pPr>
            <a:r>
              <a:rPr lang="en-US" dirty="0" smtClean="0"/>
              <a:t>      &lt;input type="text" [(</a:t>
            </a:r>
            <a:r>
              <a:rPr lang="en-US" dirty="0" err="1" smtClean="0"/>
              <a:t>ngModel</a:t>
            </a:r>
            <a:r>
              <a:rPr lang="en-US" dirty="0" smtClean="0"/>
              <a:t>)]="name"&gt;</a:t>
            </a:r>
          </a:p>
          <a:p>
            <a:pPr>
              <a:buNone/>
            </a:pPr>
            <a:r>
              <a:rPr lang="en-US" dirty="0" smtClean="0"/>
              <a:t>      &lt;h1&gt;Hello {{name}}!&lt;/h1&gt;</a:t>
            </a:r>
          </a:p>
          <a:p>
            <a:pPr>
              <a:buNone/>
            </a:pPr>
            <a:r>
              <a:rPr lang="en-US" dirty="0" smtClean="0"/>
              <a:t>    &lt;/div&gt;`</a:t>
            </a:r>
          </a:p>
          <a:p>
            <a:pPr>
              <a:buNone/>
            </a:pPr>
            <a:r>
              <a:rPr lang="en-US" dirty="0" smtClean="0"/>
              <a:t>})</a:t>
            </a:r>
          </a:p>
          <a:p>
            <a:pPr>
              <a:buNone/>
            </a:pPr>
            <a:r>
              <a:rPr lang="en-US" dirty="0" smtClean="0"/>
              <a:t>export class </a:t>
            </a:r>
            <a:r>
              <a:rPr lang="en-US" dirty="0" err="1" smtClean="0"/>
              <a:t>HelloWorldComponent</a:t>
            </a:r>
            <a:r>
              <a:rPr lang="en-US" dirty="0" smtClean="0"/>
              <a:t> {</a:t>
            </a:r>
          </a:p>
          <a:p>
            <a:pPr>
              <a:buNone/>
            </a:pPr>
            <a:r>
              <a:rPr lang="en-US" dirty="0" smtClean="0"/>
              <a:t>  name = 'World';</a:t>
            </a:r>
          </a:p>
          <a:p>
            <a:pPr>
              <a:buNone/>
            </a:pPr>
            <a:r>
              <a:rPr lang="en-US" dirty="0" smtClean="0"/>
              <a:t>}</a:t>
            </a:r>
            <a:endParaRPr lang="en-US" dirty="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4800" b="1" dirty="0" smtClean="0"/>
              <a:t>DATA BINDING</a:t>
            </a:r>
          </a:p>
        </p:txBody>
      </p:sp>
      <p:sp>
        <p:nvSpPr>
          <p:cNvPr id="3" name="Прямоугольник 2"/>
          <p:cNvSpPr/>
          <p:nvPr/>
        </p:nvSpPr>
        <p:spPr>
          <a:xfrm>
            <a:off x="382560" y="1306615"/>
            <a:ext cx="10918781" cy="5016758"/>
          </a:xfrm>
          <a:prstGeom prst="rect">
            <a:avLst/>
          </a:prstGeom>
        </p:spPr>
        <p:txBody>
          <a:bodyPr wrap="square">
            <a:spAutoFit/>
          </a:bodyPr>
          <a:lstStyle/>
          <a:p>
            <a:r>
              <a:rPr lang="en-US" sz="4000" dirty="0" smtClean="0"/>
              <a:t>Text</a:t>
            </a:r>
            <a:endParaRPr lang="en-US" sz="4000" b="1" dirty="0" smtClean="0"/>
          </a:p>
          <a:p>
            <a:r>
              <a:rPr lang="en-US" sz="4000" dirty="0" smtClean="0"/>
              <a:t>We use two-way data binding with </a:t>
            </a:r>
            <a:r>
              <a:rPr lang="en-US" sz="4000" dirty="0" err="1" smtClean="0"/>
              <a:t>ngModel</a:t>
            </a:r>
            <a:r>
              <a:rPr lang="en-US" sz="4000" dirty="0" smtClean="0"/>
              <a:t> to bind to the </a:t>
            </a:r>
            <a:r>
              <a:rPr lang="en-US" sz="4000" dirty="0" err="1" smtClean="0"/>
              <a:t>textValue</a:t>
            </a:r>
            <a:r>
              <a:rPr lang="en-US" sz="4000" dirty="0" smtClean="0"/>
              <a:t> property on the component class.</a:t>
            </a:r>
          </a:p>
          <a:p>
            <a:r>
              <a:rPr lang="en-US" sz="4000" dirty="0" smtClean="0"/>
              <a:t>Two-way binding allows us to use the property to set the initial value of an &lt;input&gt;, and then have the user's changes flow back to the property. We can also change the property value in the code and have these changes reflected in the &lt;input&gt;. </a:t>
            </a:r>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08000" y="313578"/>
            <a:ext cx="10515600" cy="625475"/>
          </a:xfrm>
        </p:spPr>
        <p:txBody>
          <a:bodyPr>
            <a:noAutofit/>
          </a:bodyPr>
          <a:lstStyle/>
          <a:p>
            <a:r>
              <a:rPr lang="en-US" sz="4000" b="1" dirty="0" smtClean="0"/>
              <a:t/>
            </a:r>
            <a:br>
              <a:rPr lang="en-US" sz="4000" b="1" dirty="0" smtClean="0"/>
            </a:br>
            <a:r>
              <a:rPr lang="en-US" sz="4000" b="1" dirty="0" smtClean="0"/>
              <a:t>DATA BINDING : </a:t>
            </a:r>
            <a:r>
              <a:rPr lang="en-US" sz="4000" dirty="0" err="1" smtClean="0"/>
              <a:t>text.component.ts</a:t>
            </a:r>
            <a:r>
              <a:rPr lang="en-US" sz="4800" dirty="0" smtClean="0"/>
              <a:t/>
            </a:r>
            <a:br>
              <a:rPr lang="en-US" sz="4800" dirty="0" smtClean="0"/>
            </a:br>
            <a:r>
              <a:rPr lang="en-US" sz="4800" b="1" dirty="0" smtClean="0"/>
              <a:t> </a:t>
            </a:r>
          </a:p>
        </p:txBody>
      </p:sp>
      <p:sp>
        <p:nvSpPr>
          <p:cNvPr id="3" name="Прямоугольник 2"/>
          <p:cNvSpPr/>
          <p:nvPr/>
        </p:nvSpPr>
        <p:spPr>
          <a:xfrm>
            <a:off x="382560" y="1306615"/>
            <a:ext cx="10918781" cy="5693866"/>
          </a:xfrm>
          <a:prstGeom prst="rect">
            <a:avLst/>
          </a:prstGeom>
        </p:spPr>
        <p:txBody>
          <a:bodyPr wrap="square">
            <a:spAutoFit/>
          </a:bodyPr>
          <a:lstStyle/>
          <a:p>
            <a:r>
              <a:rPr lang="en-US" sz="1400" dirty="0" smtClean="0"/>
              <a:t>import { Component } from '@angular/core';</a:t>
            </a:r>
          </a:p>
          <a:p>
            <a:r>
              <a:rPr lang="en-US" sz="1400" dirty="0" smtClean="0"/>
              <a:t>@Component({</a:t>
            </a:r>
          </a:p>
          <a:p>
            <a:r>
              <a:rPr lang="en-US" sz="1400" dirty="0" smtClean="0"/>
              <a:t>  selector: 'app-text-box',</a:t>
            </a:r>
          </a:p>
          <a:p>
            <a:r>
              <a:rPr lang="en-US" sz="1400" dirty="0" smtClean="0"/>
              <a:t>  template: `</a:t>
            </a:r>
          </a:p>
          <a:p>
            <a:r>
              <a:rPr lang="en-US" sz="1400" dirty="0" smtClean="0"/>
              <a:t>        &lt;h1&gt;Text ({{</a:t>
            </a:r>
            <a:r>
              <a:rPr lang="en-US" sz="1400" dirty="0" err="1" smtClean="0"/>
              <a:t>textValue</a:t>
            </a:r>
            <a:r>
              <a:rPr lang="en-US" sz="1400" dirty="0" smtClean="0"/>
              <a:t>}})&lt;/h1&gt;</a:t>
            </a:r>
          </a:p>
          <a:p>
            <a:r>
              <a:rPr lang="en-US" sz="1400" dirty="0" smtClean="0"/>
              <a:t>        &lt;input #textbox type="text" [(</a:t>
            </a:r>
            <a:r>
              <a:rPr lang="en-US" sz="1400" dirty="0" err="1" smtClean="0"/>
              <a:t>ngModel</a:t>
            </a:r>
            <a:r>
              <a:rPr lang="en-US" sz="1400" dirty="0" smtClean="0"/>
              <a:t>)]="</a:t>
            </a:r>
            <a:r>
              <a:rPr lang="en-US" sz="1400" dirty="0" err="1" smtClean="0"/>
              <a:t>textValue</a:t>
            </a:r>
            <a:r>
              <a:rPr lang="en-US" sz="1400" dirty="0" smtClean="0"/>
              <a:t>" required&gt;</a:t>
            </a:r>
          </a:p>
          <a:p>
            <a:r>
              <a:rPr lang="en-US" sz="1400" dirty="0" smtClean="0"/>
              <a:t>        &lt;button (click)="</a:t>
            </a:r>
            <a:r>
              <a:rPr lang="en-US" sz="1400" dirty="0" err="1" smtClean="0"/>
              <a:t>logText</a:t>
            </a:r>
            <a:r>
              <a:rPr lang="en-US" sz="1400" dirty="0" smtClean="0"/>
              <a:t>(</a:t>
            </a:r>
            <a:r>
              <a:rPr lang="en-US" sz="1400" dirty="0" err="1" smtClean="0"/>
              <a:t>textbox.value</a:t>
            </a:r>
            <a:r>
              <a:rPr lang="en-US" sz="1400" dirty="0" smtClean="0"/>
              <a:t>)"&gt;Update Log&lt;/button&gt;</a:t>
            </a:r>
          </a:p>
          <a:p>
            <a:r>
              <a:rPr lang="en-US" sz="1400" dirty="0" smtClean="0"/>
              <a:t>        &lt;button (click)="</a:t>
            </a:r>
            <a:r>
              <a:rPr lang="en-US" sz="1400" dirty="0" err="1" smtClean="0"/>
              <a:t>textValue</a:t>
            </a:r>
            <a:r>
              <a:rPr lang="en-US" sz="1400" dirty="0" smtClean="0"/>
              <a:t>=''"&gt;Clear&lt;/button&gt;</a:t>
            </a:r>
          </a:p>
          <a:p>
            <a:r>
              <a:rPr lang="en-US" sz="1400" dirty="0" smtClean="0"/>
              <a:t>        &lt;h2&gt;Template Reference Variable&lt;/h2&gt;</a:t>
            </a:r>
          </a:p>
          <a:p>
            <a:r>
              <a:rPr lang="en-US" sz="1400" dirty="0" smtClean="0"/>
              <a:t>        Type: '{{</a:t>
            </a:r>
            <a:r>
              <a:rPr lang="en-US" sz="1400" dirty="0" err="1" smtClean="0"/>
              <a:t>textbox.type</a:t>
            </a:r>
            <a:r>
              <a:rPr lang="en-US" sz="1400" dirty="0" smtClean="0"/>
              <a:t>}}', required: '{{</a:t>
            </a:r>
            <a:r>
              <a:rPr lang="en-US" sz="1400" dirty="0" err="1" smtClean="0"/>
              <a:t>textbox.hasAttribute</a:t>
            </a:r>
            <a:r>
              <a:rPr lang="en-US" sz="1400" dirty="0" smtClean="0"/>
              <a:t>('required')}}',</a:t>
            </a:r>
          </a:p>
          <a:p>
            <a:r>
              <a:rPr lang="en-US" sz="1400" dirty="0" smtClean="0"/>
              <a:t>        upper: '{{</a:t>
            </a:r>
            <a:r>
              <a:rPr lang="en-US" sz="1400" dirty="0" err="1" smtClean="0"/>
              <a:t>textbox.value.toUpperCase</a:t>
            </a:r>
            <a:r>
              <a:rPr lang="en-US" sz="1400" dirty="0" smtClean="0"/>
              <a:t>()}}'</a:t>
            </a:r>
          </a:p>
          <a:p>
            <a:endParaRPr lang="en-US" sz="1400" dirty="0" smtClean="0"/>
          </a:p>
          <a:p>
            <a:r>
              <a:rPr lang="en-US" sz="1400" dirty="0" smtClean="0"/>
              <a:t>        &lt;h2&gt;Log &lt;button (click)="log=''"&gt;Clear&lt;/button&gt;&lt;/h2&gt;</a:t>
            </a:r>
          </a:p>
          <a:p>
            <a:r>
              <a:rPr lang="en-US" sz="1400" dirty="0" smtClean="0"/>
              <a:t>        &lt;pre&gt;{{log}}&lt;/pre&gt;`</a:t>
            </a:r>
          </a:p>
          <a:p>
            <a:r>
              <a:rPr lang="en-US" sz="1400" dirty="0" smtClean="0"/>
              <a:t>})</a:t>
            </a:r>
          </a:p>
          <a:p>
            <a:r>
              <a:rPr lang="en-US" sz="1400" dirty="0" smtClean="0"/>
              <a:t>export class </a:t>
            </a:r>
            <a:r>
              <a:rPr lang="en-US" sz="1400" dirty="0" err="1" smtClean="0"/>
              <a:t>TextComponent</a:t>
            </a:r>
            <a:r>
              <a:rPr lang="en-US" sz="1400" dirty="0" smtClean="0"/>
              <a:t> {</a:t>
            </a:r>
          </a:p>
          <a:p>
            <a:endParaRPr lang="en-US" sz="1400" dirty="0" smtClean="0"/>
          </a:p>
          <a:p>
            <a:r>
              <a:rPr lang="en-US" sz="1400" dirty="0" smtClean="0"/>
              <a:t>  </a:t>
            </a:r>
            <a:r>
              <a:rPr lang="en-US" sz="1400" dirty="0" err="1" smtClean="0"/>
              <a:t>textValue</a:t>
            </a:r>
            <a:r>
              <a:rPr lang="en-US" sz="1400" dirty="0" smtClean="0"/>
              <a:t> = 'initial value';</a:t>
            </a:r>
          </a:p>
          <a:p>
            <a:r>
              <a:rPr lang="en-US" sz="1400" dirty="0" smtClean="0"/>
              <a:t>  log = '';</a:t>
            </a:r>
          </a:p>
          <a:p>
            <a:endParaRPr lang="en-US" sz="1400" dirty="0" smtClean="0"/>
          </a:p>
          <a:p>
            <a:r>
              <a:rPr lang="en-US" sz="1400" dirty="0" smtClean="0"/>
              <a:t>  </a:t>
            </a:r>
            <a:r>
              <a:rPr lang="en-US" sz="1400" dirty="0" err="1" smtClean="0"/>
              <a:t>logText</a:t>
            </a:r>
            <a:r>
              <a:rPr lang="en-US" sz="1400" dirty="0" smtClean="0"/>
              <a:t>(value: string): void {</a:t>
            </a:r>
          </a:p>
          <a:p>
            <a:r>
              <a:rPr lang="en-US" sz="1400" dirty="0" smtClean="0"/>
              <a:t>    this.log += `Text changed to '${value}'\n`;</a:t>
            </a:r>
          </a:p>
          <a:p>
            <a:r>
              <a:rPr lang="en-US" sz="1400" dirty="0" smtClean="0"/>
              <a:t>  }</a:t>
            </a:r>
          </a:p>
          <a:p>
            <a:r>
              <a:rPr lang="en-US" sz="1400" dirty="0" smtClean="0"/>
              <a:t>}</a:t>
            </a:r>
          </a:p>
          <a:p>
            <a:endParaRPr lang="en-US" sz="1400" dirty="0" smtClean="0"/>
          </a:p>
        </p:txBody>
      </p:sp>
    </p:spTree>
    <p:extLst>
      <p:ext uri="{BB962C8B-B14F-4D97-AF65-F5344CB8AC3E}">
        <p14:creationId xmlns:p14="http://schemas.microsoft.com/office/powerpoint/2010/main" xmlns="" val="6561135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a:t>
            </a:r>
            <a:endParaRPr lang="en-IN" b="1" dirty="0"/>
          </a:p>
        </p:txBody>
      </p:sp>
      <p:sp>
        <p:nvSpPr>
          <p:cNvPr id="6" name="Content Placeholder 5"/>
          <p:cNvSpPr>
            <a:spLocks noGrp="1"/>
          </p:cNvSpPr>
          <p:nvPr>
            <p:ph idx="1"/>
          </p:nvPr>
        </p:nvSpPr>
        <p:spPr>
          <a:xfrm>
            <a:off x="838200" y="1825625"/>
            <a:ext cx="10515600" cy="4790328"/>
          </a:xfrm>
        </p:spPr>
        <p:txBody>
          <a:bodyPr>
            <a:normAutofit fontScale="70000" lnSpcReduction="20000"/>
          </a:bodyPr>
          <a:lstStyle/>
          <a:p>
            <a:pPr>
              <a:buNone/>
            </a:pPr>
            <a:r>
              <a:rPr lang="en-US" dirty="0" smtClean="0"/>
              <a:t/>
            </a:r>
            <a:br>
              <a:rPr lang="en-US" dirty="0" smtClean="0"/>
            </a:br>
            <a:endParaRPr lang="en-US" dirty="0" smtClean="0"/>
          </a:p>
          <a:p>
            <a:pPr>
              <a:buNone/>
            </a:pPr>
            <a:r>
              <a:rPr lang="en-US" dirty="0" smtClean="0"/>
              <a:t>import { Component } from '@angular/core';</a:t>
            </a:r>
          </a:p>
          <a:p>
            <a:pPr>
              <a:buNone/>
            </a:pPr>
            <a:endParaRPr lang="en-US" dirty="0" smtClean="0"/>
          </a:p>
          <a:p>
            <a:pPr>
              <a:buNone/>
            </a:pPr>
            <a:r>
              <a:rPr lang="en-US" dirty="0" smtClean="0"/>
              <a:t>@Component({</a:t>
            </a:r>
          </a:p>
          <a:p>
            <a:pPr>
              <a:buNone/>
            </a:pPr>
            <a:r>
              <a:rPr lang="en-US" dirty="0" smtClean="0"/>
              <a:t>  selector: 'app-two-way-binding',</a:t>
            </a:r>
          </a:p>
          <a:p>
            <a:pPr>
              <a:buNone/>
            </a:pPr>
            <a:r>
              <a:rPr lang="en-US" dirty="0" smtClean="0"/>
              <a:t>  template: `</a:t>
            </a:r>
          </a:p>
          <a:p>
            <a:pPr>
              <a:buNone/>
            </a:pPr>
            <a:r>
              <a:rPr lang="en-US" dirty="0" smtClean="0"/>
              <a:t>    &lt;h1&gt;</a:t>
            </a:r>
          </a:p>
          <a:p>
            <a:pPr>
              <a:buNone/>
            </a:pPr>
            <a:r>
              <a:rPr lang="en-US" dirty="0" smtClean="0"/>
              <a:t>      {{</a:t>
            </a:r>
            <a:r>
              <a:rPr lang="en-US" dirty="0" err="1" smtClean="0"/>
              <a:t>person.name.forename</a:t>
            </a:r>
            <a:r>
              <a:rPr lang="en-US" dirty="0" smtClean="0"/>
              <a:t>}} {{</a:t>
            </a:r>
            <a:r>
              <a:rPr lang="en-US" dirty="0" err="1" smtClean="0"/>
              <a:t>person.name.surname</a:t>
            </a:r>
            <a:r>
              <a:rPr lang="en-US" dirty="0" smtClean="0"/>
              <a:t>}}</a:t>
            </a:r>
          </a:p>
          <a:p>
            <a:pPr>
              <a:buNone/>
            </a:pPr>
            <a:r>
              <a:rPr lang="en-US" dirty="0" smtClean="0"/>
              <a:t>      ({{</a:t>
            </a:r>
            <a:r>
              <a:rPr lang="en-US" dirty="0" err="1" smtClean="0"/>
              <a:t>person.address.street</a:t>
            </a:r>
            <a:r>
              <a:rPr lang="en-US" dirty="0" smtClean="0"/>
              <a:t>}}, {{</a:t>
            </a:r>
            <a:r>
              <a:rPr lang="en-US" dirty="0" err="1" smtClean="0"/>
              <a:t>person.address.city</a:t>
            </a:r>
            <a:r>
              <a:rPr lang="en-US" dirty="0" smtClean="0"/>
              <a:t>}}, {{</a:t>
            </a:r>
            <a:r>
              <a:rPr lang="en-US" dirty="0" err="1" smtClean="0"/>
              <a:t>person.address.country</a:t>
            </a:r>
            <a:r>
              <a:rPr lang="en-US" dirty="0" smtClean="0"/>
              <a:t>}})</a:t>
            </a:r>
          </a:p>
          <a:p>
            <a:pPr>
              <a:buNone/>
            </a:pPr>
            <a:r>
              <a:rPr lang="en-US" dirty="0" smtClean="0"/>
              <a:t>    &lt;/h1&gt;</a:t>
            </a:r>
          </a:p>
          <a:p>
            <a:pPr>
              <a:buNone/>
            </a:pPr>
            <a:r>
              <a:rPr lang="en-US" dirty="0" smtClean="0"/>
              <a:t>    &lt;p&gt;</a:t>
            </a:r>
          </a:p>
          <a:p>
            <a:pPr>
              <a:buNone/>
            </a:pPr>
            <a:r>
              <a:rPr lang="en-US" dirty="0" smtClean="0"/>
              <a:t>      &lt;input [value]="</a:t>
            </a:r>
            <a:r>
              <a:rPr lang="en-US" dirty="0" err="1" smtClean="0"/>
              <a:t>person.name.forename</a:t>
            </a:r>
            <a:r>
              <a:rPr lang="en-US" dirty="0" smtClean="0"/>
              <a:t>"</a:t>
            </a:r>
          </a:p>
          <a:p>
            <a:pPr>
              <a:buNone/>
            </a:pPr>
            <a:r>
              <a:rPr lang="en-US" dirty="0" smtClean="0"/>
              <a:t>             (</a:t>
            </a:r>
            <a:r>
              <a:rPr lang="en-US" dirty="0" err="1" smtClean="0"/>
              <a:t>keyup</a:t>
            </a:r>
            <a:r>
              <a:rPr lang="en-US" dirty="0" smtClean="0"/>
              <a:t>)="</a:t>
            </a:r>
            <a:r>
              <a:rPr lang="en-US" dirty="0" err="1" smtClean="0"/>
              <a:t>person.name.forename</a:t>
            </a:r>
            <a:r>
              <a:rPr lang="en-US" dirty="0" smtClean="0"/>
              <a:t>=$</a:t>
            </a:r>
            <a:r>
              <a:rPr lang="en-US" dirty="0" err="1" smtClean="0"/>
              <a:t>event.target.value</a:t>
            </a:r>
            <a:r>
              <a:rPr lang="en-US" dirty="0" smtClean="0"/>
              <a:t>"&gt;</a:t>
            </a:r>
          </a:p>
          <a:p>
            <a:pPr>
              <a:buNone/>
            </a:pPr>
            <a:endParaRPr lang="en-US"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Two Way Binding</a:t>
            </a:r>
            <a:endParaRPr lang="en-IN" b="1" dirty="0"/>
          </a:p>
        </p:txBody>
      </p:sp>
      <p:sp>
        <p:nvSpPr>
          <p:cNvPr id="6" name="Content Placeholder 5"/>
          <p:cNvSpPr>
            <a:spLocks noGrp="1"/>
          </p:cNvSpPr>
          <p:nvPr>
            <p:ph idx="1"/>
          </p:nvPr>
        </p:nvSpPr>
        <p:spPr>
          <a:xfrm>
            <a:off x="838200" y="1825625"/>
            <a:ext cx="10515600" cy="4790328"/>
          </a:xfrm>
        </p:spPr>
        <p:txBody>
          <a:bodyPr>
            <a:normAutofit fontScale="62500" lnSpcReduction="20000"/>
          </a:bodyPr>
          <a:lstStyle/>
          <a:p>
            <a:pPr>
              <a:buNone/>
            </a:pPr>
            <a:r>
              <a:rPr lang="en-US" dirty="0" smtClean="0"/>
              <a:t/>
            </a:r>
            <a:br>
              <a:rPr lang="en-US" dirty="0" smtClean="0"/>
            </a:br>
            <a:r>
              <a:rPr lang="en-US" dirty="0" smtClean="0"/>
              <a:t> &lt;input [value]="</a:t>
            </a:r>
            <a:r>
              <a:rPr lang="en-US" dirty="0" err="1" smtClean="0"/>
              <a:t>person.name.surname</a:t>
            </a:r>
            <a:r>
              <a:rPr lang="en-US" dirty="0" smtClean="0"/>
              <a:t>"</a:t>
            </a:r>
          </a:p>
          <a:p>
            <a:pPr>
              <a:buNone/>
            </a:pPr>
            <a:r>
              <a:rPr lang="en-US" dirty="0" smtClean="0"/>
              <a:t>             (input)="</a:t>
            </a:r>
            <a:r>
              <a:rPr lang="en-US" dirty="0" err="1" smtClean="0"/>
              <a:t>person.name.surname</a:t>
            </a:r>
            <a:r>
              <a:rPr lang="en-US" dirty="0" smtClean="0"/>
              <a:t>=$</a:t>
            </a:r>
            <a:r>
              <a:rPr lang="en-US" dirty="0" err="1" smtClean="0"/>
              <a:t>event.target.value</a:t>
            </a:r>
            <a:r>
              <a:rPr lang="en-US" dirty="0" smtClean="0"/>
              <a:t>"&gt;</a:t>
            </a:r>
          </a:p>
          <a:p>
            <a:pPr>
              <a:buNone/>
            </a:pPr>
            <a:r>
              <a:rPr lang="en-US" dirty="0" smtClean="0"/>
              <a:t>    &lt;/p&gt;</a:t>
            </a:r>
          </a:p>
          <a:p>
            <a:pPr>
              <a:buNone/>
            </a:pPr>
            <a:r>
              <a:rPr lang="en-US" dirty="0" smtClean="0"/>
              <a:t>    &lt;p&gt;</a:t>
            </a:r>
          </a:p>
          <a:p>
            <a:pPr>
              <a:buNone/>
            </a:pPr>
            <a:r>
              <a:rPr lang="en-US" dirty="0" smtClean="0"/>
              <a:t>      Street: &lt;input [</a:t>
            </a:r>
            <a:r>
              <a:rPr lang="en-US" dirty="0" err="1" smtClean="0"/>
              <a:t>ngModel</a:t>
            </a:r>
            <a:r>
              <a:rPr lang="en-US" dirty="0" smtClean="0"/>
              <a:t>]="</a:t>
            </a:r>
            <a:r>
              <a:rPr lang="en-US" dirty="0" err="1" smtClean="0"/>
              <a:t>person.address.street</a:t>
            </a:r>
            <a:r>
              <a:rPr lang="en-US" dirty="0" smtClean="0"/>
              <a:t>"</a:t>
            </a:r>
          </a:p>
          <a:p>
            <a:pPr>
              <a:buNone/>
            </a:pPr>
            <a:r>
              <a:rPr lang="en-US" dirty="0" smtClean="0"/>
              <a:t>                     (</a:t>
            </a:r>
            <a:r>
              <a:rPr lang="en-US" dirty="0" err="1" smtClean="0"/>
              <a:t>ngModelChange</a:t>
            </a:r>
            <a:r>
              <a:rPr lang="en-US" dirty="0" smtClean="0"/>
              <a:t>)="</a:t>
            </a:r>
            <a:r>
              <a:rPr lang="en-US" dirty="0" err="1" smtClean="0"/>
              <a:t>person.address.street</a:t>
            </a:r>
            <a:r>
              <a:rPr lang="en-US" dirty="0" smtClean="0"/>
              <a:t>=$event"&gt;</a:t>
            </a:r>
          </a:p>
          <a:p>
            <a:pPr>
              <a:buNone/>
            </a:pPr>
            <a:r>
              <a:rPr lang="en-US" dirty="0" smtClean="0"/>
              <a:t>    &lt;/p&gt;</a:t>
            </a:r>
          </a:p>
          <a:p>
            <a:pPr>
              <a:buNone/>
            </a:pPr>
            <a:r>
              <a:rPr lang="en-US" dirty="0" smtClean="0"/>
              <a:t>    &lt;p&gt;</a:t>
            </a:r>
          </a:p>
          <a:p>
            <a:pPr>
              <a:buNone/>
            </a:pPr>
            <a:r>
              <a:rPr lang="en-US" dirty="0" smtClean="0"/>
              <a:t>      City: &lt;input [(</a:t>
            </a:r>
            <a:r>
              <a:rPr lang="en-US" dirty="0" err="1" smtClean="0"/>
              <a:t>ngModel</a:t>
            </a:r>
            <a:r>
              <a:rPr lang="en-US" dirty="0" smtClean="0"/>
              <a:t>)]="</a:t>
            </a:r>
            <a:r>
              <a:rPr lang="en-US" dirty="0" err="1" smtClean="0"/>
              <a:t>person.address.city</a:t>
            </a:r>
            <a:r>
              <a:rPr lang="en-US" dirty="0" smtClean="0"/>
              <a:t>"&gt;</a:t>
            </a:r>
          </a:p>
          <a:p>
            <a:pPr>
              <a:buNone/>
            </a:pPr>
            <a:r>
              <a:rPr lang="en-US" dirty="0" smtClean="0"/>
              <a:t>    &lt;/p&gt;</a:t>
            </a:r>
          </a:p>
          <a:p>
            <a:pPr>
              <a:buNone/>
            </a:pPr>
            <a:r>
              <a:rPr lang="en-US" dirty="0" smtClean="0"/>
              <a:t>    &lt;p&gt;</a:t>
            </a:r>
          </a:p>
          <a:p>
            <a:pPr>
              <a:buNone/>
            </a:pPr>
            <a:r>
              <a:rPr lang="en-US" dirty="0" smtClean="0"/>
              <a:t>      Country: &lt;input </a:t>
            </a:r>
            <a:r>
              <a:rPr lang="en-US" dirty="0" err="1" smtClean="0"/>
              <a:t>bindon-ngModel</a:t>
            </a:r>
            <a:r>
              <a:rPr lang="en-US" dirty="0" smtClean="0"/>
              <a:t>="</a:t>
            </a:r>
            <a:r>
              <a:rPr lang="en-US" dirty="0" err="1" smtClean="0"/>
              <a:t>person.address.country</a:t>
            </a:r>
            <a:r>
              <a:rPr lang="en-US" dirty="0" smtClean="0"/>
              <a:t>"&gt;</a:t>
            </a:r>
          </a:p>
          <a:p>
            <a:pPr>
              <a:buNone/>
            </a:pPr>
            <a:r>
              <a:rPr lang="en-US" dirty="0" smtClean="0"/>
              <a:t>    &lt;/p&gt;</a:t>
            </a:r>
          </a:p>
          <a:p>
            <a:pPr>
              <a:buNone/>
            </a:pPr>
            <a:r>
              <a:rPr lang="en-US" dirty="0" smtClean="0"/>
              <a:t>    &lt;p&gt;</a:t>
            </a:r>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a:t>
            </a:r>
            <a:endParaRPr lang="en-IN" b="1" dirty="0"/>
          </a:p>
        </p:txBody>
      </p:sp>
      <p:sp>
        <p:nvSpPr>
          <p:cNvPr id="6" name="Content Placeholder 5"/>
          <p:cNvSpPr>
            <a:spLocks noGrp="1"/>
          </p:cNvSpPr>
          <p:nvPr>
            <p:ph idx="1"/>
          </p:nvPr>
        </p:nvSpPr>
        <p:spPr>
          <a:xfrm>
            <a:off x="838200" y="1825625"/>
            <a:ext cx="10515600" cy="4790328"/>
          </a:xfrm>
        </p:spPr>
        <p:txBody>
          <a:bodyPr>
            <a:normAutofit fontScale="70000" lnSpcReduction="20000"/>
          </a:bodyPr>
          <a:lstStyle/>
          <a:p>
            <a:pPr>
              <a:buNone/>
            </a:pPr>
            <a:r>
              <a:rPr lang="en-US" dirty="0" smtClean="0"/>
              <a:t/>
            </a:r>
            <a:br>
              <a:rPr lang="en-US" dirty="0" smtClean="0"/>
            </a:br>
            <a:r>
              <a:rPr lang="en-US" dirty="0" smtClean="0"/>
              <a:t> &lt;button (click)="reset()"&gt;Reset&lt;/button&gt;</a:t>
            </a:r>
          </a:p>
          <a:p>
            <a:pPr>
              <a:buNone/>
            </a:pPr>
            <a:r>
              <a:rPr lang="en-US" dirty="0" smtClean="0"/>
              <a:t>    &lt;/p&gt;</a:t>
            </a:r>
          </a:p>
          <a:p>
            <a:pPr>
              <a:buNone/>
            </a:pPr>
            <a:r>
              <a:rPr lang="en-US" dirty="0" smtClean="0"/>
              <a:t>    &lt;pre&gt;</a:t>
            </a:r>
          </a:p>
          <a:p>
            <a:pPr>
              <a:buNone/>
            </a:pPr>
            <a:r>
              <a:rPr lang="en-US" dirty="0" smtClean="0"/>
              <a:t>        {{person | json:2}}</a:t>
            </a:r>
          </a:p>
          <a:p>
            <a:pPr>
              <a:buNone/>
            </a:pPr>
            <a:r>
              <a:rPr lang="en-US" dirty="0" smtClean="0"/>
              <a:t>    &lt;/pre&gt;`</a:t>
            </a:r>
          </a:p>
          <a:p>
            <a:pPr>
              <a:buNone/>
            </a:pPr>
            <a:r>
              <a:rPr lang="en-US" dirty="0" smtClean="0"/>
              <a:t>})</a:t>
            </a:r>
          </a:p>
          <a:p>
            <a:pPr>
              <a:buNone/>
            </a:pPr>
            <a:r>
              <a:rPr lang="en-US" dirty="0" smtClean="0"/>
              <a:t>export class </a:t>
            </a:r>
            <a:r>
              <a:rPr lang="en-US" dirty="0" err="1" smtClean="0"/>
              <a:t>TwoWayBindingComponent</a:t>
            </a:r>
            <a:r>
              <a:rPr lang="en-US" dirty="0" smtClean="0"/>
              <a:t> {</a:t>
            </a:r>
          </a:p>
          <a:p>
            <a:pPr>
              <a:buNone/>
            </a:pPr>
            <a:endParaRPr lang="en-US" dirty="0" smtClean="0"/>
          </a:p>
          <a:p>
            <a:pPr>
              <a:buNone/>
            </a:pPr>
            <a:r>
              <a:rPr lang="en-US" dirty="0" smtClean="0"/>
              <a:t>  person: any;</a:t>
            </a:r>
          </a:p>
          <a:p>
            <a:pPr>
              <a:buNone/>
            </a:pPr>
            <a:endParaRPr lang="en-US" dirty="0" smtClean="0"/>
          </a:p>
          <a:p>
            <a:pPr>
              <a:buNone/>
            </a:pPr>
            <a:r>
              <a:rPr lang="en-US" dirty="0" smtClean="0"/>
              <a:t>  constructor() {</a:t>
            </a:r>
          </a:p>
          <a:p>
            <a:pPr>
              <a:buNone/>
            </a:pPr>
            <a:r>
              <a:rPr lang="en-US" dirty="0" smtClean="0"/>
              <a:t>    </a:t>
            </a:r>
            <a:r>
              <a:rPr lang="en-US" dirty="0" err="1" smtClean="0"/>
              <a:t>this.reset</a:t>
            </a:r>
            <a:r>
              <a:rPr lang="en-US" dirty="0" smtClean="0"/>
              <a:t>();</a:t>
            </a:r>
          </a:p>
          <a:p>
            <a:pPr>
              <a:buNone/>
            </a:pPr>
            <a:r>
              <a:rPr lang="en-US" dirty="0" smtClean="0"/>
              <a:t>  }</a:t>
            </a:r>
          </a:p>
          <a:p>
            <a:pPr>
              <a:buNone/>
            </a:pPr>
            <a:endParaRPr lang="en-US"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a:t>
            </a:r>
            <a:endParaRPr lang="en-IN" b="1" dirty="0"/>
          </a:p>
        </p:txBody>
      </p:sp>
      <p:sp>
        <p:nvSpPr>
          <p:cNvPr id="6" name="Content Placeholder 5"/>
          <p:cNvSpPr>
            <a:spLocks noGrp="1"/>
          </p:cNvSpPr>
          <p:nvPr>
            <p:ph idx="1"/>
          </p:nvPr>
        </p:nvSpPr>
        <p:spPr>
          <a:xfrm>
            <a:off x="838200" y="1825625"/>
            <a:ext cx="10515600" cy="4790328"/>
          </a:xfrm>
        </p:spPr>
        <p:txBody>
          <a:bodyPr>
            <a:normAutofit fontScale="62500" lnSpcReduction="20000"/>
          </a:bodyPr>
          <a:lstStyle/>
          <a:p>
            <a:pPr>
              <a:buNone/>
            </a:pPr>
            <a:r>
              <a:rPr lang="en-US" dirty="0" smtClean="0"/>
              <a:t/>
            </a:r>
            <a:br>
              <a:rPr lang="en-US" dirty="0" smtClean="0"/>
            </a:br>
            <a:r>
              <a:rPr lang="en-US" dirty="0" smtClean="0"/>
              <a:t> reset(): void {</a:t>
            </a:r>
          </a:p>
          <a:p>
            <a:pPr>
              <a:buNone/>
            </a:pPr>
            <a:r>
              <a:rPr lang="en-US" dirty="0" smtClean="0"/>
              <a:t>    </a:t>
            </a:r>
            <a:r>
              <a:rPr lang="en-US" dirty="0" err="1" smtClean="0"/>
              <a:t>this.person</a:t>
            </a:r>
            <a:r>
              <a:rPr lang="en-US" dirty="0" smtClean="0"/>
              <a:t> = {</a:t>
            </a:r>
          </a:p>
          <a:p>
            <a:pPr>
              <a:buNone/>
            </a:pPr>
            <a:r>
              <a:rPr lang="en-US" dirty="0" smtClean="0"/>
              <a:t>      name: {</a:t>
            </a:r>
          </a:p>
          <a:p>
            <a:pPr>
              <a:buNone/>
            </a:pPr>
            <a:r>
              <a:rPr lang="en-US" dirty="0" smtClean="0"/>
              <a:t>        forename: 'John',</a:t>
            </a:r>
          </a:p>
          <a:p>
            <a:pPr>
              <a:buNone/>
            </a:pPr>
            <a:r>
              <a:rPr lang="en-US" dirty="0" smtClean="0"/>
              <a:t>        surname: 'Doe'</a:t>
            </a:r>
          </a:p>
          <a:p>
            <a:pPr>
              <a:buNone/>
            </a:pPr>
            <a:r>
              <a:rPr lang="en-US" dirty="0" smtClean="0"/>
              <a:t>      },</a:t>
            </a:r>
          </a:p>
          <a:p>
            <a:pPr>
              <a:buNone/>
            </a:pPr>
            <a:r>
              <a:rPr lang="en-US" dirty="0" smtClean="0"/>
              <a:t>      address: {</a:t>
            </a:r>
          </a:p>
          <a:p>
            <a:pPr>
              <a:buNone/>
            </a:pPr>
            <a:r>
              <a:rPr lang="en-US" dirty="0" smtClean="0"/>
              <a:t>        street: 'Lexington Avenue',</a:t>
            </a:r>
          </a:p>
          <a:p>
            <a:pPr>
              <a:buNone/>
            </a:pPr>
            <a:r>
              <a:rPr lang="en-US" dirty="0" smtClean="0"/>
              <a:t>        city: 'New York',</a:t>
            </a:r>
          </a:p>
          <a:p>
            <a:pPr>
              <a:buNone/>
            </a:pPr>
            <a:r>
              <a:rPr lang="en-US" dirty="0" smtClean="0"/>
              <a:t>        country: 'USA'</a:t>
            </a:r>
          </a:p>
          <a:p>
            <a:pPr>
              <a:buNone/>
            </a:pPr>
            <a:r>
              <a:rPr lang="en-US" dirty="0" smtClean="0"/>
              <a:t>      }</a:t>
            </a:r>
          </a:p>
          <a:p>
            <a:pPr>
              <a:buNone/>
            </a:pPr>
            <a:r>
              <a:rPr lang="en-US" dirty="0" smtClean="0"/>
              <a:t>    };</a:t>
            </a:r>
          </a:p>
          <a:p>
            <a:pPr>
              <a:buNone/>
            </a:pPr>
            <a:r>
              <a:rPr lang="en-US" dirty="0" smtClean="0"/>
              <a:t>  }</a:t>
            </a:r>
          </a:p>
          <a:p>
            <a:pPr>
              <a:buNone/>
            </a:pPr>
            <a:r>
              <a:rPr lang="en-US" dirty="0" smtClean="0"/>
              <a:t>}</a:t>
            </a:r>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a:t>
            </a:r>
            <a:endParaRPr lang="en-IN" b="1" dirty="0"/>
          </a:p>
        </p:txBody>
      </p:sp>
      <p:pic>
        <p:nvPicPr>
          <p:cNvPr id="7" name="Content Placeholder 6" descr="output1.jpg"/>
          <p:cNvPicPr>
            <a:picLocks noGrp="1" noChangeAspect="1"/>
          </p:cNvPicPr>
          <p:nvPr>
            <p:ph idx="1"/>
          </p:nvPr>
        </p:nvPicPr>
        <p:blipFill>
          <a:blip r:embed="rId2"/>
          <a:stretch>
            <a:fillRect/>
          </a:stretch>
        </p:blipFill>
        <p:spPr>
          <a:xfrm>
            <a:off x="1004047" y="1470212"/>
            <a:ext cx="9305365" cy="5145741"/>
          </a:xfrm>
        </p:spPr>
      </p:pic>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Binding-TEXTAREA</a:t>
            </a:r>
            <a:endParaRPr lang="en-IN" b="1" dirty="0"/>
          </a:p>
        </p:txBody>
      </p:sp>
      <p:sp>
        <p:nvSpPr>
          <p:cNvPr id="4" name="Content Placeholder 3"/>
          <p:cNvSpPr>
            <a:spLocks noGrp="1"/>
          </p:cNvSpPr>
          <p:nvPr>
            <p:ph idx="1"/>
          </p:nvPr>
        </p:nvSpPr>
        <p:spPr/>
        <p:txBody>
          <a:bodyPr>
            <a:normAutofit lnSpcReduction="10000"/>
          </a:bodyPr>
          <a:lstStyle/>
          <a:p>
            <a:pPr>
              <a:buNone/>
            </a:pPr>
            <a:r>
              <a:rPr lang="en-US" dirty="0" smtClean="0"/>
              <a:t>import { Component } from '@angular/core';</a:t>
            </a:r>
          </a:p>
          <a:p>
            <a:pPr>
              <a:buNone/>
            </a:pPr>
            <a:r>
              <a:rPr lang="en-US" dirty="0" smtClean="0"/>
              <a:t>@Component({</a:t>
            </a:r>
          </a:p>
          <a:p>
            <a:pPr>
              <a:buNone/>
            </a:pPr>
            <a:r>
              <a:rPr lang="en-US" dirty="0" smtClean="0"/>
              <a:t>  selector: 'app-text-area',</a:t>
            </a:r>
          </a:p>
          <a:p>
            <a:pPr>
              <a:buNone/>
            </a:pPr>
            <a:r>
              <a:rPr lang="en-US" dirty="0" smtClean="0"/>
              <a:t>  template: `</a:t>
            </a:r>
          </a:p>
          <a:p>
            <a:pPr>
              <a:buNone/>
            </a:pPr>
            <a:r>
              <a:rPr lang="en-US" dirty="0" smtClean="0"/>
              <a:t>        &lt;h1&gt;Text Area&lt;/h1&gt;</a:t>
            </a:r>
          </a:p>
          <a:p>
            <a:pPr>
              <a:buNone/>
            </a:pPr>
            <a:r>
              <a:rPr lang="en-US" dirty="0" smtClean="0"/>
              <a:t>        &lt;</a:t>
            </a:r>
            <a:r>
              <a:rPr lang="en-US" dirty="0" err="1" smtClean="0"/>
              <a:t>textarea</a:t>
            </a:r>
            <a:r>
              <a:rPr lang="en-US" dirty="0" smtClean="0"/>
              <a:t> ref-</a:t>
            </a:r>
            <a:r>
              <a:rPr lang="en-US" dirty="0" err="1" smtClean="0"/>
              <a:t>textarea</a:t>
            </a:r>
            <a:r>
              <a:rPr lang="en-US" dirty="0" smtClean="0"/>
              <a:t> [(</a:t>
            </a:r>
            <a:r>
              <a:rPr lang="en-US" dirty="0" err="1" smtClean="0"/>
              <a:t>ngModel</a:t>
            </a:r>
            <a:r>
              <a:rPr lang="en-US" dirty="0" smtClean="0"/>
              <a:t>)]="</a:t>
            </a:r>
            <a:r>
              <a:rPr lang="en-US" dirty="0" err="1" smtClean="0"/>
              <a:t>textValue</a:t>
            </a:r>
            <a:r>
              <a:rPr lang="en-US" dirty="0" smtClean="0"/>
              <a:t>" rows="4"&gt;&lt;/</a:t>
            </a:r>
            <a:r>
              <a:rPr lang="en-US" dirty="0" err="1" smtClean="0"/>
              <a:t>textarea</a:t>
            </a:r>
            <a:r>
              <a:rPr lang="en-US" dirty="0" smtClean="0"/>
              <a:t>&gt;&lt;</a:t>
            </a:r>
            <a:r>
              <a:rPr lang="en-US" dirty="0" err="1" smtClean="0"/>
              <a:t>br</a:t>
            </a:r>
            <a:r>
              <a:rPr lang="en-US" dirty="0" smtClean="0"/>
              <a:t>/&gt;</a:t>
            </a:r>
          </a:p>
          <a:p>
            <a:pPr>
              <a:buNone/>
            </a:pPr>
            <a:r>
              <a:rPr lang="en-US" dirty="0" smtClean="0"/>
              <a:t>        &lt;button (click)="</a:t>
            </a:r>
            <a:r>
              <a:rPr lang="en-US" dirty="0" err="1" smtClean="0"/>
              <a:t>logText</a:t>
            </a:r>
            <a:r>
              <a:rPr lang="en-US" dirty="0" smtClean="0"/>
              <a:t>(</a:t>
            </a:r>
            <a:r>
              <a:rPr lang="en-US" dirty="0" err="1" smtClean="0"/>
              <a:t>textarea.value</a:t>
            </a:r>
            <a:r>
              <a:rPr lang="en-US" dirty="0" smtClean="0"/>
              <a:t>)"&gt;Update Log&lt;/button&gt;</a:t>
            </a:r>
          </a:p>
          <a:p>
            <a:pPr>
              <a:buNone/>
            </a:pPr>
            <a:r>
              <a:rPr lang="en-US" dirty="0" smtClean="0"/>
              <a:t>        &lt;button (click)="</a:t>
            </a:r>
            <a:r>
              <a:rPr lang="en-US" dirty="0" err="1" smtClean="0"/>
              <a:t>textValue</a:t>
            </a:r>
            <a:r>
              <a:rPr lang="en-US" dirty="0" smtClean="0"/>
              <a:t>=''"&gt;Clear&lt;/button&gt;</a:t>
            </a:r>
          </a:p>
          <a:p>
            <a:pPr>
              <a:buNone/>
            </a:pPr>
            <a:endParaRPr lang="en-US"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New And Different About </a:t>
            </a:r>
            <a:r>
              <a:rPr lang="en-US" sz="4000" dirty="0" err="1" smtClean="0"/>
              <a:t>AngularJS</a:t>
            </a:r>
            <a:endParaRPr lang="en-US" sz="4000" dirty="0"/>
          </a:p>
        </p:txBody>
      </p:sp>
      <p:sp>
        <p:nvSpPr>
          <p:cNvPr id="3" name="Content Placeholder 2"/>
          <p:cNvSpPr>
            <a:spLocks noGrp="1"/>
          </p:cNvSpPr>
          <p:nvPr>
            <p:ph idx="1"/>
          </p:nvPr>
        </p:nvSpPr>
        <p:spPr/>
        <p:txBody>
          <a:bodyPr/>
          <a:lstStyle/>
          <a:p>
            <a:r>
              <a:rPr lang="en-US" dirty="0" err="1" smtClean="0"/>
              <a:t>AngularJS</a:t>
            </a:r>
            <a:r>
              <a:rPr lang="en-US" dirty="0" smtClean="0"/>
              <a:t> has become one of the most popular open source JavaScript frameworks in the world of web application development. Since its inception, it has witnessed phenomenal growth in terms of adoption and community support—both from individual developers and corporations.</a:t>
            </a:r>
          </a:p>
          <a:p>
            <a:r>
              <a:rPr lang="en-US" dirty="0" smtClean="0"/>
              <a:t>From humble beginnings, Angular has matured into a client-side MVW framework (that’s </a:t>
            </a:r>
            <a:r>
              <a:rPr lang="en-US" dirty="0" smtClean="0">
                <a:hlinkClick r:id="rId2"/>
              </a:rPr>
              <a:t>Model-View-Whatever</a:t>
            </a:r>
            <a:r>
              <a:rPr lang="en-US" dirty="0" smtClean="0"/>
              <a:t>) for the building of complex single-page applications. It places equal importance on application testing and application writing, while simplifying the development process.</a:t>
            </a:r>
          </a:p>
          <a:p>
            <a:endParaRPr lang="en-US"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Binding-TEXTAREA</a:t>
            </a:r>
            <a:endParaRPr lang="en-IN" b="1" dirty="0"/>
          </a:p>
        </p:txBody>
      </p:sp>
      <p:sp>
        <p:nvSpPr>
          <p:cNvPr id="4" name="Content Placeholder 3"/>
          <p:cNvSpPr>
            <a:spLocks noGrp="1"/>
          </p:cNvSpPr>
          <p:nvPr>
            <p:ph idx="1"/>
          </p:nvPr>
        </p:nvSpPr>
        <p:spPr>
          <a:xfrm>
            <a:off x="838200" y="1825625"/>
            <a:ext cx="10515600" cy="4593104"/>
          </a:xfrm>
        </p:spPr>
        <p:txBody>
          <a:bodyPr>
            <a:normAutofit fontScale="85000" lnSpcReduction="20000"/>
          </a:bodyPr>
          <a:lstStyle/>
          <a:p>
            <a:pPr>
              <a:buNone/>
            </a:pPr>
            <a:r>
              <a:rPr lang="en-US" dirty="0" smtClean="0"/>
              <a:t> &lt;h2&gt;Log &lt;button (click)="log=''"&gt;Clear&lt;/button&gt;&lt;/h2&gt;</a:t>
            </a:r>
          </a:p>
          <a:p>
            <a:pPr>
              <a:buNone/>
            </a:pPr>
            <a:r>
              <a:rPr lang="en-US" dirty="0" smtClean="0"/>
              <a:t>        &lt;pre&gt;{{log}}&lt;/pre&gt;`</a:t>
            </a:r>
          </a:p>
          <a:p>
            <a:pPr>
              <a:buNone/>
            </a:pPr>
            <a:r>
              <a:rPr lang="en-US" dirty="0" smtClean="0"/>
              <a:t>})</a:t>
            </a:r>
          </a:p>
          <a:p>
            <a:pPr>
              <a:buNone/>
            </a:pPr>
            <a:r>
              <a:rPr lang="en-US" dirty="0" smtClean="0"/>
              <a:t>export class </a:t>
            </a:r>
            <a:r>
              <a:rPr lang="en-US" dirty="0" err="1" smtClean="0"/>
              <a:t>TextAreaComponent</a:t>
            </a:r>
            <a:r>
              <a:rPr lang="en-US" dirty="0" smtClean="0"/>
              <a:t> {</a:t>
            </a:r>
          </a:p>
          <a:p>
            <a:pPr>
              <a:buNone/>
            </a:pPr>
            <a:endParaRPr lang="en-US" dirty="0" smtClean="0"/>
          </a:p>
          <a:p>
            <a:pPr>
              <a:buNone/>
            </a:pPr>
            <a:r>
              <a:rPr lang="en-US" dirty="0" smtClean="0"/>
              <a:t>  </a:t>
            </a:r>
            <a:r>
              <a:rPr lang="en-US" dirty="0" err="1" smtClean="0"/>
              <a:t>textValue</a:t>
            </a:r>
            <a:r>
              <a:rPr lang="en-US" dirty="0" smtClean="0"/>
              <a:t> = 'initial value';</a:t>
            </a:r>
          </a:p>
          <a:p>
            <a:pPr>
              <a:buNone/>
            </a:pPr>
            <a:r>
              <a:rPr lang="en-US" dirty="0" smtClean="0"/>
              <a:t>  log = '';</a:t>
            </a:r>
          </a:p>
          <a:p>
            <a:pPr>
              <a:buNone/>
            </a:pPr>
            <a:endParaRPr lang="en-US" dirty="0" smtClean="0"/>
          </a:p>
          <a:p>
            <a:pPr>
              <a:buNone/>
            </a:pPr>
            <a:r>
              <a:rPr lang="en-US" dirty="0" smtClean="0"/>
              <a:t>  </a:t>
            </a:r>
            <a:r>
              <a:rPr lang="en-US" dirty="0" err="1" smtClean="0"/>
              <a:t>logText</a:t>
            </a:r>
            <a:r>
              <a:rPr lang="en-US" dirty="0" smtClean="0"/>
              <a:t>(value: string): void {</a:t>
            </a:r>
          </a:p>
          <a:p>
            <a:pPr>
              <a:buNone/>
            </a:pPr>
            <a:r>
              <a:rPr lang="en-US" dirty="0" smtClean="0"/>
              <a:t>    this.log += `Text changed to '${value}'\n`;</a:t>
            </a:r>
          </a:p>
          <a:p>
            <a:pPr>
              <a:buNone/>
            </a:pPr>
            <a:r>
              <a:rPr lang="en-US" dirty="0" smtClean="0"/>
              <a:t>  }</a:t>
            </a:r>
          </a:p>
          <a:p>
            <a:pPr>
              <a:buNone/>
            </a:pPr>
            <a:r>
              <a:rPr lang="en-US" dirty="0" smtClean="0"/>
              <a:t>}</a:t>
            </a:r>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Two Way Binding-TEXTAREA</a:t>
            </a:r>
            <a:endParaRPr lang="en-IN" b="1" dirty="0"/>
          </a:p>
        </p:txBody>
      </p:sp>
      <p:sp>
        <p:nvSpPr>
          <p:cNvPr id="4" name="Content Placeholder 3"/>
          <p:cNvSpPr>
            <a:spLocks noGrp="1"/>
          </p:cNvSpPr>
          <p:nvPr>
            <p:ph idx="1"/>
          </p:nvPr>
        </p:nvSpPr>
        <p:spPr>
          <a:xfrm>
            <a:off x="838200" y="1825625"/>
            <a:ext cx="10515600" cy="4593104"/>
          </a:xfrm>
        </p:spPr>
        <p:txBody>
          <a:bodyPr>
            <a:noAutofit/>
          </a:bodyPr>
          <a:lstStyle/>
          <a:p>
            <a:r>
              <a:rPr lang="en-US" sz="4000" dirty="0" err="1" smtClean="0"/>
              <a:t>textarea</a:t>
            </a:r>
            <a:r>
              <a:rPr lang="en-US" sz="4000" dirty="0" smtClean="0"/>
              <a:t> behaves in a similar way to the textbox. Again, we use two-way data binding with </a:t>
            </a:r>
            <a:r>
              <a:rPr lang="en-US" sz="4000" dirty="0" err="1" smtClean="0"/>
              <a:t>ngModel</a:t>
            </a:r>
            <a:r>
              <a:rPr lang="en-US" sz="4000" dirty="0" smtClean="0"/>
              <a:t> to bind to the </a:t>
            </a:r>
            <a:r>
              <a:rPr lang="en-US" sz="4000" dirty="0" err="1" smtClean="0"/>
              <a:t>textValue</a:t>
            </a:r>
            <a:r>
              <a:rPr lang="en-US" sz="4000" dirty="0" smtClean="0"/>
              <a:t> property on the component class to keep user and programmatic changes in sync.</a:t>
            </a:r>
          </a:p>
          <a:p>
            <a:r>
              <a:rPr lang="en-US" sz="4000" dirty="0" smtClean="0"/>
              <a:t>This time we use the </a:t>
            </a:r>
            <a:r>
              <a:rPr lang="en-US" sz="4000" i="1" dirty="0" smtClean="0"/>
              <a:t>canonical</a:t>
            </a:r>
            <a:r>
              <a:rPr lang="en-US" sz="4000" dirty="0" smtClean="0"/>
              <a:t> form to specify the template reference variable but we could just as easily used #</a:t>
            </a:r>
            <a:r>
              <a:rPr lang="en-US" sz="4000" dirty="0" err="1" smtClean="0"/>
              <a:t>textarea</a:t>
            </a:r>
            <a:r>
              <a:rPr lang="en-US" sz="4000" dirty="0" smtClean="0"/>
              <a:t> instead.</a:t>
            </a:r>
          </a:p>
          <a:p>
            <a:pPr>
              <a:buNone/>
            </a:pPr>
            <a:endParaRPr lang="en-US" sz="4000"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Binding-TEXTAREA</a:t>
            </a:r>
            <a:endParaRPr lang="en-IN" b="1" dirty="0"/>
          </a:p>
        </p:txBody>
      </p:sp>
      <p:sp>
        <p:nvSpPr>
          <p:cNvPr id="4" name="Content Placeholder 3"/>
          <p:cNvSpPr>
            <a:spLocks noGrp="1"/>
          </p:cNvSpPr>
          <p:nvPr>
            <p:ph idx="1"/>
          </p:nvPr>
        </p:nvSpPr>
        <p:spPr>
          <a:xfrm>
            <a:off x="838200" y="1825625"/>
            <a:ext cx="10515600" cy="4593104"/>
          </a:xfrm>
        </p:spPr>
        <p:txBody>
          <a:bodyPr>
            <a:normAutofit/>
          </a:bodyPr>
          <a:lstStyle/>
          <a:p>
            <a:pPr>
              <a:buNone/>
            </a:pPr>
            <a:r>
              <a:rPr lang="en-US" dirty="0" smtClean="0"/>
              <a:t> </a:t>
            </a:r>
          </a:p>
        </p:txBody>
      </p:sp>
      <p:pic>
        <p:nvPicPr>
          <p:cNvPr id="5" name="Picture 4" descr="TEXTAREA.jpg"/>
          <p:cNvPicPr>
            <a:picLocks noChangeAspect="1"/>
          </p:cNvPicPr>
          <p:nvPr/>
        </p:nvPicPr>
        <p:blipFill>
          <a:blip r:embed="rId2"/>
          <a:stretch>
            <a:fillRect/>
          </a:stretch>
        </p:blipFill>
        <p:spPr>
          <a:xfrm>
            <a:off x="1192585" y="1632416"/>
            <a:ext cx="6821862" cy="4965607"/>
          </a:xfrm>
          <a:prstGeom prst="rect">
            <a:avLst/>
          </a:prstGeom>
        </p:spPr>
      </p:pic>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Two Way Binding-CHECKBOX</a:t>
            </a:r>
            <a:endParaRPr lang="en-IN" b="1" dirty="0"/>
          </a:p>
        </p:txBody>
      </p:sp>
      <p:sp>
        <p:nvSpPr>
          <p:cNvPr id="4" name="Content Placeholder 3"/>
          <p:cNvSpPr>
            <a:spLocks noGrp="1"/>
          </p:cNvSpPr>
          <p:nvPr>
            <p:ph idx="1"/>
          </p:nvPr>
        </p:nvSpPr>
        <p:spPr>
          <a:xfrm>
            <a:off x="838200" y="1825625"/>
            <a:ext cx="10515600" cy="4593104"/>
          </a:xfrm>
        </p:spPr>
        <p:txBody>
          <a:bodyPr>
            <a:normAutofit/>
          </a:bodyPr>
          <a:lstStyle/>
          <a:p>
            <a:r>
              <a:rPr lang="en-US" sz="3200" dirty="0" smtClean="0"/>
              <a:t>The change event is triggered when the user clicks on a checkbox. We use this event to pass a template reference variable into a function to log user action. We can determine whether or not the checkbox has been selected using the checked property of the argument.</a:t>
            </a:r>
          </a:p>
          <a:p>
            <a:r>
              <a:rPr lang="en-US" sz="3200" dirty="0" smtClean="0"/>
              <a:t>We also use the checked property to highlight the selected checkbox labels using class bindings. This uses the styles property to set the text color to </a:t>
            </a:r>
            <a:r>
              <a:rPr lang="en-US" sz="3200" dirty="0" err="1" smtClean="0"/>
              <a:t>OrangeRed</a:t>
            </a:r>
            <a:r>
              <a:rPr lang="en-US" sz="3200" dirty="0" smtClean="0"/>
              <a:t> for all the selected checkboxes.</a:t>
            </a:r>
          </a:p>
          <a:p>
            <a:pPr>
              <a:buNone/>
            </a:pPr>
            <a:endParaRPr lang="en-US" sz="3200"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Binding-CHECKBOX</a:t>
            </a:r>
            <a:endParaRPr lang="en-IN" b="1" dirty="0"/>
          </a:p>
        </p:txBody>
      </p:sp>
      <p:sp>
        <p:nvSpPr>
          <p:cNvPr id="4" name="Content Placeholder 3"/>
          <p:cNvSpPr>
            <a:spLocks noGrp="1"/>
          </p:cNvSpPr>
          <p:nvPr>
            <p:ph idx="1"/>
          </p:nvPr>
        </p:nvSpPr>
        <p:spPr>
          <a:xfrm>
            <a:off x="838200" y="1506070"/>
            <a:ext cx="10515600" cy="5127811"/>
          </a:xfrm>
        </p:spPr>
        <p:txBody>
          <a:bodyPr>
            <a:normAutofit fontScale="55000" lnSpcReduction="20000"/>
          </a:bodyPr>
          <a:lstStyle/>
          <a:p>
            <a:pPr>
              <a:buNone/>
            </a:pPr>
            <a:r>
              <a:rPr lang="en-US" sz="3200" dirty="0" smtClean="0"/>
              <a:t>import { Component } from '@angular/core';</a:t>
            </a:r>
          </a:p>
          <a:p>
            <a:pPr>
              <a:buNone/>
            </a:pPr>
            <a:r>
              <a:rPr lang="en-US" sz="3200" dirty="0" smtClean="0"/>
              <a:t>@Component({</a:t>
            </a:r>
          </a:p>
          <a:p>
            <a:pPr>
              <a:buNone/>
            </a:pPr>
            <a:r>
              <a:rPr lang="en-US" sz="3200" dirty="0" smtClean="0"/>
              <a:t>  selector: 'app-checkbox',</a:t>
            </a:r>
          </a:p>
          <a:p>
            <a:pPr>
              <a:buNone/>
            </a:pPr>
            <a:r>
              <a:rPr lang="en-US" sz="3200" dirty="0" smtClean="0"/>
              <a:t>  template: `</a:t>
            </a:r>
          </a:p>
          <a:p>
            <a:pPr>
              <a:buNone/>
            </a:pPr>
            <a:r>
              <a:rPr lang="en-US" sz="3200" dirty="0" smtClean="0"/>
              <a:t>        &lt;h1&gt;Checkbox&lt;/h1&gt;</a:t>
            </a:r>
          </a:p>
          <a:p>
            <a:pPr>
              <a:buNone/>
            </a:pPr>
            <a:r>
              <a:rPr lang="en-US" sz="3200" dirty="0" smtClean="0"/>
              <a:t>        &lt;p&gt;</a:t>
            </a:r>
          </a:p>
          <a:p>
            <a:pPr>
              <a:buNone/>
            </a:pPr>
            <a:r>
              <a:rPr lang="en-US" sz="3200" dirty="0" smtClean="0"/>
              <a:t>            &lt;label [</a:t>
            </a:r>
            <a:r>
              <a:rPr lang="en-US" sz="3200" dirty="0" err="1" smtClean="0"/>
              <a:t>class.selected</a:t>
            </a:r>
            <a:r>
              <a:rPr lang="en-US" sz="3200" dirty="0" smtClean="0"/>
              <a:t>]="cb1.checked"&gt;</a:t>
            </a:r>
          </a:p>
          <a:p>
            <a:pPr>
              <a:buNone/>
            </a:pPr>
            <a:r>
              <a:rPr lang="en-US" sz="3200" dirty="0" smtClean="0"/>
              <a:t>                &lt;input #cb1 type="checkbox" value="one" (change)="</a:t>
            </a:r>
            <a:r>
              <a:rPr lang="en-US" sz="3200" dirty="0" err="1" smtClean="0"/>
              <a:t>logCheckbox</a:t>
            </a:r>
            <a:r>
              <a:rPr lang="en-US" sz="3200" dirty="0" smtClean="0"/>
              <a:t>(cb1)"&gt; One</a:t>
            </a:r>
          </a:p>
          <a:p>
            <a:pPr>
              <a:buNone/>
            </a:pPr>
            <a:r>
              <a:rPr lang="en-US" sz="3200" dirty="0" smtClean="0"/>
              <a:t>            &lt;/label&gt;</a:t>
            </a:r>
          </a:p>
          <a:p>
            <a:pPr>
              <a:buNone/>
            </a:pPr>
            <a:r>
              <a:rPr lang="en-US" sz="3200" dirty="0" smtClean="0"/>
              <a:t>            &lt;label [</a:t>
            </a:r>
            <a:r>
              <a:rPr lang="en-US" sz="3200" dirty="0" err="1" smtClean="0"/>
              <a:t>class.selected</a:t>
            </a:r>
            <a:r>
              <a:rPr lang="en-US" sz="3200" dirty="0" smtClean="0"/>
              <a:t>]="cb2.checked"&gt;</a:t>
            </a:r>
          </a:p>
          <a:p>
            <a:pPr>
              <a:buNone/>
            </a:pPr>
            <a:r>
              <a:rPr lang="en-US" sz="3200" dirty="0" smtClean="0"/>
              <a:t>                &lt;input #cb2 type="checkbox" value="two" (change)="</a:t>
            </a:r>
            <a:r>
              <a:rPr lang="en-US" sz="3200" dirty="0" err="1" smtClean="0"/>
              <a:t>logCheckbox</a:t>
            </a:r>
            <a:r>
              <a:rPr lang="en-US" sz="3200" dirty="0" smtClean="0"/>
              <a:t>(cb2)"&gt; Two</a:t>
            </a:r>
          </a:p>
          <a:p>
            <a:pPr>
              <a:buNone/>
            </a:pPr>
            <a:r>
              <a:rPr lang="en-US" sz="3200" dirty="0" smtClean="0"/>
              <a:t>            &lt;/label&gt;</a:t>
            </a:r>
          </a:p>
          <a:p>
            <a:pPr>
              <a:buNone/>
            </a:pPr>
            <a:r>
              <a:rPr lang="en-US" sz="3200" dirty="0" smtClean="0"/>
              <a:t>            &lt;label [</a:t>
            </a:r>
            <a:r>
              <a:rPr lang="en-US" sz="3200" dirty="0" err="1" smtClean="0"/>
              <a:t>class.selected</a:t>
            </a:r>
            <a:r>
              <a:rPr lang="en-US" sz="3200" dirty="0" smtClean="0"/>
              <a:t>]="cb3.checked"&gt;</a:t>
            </a:r>
          </a:p>
          <a:p>
            <a:pPr>
              <a:buNone/>
            </a:pPr>
            <a:r>
              <a:rPr lang="en-US" sz="3200" dirty="0" smtClean="0"/>
              <a:t>                &lt;input #cb3 type="checkbox" value="three" (change)="</a:t>
            </a:r>
            <a:r>
              <a:rPr lang="en-US" sz="3200" dirty="0" err="1" smtClean="0"/>
              <a:t>logCheckbox</a:t>
            </a:r>
            <a:r>
              <a:rPr lang="en-US" sz="3200" dirty="0" smtClean="0"/>
              <a:t>(cb3)"&gt; Three</a:t>
            </a:r>
          </a:p>
          <a:p>
            <a:pPr>
              <a:buNone/>
            </a:pPr>
            <a:r>
              <a:rPr lang="en-US" sz="3200" dirty="0" smtClean="0"/>
              <a:t>            &lt;/label&gt;</a:t>
            </a:r>
          </a:p>
          <a:p>
            <a:pPr>
              <a:buNone/>
            </a:pPr>
            <a:r>
              <a:rPr lang="en-US" sz="3200" dirty="0" smtClean="0"/>
              <a:t>        &lt;/p&gt;</a:t>
            </a:r>
          </a:p>
          <a:p>
            <a:pPr>
              <a:buNone/>
            </a:pPr>
            <a:endParaRPr lang="en-US" sz="3200"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Binding-CHECKBOX</a:t>
            </a:r>
            <a:endParaRPr lang="en-IN" b="1" dirty="0"/>
          </a:p>
        </p:txBody>
      </p:sp>
      <p:sp>
        <p:nvSpPr>
          <p:cNvPr id="4" name="Content Placeholder 3"/>
          <p:cNvSpPr>
            <a:spLocks noGrp="1"/>
          </p:cNvSpPr>
          <p:nvPr>
            <p:ph idx="1"/>
          </p:nvPr>
        </p:nvSpPr>
        <p:spPr>
          <a:xfrm>
            <a:off x="838200" y="1506070"/>
            <a:ext cx="10515600" cy="5127811"/>
          </a:xfrm>
        </p:spPr>
        <p:txBody>
          <a:bodyPr>
            <a:normAutofit fontScale="77500" lnSpcReduction="20000"/>
          </a:bodyPr>
          <a:lstStyle/>
          <a:p>
            <a:pPr>
              <a:buNone/>
            </a:pPr>
            <a:r>
              <a:rPr lang="en-US" sz="3200" dirty="0" smtClean="0"/>
              <a:t> &lt;h2&gt;Log &lt;button (click)="log=''"&gt;Clear&lt;/button&gt;&lt;/h2&gt;</a:t>
            </a:r>
          </a:p>
          <a:p>
            <a:pPr>
              <a:buNone/>
            </a:pPr>
            <a:r>
              <a:rPr lang="en-US" sz="3200" dirty="0" smtClean="0"/>
              <a:t>        &lt;pre&gt;{{log}}&lt;/pre&gt;`,</a:t>
            </a:r>
          </a:p>
          <a:p>
            <a:pPr>
              <a:buNone/>
            </a:pPr>
            <a:r>
              <a:rPr lang="en-US" sz="3200" dirty="0" smtClean="0"/>
              <a:t>  styles: ['.selected {color: </a:t>
            </a:r>
            <a:r>
              <a:rPr lang="en-US" sz="3200" dirty="0" err="1" smtClean="0"/>
              <a:t>OrangeRed</a:t>
            </a:r>
            <a:r>
              <a:rPr lang="en-US" sz="3200" dirty="0" smtClean="0"/>
              <a:t>;}']</a:t>
            </a:r>
          </a:p>
          <a:p>
            <a:pPr>
              <a:buNone/>
            </a:pPr>
            <a:r>
              <a:rPr lang="en-US" sz="3200" dirty="0" smtClean="0"/>
              <a:t>})</a:t>
            </a:r>
          </a:p>
          <a:p>
            <a:pPr>
              <a:buNone/>
            </a:pPr>
            <a:r>
              <a:rPr lang="en-US" sz="3200" dirty="0" smtClean="0"/>
              <a:t>export class </a:t>
            </a:r>
            <a:r>
              <a:rPr lang="en-US" sz="3200" dirty="0" err="1" smtClean="0"/>
              <a:t>CheckboxComponent</a:t>
            </a:r>
            <a:r>
              <a:rPr lang="en-US" sz="3200" dirty="0" smtClean="0"/>
              <a:t> {</a:t>
            </a:r>
          </a:p>
          <a:p>
            <a:pPr>
              <a:buNone/>
            </a:pPr>
            <a:endParaRPr lang="en-US" sz="3200" dirty="0" smtClean="0"/>
          </a:p>
          <a:p>
            <a:pPr>
              <a:buNone/>
            </a:pPr>
            <a:r>
              <a:rPr lang="en-US" sz="3200" dirty="0" smtClean="0"/>
              <a:t>  log = '';</a:t>
            </a:r>
          </a:p>
          <a:p>
            <a:pPr>
              <a:buNone/>
            </a:pPr>
            <a:endParaRPr lang="en-US" sz="3200" dirty="0" smtClean="0"/>
          </a:p>
          <a:p>
            <a:pPr>
              <a:buNone/>
            </a:pPr>
            <a:r>
              <a:rPr lang="en-US" sz="3200" dirty="0" smtClean="0"/>
              <a:t>  </a:t>
            </a:r>
            <a:r>
              <a:rPr lang="en-US" sz="3200" dirty="0" err="1" smtClean="0"/>
              <a:t>logCheckbox</a:t>
            </a:r>
            <a:r>
              <a:rPr lang="en-US" sz="3200" dirty="0" smtClean="0"/>
              <a:t>(element: </a:t>
            </a:r>
            <a:r>
              <a:rPr lang="en-US" sz="3200" dirty="0" err="1" smtClean="0"/>
              <a:t>HTMLInputElement</a:t>
            </a:r>
            <a:r>
              <a:rPr lang="en-US" sz="3200" dirty="0" smtClean="0"/>
              <a:t>): void {</a:t>
            </a:r>
          </a:p>
          <a:p>
            <a:pPr>
              <a:buNone/>
            </a:pPr>
            <a:r>
              <a:rPr lang="en-US" sz="3200" dirty="0" smtClean="0"/>
              <a:t>    this.log += `Checkbox ${</a:t>
            </a:r>
            <a:r>
              <a:rPr lang="en-US" sz="3200" dirty="0" err="1" smtClean="0"/>
              <a:t>element.value</a:t>
            </a:r>
            <a:r>
              <a:rPr lang="en-US" sz="3200" dirty="0" smtClean="0"/>
              <a:t>} was ${</a:t>
            </a:r>
            <a:r>
              <a:rPr lang="en-US" sz="3200" dirty="0" err="1" smtClean="0"/>
              <a:t>element.checked</a:t>
            </a:r>
            <a:r>
              <a:rPr lang="en-US" sz="3200" dirty="0" smtClean="0"/>
              <a:t> ? '' : 'un'}checked\n`;</a:t>
            </a:r>
          </a:p>
          <a:p>
            <a:pPr>
              <a:buNone/>
            </a:pPr>
            <a:r>
              <a:rPr lang="en-US" sz="3200" dirty="0" smtClean="0"/>
              <a:t>  }</a:t>
            </a:r>
          </a:p>
          <a:p>
            <a:pPr>
              <a:buNone/>
            </a:pPr>
            <a:r>
              <a:rPr lang="en-US" sz="3200" dirty="0" smtClean="0"/>
              <a:t>}</a:t>
            </a:r>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Binding-CHECKBOX</a:t>
            </a:r>
            <a:endParaRPr lang="en-IN" b="1" dirty="0"/>
          </a:p>
        </p:txBody>
      </p:sp>
      <p:sp>
        <p:nvSpPr>
          <p:cNvPr id="4" name="Content Placeholder 3"/>
          <p:cNvSpPr>
            <a:spLocks noGrp="1"/>
          </p:cNvSpPr>
          <p:nvPr>
            <p:ph idx="1"/>
          </p:nvPr>
        </p:nvSpPr>
        <p:spPr>
          <a:xfrm>
            <a:off x="838200" y="1506070"/>
            <a:ext cx="10515600" cy="5127811"/>
          </a:xfrm>
        </p:spPr>
        <p:txBody>
          <a:bodyPr>
            <a:normAutofit/>
          </a:bodyPr>
          <a:lstStyle/>
          <a:p>
            <a:pPr>
              <a:buNone/>
            </a:pPr>
            <a:r>
              <a:rPr lang="en-US" sz="3200" dirty="0" smtClean="0"/>
              <a:t> </a:t>
            </a:r>
          </a:p>
        </p:txBody>
      </p:sp>
      <p:pic>
        <p:nvPicPr>
          <p:cNvPr id="5" name="Picture 4" descr="checkbox.png"/>
          <p:cNvPicPr>
            <a:picLocks noChangeAspect="1"/>
          </p:cNvPicPr>
          <p:nvPr/>
        </p:nvPicPr>
        <p:blipFill>
          <a:blip r:embed="rId2"/>
          <a:stretch>
            <a:fillRect/>
          </a:stretch>
        </p:blipFill>
        <p:spPr>
          <a:xfrm>
            <a:off x="1940399" y="1828576"/>
            <a:ext cx="7490471" cy="4313857"/>
          </a:xfrm>
          <a:prstGeom prst="rect">
            <a:avLst/>
          </a:prstGeom>
        </p:spPr>
      </p:pic>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Binding-CHECKBOX</a:t>
            </a:r>
            <a:endParaRPr lang="en-IN" b="1" dirty="0"/>
          </a:p>
        </p:txBody>
      </p:sp>
      <p:sp>
        <p:nvSpPr>
          <p:cNvPr id="4" name="Content Placeholder 3"/>
          <p:cNvSpPr>
            <a:spLocks noGrp="1"/>
          </p:cNvSpPr>
          <p:nvPr>
            <p:ph idx="1"/>
          </p:nvPr>
        </p:nvSpPr>
        <p:spPr>
          <a:xfrm>
            <a:off x="838200" y="1506070"/>
            <a:ext cx="10515600" cy="5127811"/>
          </a:xfrm>
        </p:spPr>
        <p:txBody>
          <a:bodyPr>
            <a:normAutofit/>
          </a:bodyPr>
          <a:lstStyle/>
          <a:p>
            <a:pPr>
              <a:buNone/>
            </a:pPr>
            <a:r>
              <a:rPr lang="en-US" sz="3200" dirty="0" smtClean="0"/>
              <a:t> </a:t>
            </a:r>
          </a:p>
        </p:txBody>
      </p:sp>
      <p:pic>
        <p:nvPicPr>
          <p:cNvPr id="5" name="Picture 4" descr="checkbox.png"/>
          <p:cNvPicPr>
            <a:picLocks noChangeAspect="1"/>
          </p:cNvPicPr>
          <p:nvPr/>
        </p:nvPicPr>
        <p:blipFill>
          <a:blip r:embed="rId2"/>
          <a:stretch>
            <a:fillRect/>
          </a:stretch>
        </p:blipFill>
        <p:spPr>
          <a:xfrm>
            <a:off x="1940399" y="1828576"/>
            <a:ext cx="7490471" cy="4313857"/>
          </a:xfrm>
          <a:prstGeom prst="rect">
            <a:avLst/>
          </a:prstGeom>
        </p:spPr>
      </p:pic>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Binding-RADIO</a:t>
            </a:r>
            <a:endParaRPr lang="en-IN" b="1" dirty="0"/>
          </a:p>
        </p:txBody>
      </p:sp>
      <p:sp>
        <p:nvSpPr>
          <p:cNvPr id="4" name="Content Placeholder 3"/>
          <p:cNvSpPr>
            <a:spLocks noGrp="1"/>
          </p:cNvSpPr>
          <p:nvPr>
            <p:ph idx="1"/>
          </p:nvPr>
        </p:nvSpPr>
        <p:spPr>
          <a:xfrm>
            <a:off x="838200" y="1506070"/>
            <a:ext cx="10515600" cy="5127811"/>
          </a:xfrm>
        </p:spPr>
        <p:txBody>
          <a:bodyPr>
            <a:normAutofit/>
          </a:bodyPr>
          <a:lstStyle/>
          <a:p>
            <a:pPr>
              <a:buNone/>
            </a:pPr>
            <a:endParaRPr lang="en-US" sz="3200" dirty="0" smtClean="0"/>
          </a:p>
          <a:p>
            <a:r>
              <a:rPr lang="en-US" sz="3200" dirty="0" smtClean="0"/>
              <a:t>The radio field behaves in a similar way to the checkbox. We use the change event on the &lt;input&gt; element to execute a template statement which passes a template reference variable into a component method.</a:t>
            </a:r>
          </a:p>
          <a:p>
            <a:r>
              <a:rPr lang="en-US" sz="3200" dirty="0" smtClean="0"/>
              <a:t>The value property </a:t>
            </a:r>
            <a:r>
              <a:rPr lang="en-US" sz="3200" dirty="0" err="1" smtClean="0"/>
              <a:t>property</a:t>
            </a:r>
            <a:r>
              <a:rPr lang="en-US" sz="3200" dirty="0" smtClean="0"/>
              <a:t> of the </a:t>
            </a:r>
            <a:r>
              <a:rPr lang="en-US" sz="3200" dirty="0" err="1" smtClean="0"/>
              <a:t>HTMLInputElement</a:t>
            </a:r>
            <a:r>
              <a:rPr lang="en-US" sz="3200" dirty="0" smtClean="0"/>
              <a:t> argument is used to log user's selection. This value property corresponds to the value attribute of the HTML &lt;input&gt; element.</a:t>
            </a:r>
          </a:p>
          <a:p>
            <a:pPr>
              <a:buNone/>
            </a:pPr>
            <a:endParaRPr lang="en-US" sz="3200"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Two Way Binding-RADIO</a:t>
            </a:r>
            <a:endParaRPr lang="en-IN" b="1" dirty="0"/>
          </a:p>
        </p:txBody>
      </p:sp>
      <p:sp>
        <p:nvSpPr>
          <p:cNvPr id="4" name="Content Placeholder 3"/>
          <p:cNvSpPr>
            <a:spLocks noGrp="1"/>
          </p:cNvSpPr>
          <p:nvPr>
            <p:ph idx="1"/>
          </p:nvPr>
        </p:nvSpPr>
        <p:spPr>
          <a:xfrm>
            <a:off x="838200" y="1506070"/>
            <a:ext cx="10515600" cy="5127811"/>
          </a:xfrm>
        </p:spPr>
        <p:txBody>
          <a:bodyPr>
            <a:normAutofit fontScale="47500" lnSpcReduction="20000"/>
          </a:bodyPr>
          <a:lstStyle/>
          <a:p>
            <a:pPr>
              <a:buNone/>
            </a:pPr>
            <a:r>
              <a:rPr lang="en-US" sz="3200" dirty="0" smtClean="0"/>
              <a:t>import { Component } from '@angular/core';</a:t>
            </a:r>
          </a:p>
          <a:p>
            <a:pPr>
              <a:buNone/>
            </a:pPr>
            <a:endParaRPr lang="en-US" sz="3200" dirty="0" smtClean="0"/>
          </a:p>
          <a:p>
            <a:pPr>
              <a:buNone/>
            </a:pPr>
            <a:r>
              <a:rPr lang="en-US" sz="3200" dirty="0" smtClean="0"/>
              <a:t>@Component({</a:t>
            </a:r>
          </a:p>
          <a:p>
            <a:pPr>
              <a:buNone/>
            </a:pPr>
            <a:r>
              <a:rPr lang="en-US" sz="3200" dirty="0" smtClean="0"/>
              <a:t>  selector: 'app-radio',</a:t>
            </a:r>
          </a:p>
          <a:p>
            <a:pPr>
              <a:buNone/>
            </a:pPr>
            <a:r>
              <a:rPr lang="en-US" sz="3200" dirty="0" smtClean="0"/>
              <a:t>  template: `</a:t>
            </a:r>
          </a:p>
          <a:p>
            <a:pPr>
              <a:buNone/>
            </a:pPr>
            <a:r>
              <a:rPr lang="en-US" sz="3200" dirty="0" smtClean="0"/>
              <a:t>        &lt;h1&gt;Radio&lt;/h1&gt;</a:t>
            </a:r>
          </a:p>
          <a:p>
            <a:pPr>
              <a:buNone/>
            </a:pPr>
            <a:r>
              <a:rPr lang="en-US" sz="3200" dirty="0" smtClean="0"/>
              <a:t>        &lt;p&gt;</a:t>
            </a:r>
          </a:p>
          <a:p>
            <a:pPr>
              <a:buNone/>
            </a:pPr>
            <a:r>
              <a:rPr lang="en-US" sz="3200" dirty="0" smtClean="0"/>
              <a:t>            &lt;label [</a:t>
            </a:r>
            <a:r>
              <a:rPr lang="en-US" sz="3200" dirty="0" err="1" smtClean="0"/>
              <a:t>class.selected</a:t>
            </a:r>
            <a:r>
              <a:rPr lang="en-US" sz="3200" dirty="0" smtClean="0"/>
              <a:t>]="r1.checked"&gt;</a:t>
            </a:r>
          </a:p>
          <a:p>
            <a:pPr>
              <a:buNone/>
            </a:pPr>
            <a:r>
              <a:rPr lang="en-US" sz="3200" dirty="0" smtClean="0"/>
              <a:t>                &lt;input #r1 type="radio" name="r" value="one" (change)="</a:t>
            </a:r>
            <a:r>
              <a:rPr lang="en-US" sz="3200" dirty="0" err="1" smtClean="0"/>
              <a:t>logRadio</a:t>
            </a:r>
            <a:r>
              <a:rPr lang="en-US" sz="3200" dirty="0" smtClean="0"/>
              <a:t>(r1)"&gt; One</a:t>
            </a:r>
          </a:p>
          <a:p>
            <a:pPr>
              <a:buNone/>
            </a:pPr>
            <a:r>
              <a:rPr lang="en-US" sz="3200" dirty="0" smtClean="0"/>
              <a:t>            &lt;/label&gt;</a:t>
            </a:r>
          </a:p>
          <a:p>
            <a:pPr>
              <a:buNone/>
            </a:pPr>
            <a:r>
              <a:rPr lang="en-US" sz="3200" dirty="0" smtClean="0"/>
              <a:t>            &lt;label [</a:t>
            </a:r>
            <a:r>
              <a:rPr lang="en-US" sz="3200" dirty="0" err="1" smtClean="0"/>
              <a:t>class.selected</a:t>
            </a:r>
            <a:r>
              <a:rPr lang="en-US" sz="3200" dirty="0" smtClean="0"/>
              <a:t>]="r2.checked"&gt;</a:t>
            </a:r>
          </a:p>
          <a:p>
            <a:pPr>
              <a:buNone/>
            </a:pPr>
            <a:r>
              <a:rPr lang="en-US" sz="3200" dirty="0" smtClean="0"/>
              <a:t>                &lt;input #r2 type="radio" name="r" value="two" (change)="</a:t>
            </a:r>
            <a:r>
              <a:rPr lang="en-US" sz="3200" dirty="0" err="1" smtClean="0"/>
              <a:t>logRadio</a:t>
            </a:r>
            <a:r>
              <a:rPr lang="en-US" sz="3200" dirty="0" smtClean="0"/>
              <a:t>(r2)"&gt; Two</a:t>
            </a:r>
          </a:p>
          <a:p>
            <a:pPr>
              <a:buNone/>
            </a:pPr>
            <a:r>
              <a:rPr lang="en-US" sz="3200" dirty="0" smtClean="0"/>
              <a:t>            &lt;/label&gt;</a:t>
            </a:r>
          </a:p>
          <a:p>
            <a:pPr>
              <a:buNone/>
            </a:pPr>
            <a:r>
              <a:rPr lang="en-US" sz="3200" dirty="0" smtClean="0"/>
              <a:t>            &lt;label [</a:t>
            </a:r>
            <a:r>
              <a:rPr lang="en-US" sz="3200" dirty="0" err="1" smtClean="0"/>
              <a:t>class.selected</a:t>
            </a:r>
            <a:r>
              <a:rPr lang="en-US" sz="3200" dirty="0" smtClean="0"/>
              <a:t>]="r3.checked"&gt;</a:t>
            </a:r>
          </a:p>
          <a:p>
            <a:pPr>
              <a:buNone/>
            </a:pPr>
            <a:r>
              <a:rPr lang="en-US" sz="3200" dirty="0" smtClean="0"/>
              <a:t>                &lt;input #r3 type="radio" name="r" value="three" (change)="</a:t>
            </a:r>
            <a:r>
              <a:rPr lang="en-US" sz="3200" dirty="0" err="1" smtClean="0"/>
              <a:t>logRadio</a:t>
            </a:r>
            <a:r>
              <a:rPr lang="en-US" sz="3200" dirty="0" smtClean="0"/>
              <a:t>(r3)"&gt; Three</a:t>
            </a:r>
          </a:p>
          <a:p>
            <a:pPr>
              <a:buNone/>
            </a:pPr>
            <a:r>
              <a:rPr lang="en-US" sz="3200" dirty="0" smtClean="0"/>
              <a:t>            &lt;/label&gt;</a:t>
            </a:r>
          </a:p>
          <a:p>
            <a:pPr>
              <a:buNone/>
            </a:pPr>
            <a:r>
              <a:rPr lang="en-US" sz="3200" dirty="0" smtClean="0"/>
              <a:t>        &lt;/p&gt;</a:t>
            </a:r>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Download - Working Files</a:t>
            </a:r>
            <a:endParaRPr lang="en-US" dirty="0"/>
          </a:p>
        </p:txBody>
      </p:sp>
      <p:sp>
        <p:nvSpPr>
          <p:cNvPr id="3" name="Content Placeholder 2"/>
          <p:cNvSpPr>
            <a:spLocks noGrp="1"/>
          </p:cNvSpPr>
          <p:nvPr>
            <p:ph idx="1"/>
          </p:nvPr>
        </p:nvSpPr>
        <p:spPr/>
        <p:txBody>
          <a:bodyPr>
            <a:normAutofit lnSpcReduction="10000"/>
          </a:bodyPr>
          <a:lstStyle/>
          <a:p>
            <a:r>
              <a:rPr lang="en-US" dirty="0" smtClean="0"/>
              <a:t>Including angular scripts from the Google CDN</a:t>
            </a:r>
          </a:p>
          <a:p>
            <a:r>
              <a:rPr lang="en-US" dirty="0" smtClean="0"/>
              <a:t>The quickest way to get started is to point your html &lt;script&gt; tag to a Google CDN URL. This way, you don't have to download anything or maintain a local copy.</a:t>
            </a:r>
          </a:p>
          <a:p>
            <a:r>
              <a:rPr lang="en-US" dirty="0" smtClean="0"/>
              <a:t>There are two types of angular script URLs you can point to, one for development and one for production:</a:t>
            </a:r>
          </a:p>
          <a:p>
            <a:r>
              <a:rPr lang="en-US" b="1" dirty="0" smtClean="0"/>
              <a:t>angular.js</a:t>
            </a:r>
            <a:r>
              <a:rPr lang="en-US" dirty="0" smtClean="0"/>
              <a:t> — This is the human-readable, non-minified version, suitable for web development.</a:t>
            </a:r>
          </a:p>
          <a:p>
            <a:r>
              <a:rPr lang="en-US" b="1" dirty="0" err="1" smtClean="0"/>
              <a:t>angular.min.js</a:t>
            </a:r>
            <a:r>
              <a:rPr lang="en-US" dirty="0" smtClean="0"/>
              <a:t> — This is the minified version, which we strongly suggest you use in production.</a:t>
            </a:r>
          </a:p>
          <a:p>
            <a:endParaRPr lang="en-US"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Binding-RADIO</a:t>
            </a:r>
            <a:endParaRPr lang="en-IN" b="1" dirty="0"/>
          </a:p>
        </p:txBody>
      </p:sp>
      <p:sp>
        <p:nvSpPr>
          <p:cNvPr id="4" name="Content Placeholder 3"/>
          <p:cNvSpPr>
            <a:spLocks noGrp="1"/>
          </p:cNvSpPr>
          <p:nvPr>
            <p:ph idx="1"/>
          </p:nvPr>
        </p:nvSpPr>
        <p:spPr>
          <a:xfrm>
            <a:off x="838200" y="1506070"/>
            <a:ext cx="10515600" cy="5127811"/>
          </a:xfrm>
        </p:spPr>
        <p:txBody>
          <a:bodyPr>
            <a:normAutofit fontScale="77500" lnSpcReduction="20000"/>
          </a:bodyPr>
          <a:lstStyle/>
          <a:p>
            <a:pPr>
              <a:buNone/>
            </a:pPr>
            <a:endParaRPr lang="en-US" sz="3200" dirty="0" smtClean="0"/>
          </a:p>
          <a:p>
            <a:pPr>
              <a:buNone/>
            </a:pPr>
            <a:r>
              <a:rPr lang="en-US" sz="3200" dirty="0" smtClean="0"/>
              <a:t>        &lt;h2&gt;Log &lt;button (click)="log=''"&gt;Clear&lt;/button&gt;&lt;/h2&gt;</a:t>
            </a:r>
          </a:p>
          <a:p>
            <a:pPr>
              <a:buNone/>
            </a:pPr>
            <a:r>
              <a:rPr lang="en-US" sz="3200" dirty="0" smtClean="0"/>
              <a:t>        &lt;pre&gt;{{log}}&lt;/pre&gt;`,</a:t>
            </a:r>
          </a:p>
          <a:p>
            <a:pPr>
              <a:buNone/>
            </a:pPr>
            <a:r>
              <a:rPr lang="en-US" sz="3200" dirty="0" smtClean="0"/>
              <a:t>  styles: ['.selected {color: </a:t>
            </a:r>
            <a:r>
              <a:rPr lang="en-US" sz="3200" dirty="0" err="1" smtClean="0"/>
              <a:t>OrangeRed</a:t>
            </a:r>
            <a:r>
              <a:rPr lang="en-US" sz="3200" dirty="0" smtClean="0"/>
              <a:t>;}']</a:t>
            </a:r>
          </a:p>
          <a:p>
            <a:pPr>
              <a:buNone/>
            </a:pPr>
            <a:r>
              <a:rPr lang="en-US" sz="3200" dirty="0" smtClean="0"/>
              <a:t>})</a:t>
            </a:r>
          </a:p>
          <a:p>
            <a:pPr>
              <a:buNone/>
            </a:pPr>
            <a:r>
              <a:rPr lang="en-US" sz="3200" dirty="0" smtClean="0"/>
              <a:t>export class </a:t>
            </a:r>
            <a:r>
              <a:rPr lang="en-US" sz="3200" dirty="0" err="1" smtClean="0"/>
              <a:t>RadioComponent</a:t>
            </a:r>
            <a:r>
              <a:rPr lang="en-US" sz="3200" dirty="0" smtClean="0"/>
              <a:t> {</a:t>
            </a:r>
          </a:p>
          <a:p>
            <a:pPr>
              <a:buNone/>
            </a:pPr>
            <a:endParaRPr lang="en-US" sz="3200" dirty="0" smtClean="0"/>
          </a:p>
          <a:p>
            <a:pPr>
              <a:buNone/>
            </a:pPr>
            <a:r>
              <a:rPr lang="en-US" sz="3200" dirty="0" smtClean="0"/>
              <a:t>  log = '';</a:t>
            </a:r>
          </a:p>
          <a:p>
            <a:pPr>
              <a:buNone/>
            </a:pPr>
            <a:endParaRPr lang="en-US" sz="3200" dirty="0" smtClean="0"/>
          </a:p>
          <a:p>
            <a:pPr>
              <a:buNone/>
            </a:pPr>
            <a:r>
              <a:rPr lang="en-US" sz="3200" dirty="0" smtClean="0"/>
              <a:t>  </a:t>
            </a:r>
            <a:r>
              <a:rPr lang="en-US" sz="3200" dirty="0" err="1" smtClean="0"/>
              <a:t>logRadio</a:t>
            </a:r>
            <a:r>
              <a:rPr lang="en-US" sz="3200" dirty="0" smtClean="0"/>
              <a:t>(element: </a:t>
            </a:r>
            <a:r>
              <a:rPr lang="en-US" sz="3200" dirty="0" err="1" smtClean="0"/>
              <a:t>HTMLInputElement</a:t>
            </a:r>
            <a:r>
              <a:rPr lang="en-US" sz="3200" dirty="0" smtClean="0"/>
              <a:t>): void {</a:t>
            </a:r>
          </a:p>
          <a:p>
            <a:pPr>
              <a:buNone/>
            </a:pPr>
            <a:r>
              <a:rPr lang="en-US" sz="3200" dirty="0" smtClean="0"/>
              <a:t>    this.log += `Radio ${</a:t>
            </a:r>
            <a:r>
              <a:rPr lang="en-US" sz="3200" dirty="0" err="1" smtClean="0"/>
              <a:t>element.value</a:t>
            </a:r>
            <a:r>
              <a:rPr lang="en-US" sz="3200" dirty="0" smtClean="0"/>
              <a:t>} was selected\n`;</a:t>
            </a:r>
          </a:p>
          <a:p>
            <a:pPr>
              <a:buNone/>
            </a:pPr>
            <a:r>
              <a:rPr lang="en-US" sz="3200" dirty="0" smtClean="0"/>
              <a:t>  }</a:t>
            </a:r>
          </a:p>
          <a:p>
            <a:pPr>
              <a:buNone/>
            </a:pPr>
            <a:r>
              <a:rPr lang="en-US" sz="3200" dirty="0" smtClean="0"/>
              <a:t>}</a:t>
            </a:r>
          </a:p>
          <a:p>
            <a:pPr>
              <a:buNone/>
            </a:pPr>
            <a:endParaRPr lang="en-US" sz="3200" dirty="0" smtClean="0"/>
          </a:p>
          <a:p>
            <a:pPr>
              <a:buNone/>
            </a:pPr>
            <a:endParaRPr lang="en-US" sz="3200" dirty="0" smtClean="0"/>
          </a:p>
          <a:p>
            <a:pPr>
              <a:buNone/>
            </a:pPr>
            <a:endParaRPr lang="en-US" sz="3200"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ngModel</a:t>
            </a:r>
            <a:r>
              <a:rPr lang="en-IN" b="1" dirty="0" smtClean="0"/>
              <a:t>: Binding-RADIO</a:t>
            </a:r>
            <a:endParaRPr lang="en-IN" b="1" dirty="0"/>
          </a:p>
        </p:txBody>
      </p:sp>
      <p:sp>
        <p:nvSpPr>
          <p:cNvPr id="4" name="Content Placeholder 3"/>
          <p:cNvSpPr>
            <a:spLocks noGrp="1"/>
          </p:cNvSpPr>
          <p:nvPr>
            <p:ph idx="1"/>
          </p:nvPr>
        </p:nvSpPr>
        <p:spPr>
          <a:xfrm>
            <a:off x="838200" y="1506070"/>
            <a:ext cx="10515600" cy="5127811"/>
          </a:xfrm>
        </p:spPr>
        <p:txBody>
          <a:bodyPr>
            <a:normAutofit/>
          </a:bodyPr>
          <a:lstStyle/>
          <a:p>
            <a:pPr>
              <a:buNone/>
            </a:pPr>
            <a:endParaRPr lang="en-US" sz="3200" dirty="0" smtClean="0"/>
          </a:p>
          <a:p>
            <a:pPr>
              <a:buNone/>
            </a:pPr>
            <a:r>
              <a:rPr lang="en-US" sz="3200" dirty="0" smtClean="0"/>
              <a:t>        </a:t>
            </a:r>
          </a:p>
          <a:p>
            <a:pPr>
              <a:buNone/>
            </a:pPr>
            <a:endParaRPr lang="en-US" sz="3200" dirty="0" smtClean="0"/>
          </a:p>
          <a:p>
            <a:pPr>
              <a:buNone/>
            </a:pPr>
            <a:endParaRPr lang="en-US" sz="3200" dirty="0" smtClean="0"/>
          </a:p>
        </p:txBody>
      </p:sp>
      <p:pic>
        <p:nvPicPr>
          <p:cNvPr id="5" name="Picture 4" descr="RADIO.png"/>
          <p:cNvPicPr>
            <a:picLocks noChangeAspect="1"/>
          </p:cNvPicPr>
          <p:nvPr/>
        </p:nvPicPr>
        <p:blipFill>
          <a:blip r:embed="rId2"/>
          <a:stretch>
            <a:fillRect/>
          </a:stretch>
        </p:blipFill>
        <p:spPr>
          <a:xfrm>
            <a:off x="1055647" y="1723560"/>
            <a:ext cx="5542378" cy="4508232"/>
          </a:xfrm>
          <a:prstGeom prst="rect">
            <a:avLst/>
          </a:prstGeom>
        </p:spPr>
      </p:pic>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ngModel</a:t>
            </a:r>
            <a:r>
              <a:rPr lang="en-IN" b="1" dirty="0" smtClean="0"/>
              <a:t>: Binding-</a:t>
            </a:r>
            <a:r>
              <a:rPr lang="en-US" dirty="0" smtClean="0"/>
              <a:t>Drop-down List</a:t>
            </a:r>
            <a:br>
              <a:rPr lang="en-US" dirty="0" smtClean="0"/>
            </a:br>
            <a:endParaRPr lang="en-IN" b="1" dirty="0"/>
          </a:p>
        </p:txBody>
      </p:sp>
      <p:sp>
        <p:nvSpPr>
          <p:cNvPr id="4" name="Content Placeholder 3"/>
          <p:cNvSpPr>
            <a:spLocks noGrp="1"/>
          </p:cNvSpPr>
          <p:nvPr>
            <p:ph idx="1"/>
          </p:nvPr>
        </p:nvSpPr>
        <p:spPr>
          <a:xfrm>
            <a:off x="838200" y="1506070"/>
            <a:ext cx="10515600" cy="5127811"/>
          </a:xfrm>
        </p:spPr>
        <p:txBody>
          <a:bodyPr>
            <a:normAutofit/>
          </a:bodyPr>
          <a:lstStyle/>
          <a:p>
            <a:pPr>
              <a:buNone/>
            </a:pPr>
            <a:endParaRPr lang="en-US" sz="3200" dirty="0" smtClean="0"/>
          </a:p>
          <a:p>
            <a:r>
              <a:rPr lang="en-US" dirty="0" smtClean="0"/>
              <a:t>We use an array to populate the drop-down with a list of values. The built-in </a:t>
            </a:r>
            <a:r>
              <a:rPr lang="en-US" dirty="0" err="1" smtClean="0"/>
              <a:t>ngFor</a:t>
            </a:r>
            <a:r>
              <a:rPr lang="en-US" dirty="0" smtClean="0"/>
              <a:t> directive comes in handy here to loop through the array and set up the option values. </a:t>
            </a:r>
          </a:p>
          <a:p>
            <a:r>
              <a:rPr lang="en-US" dirty="0" smtClean="0"/>
              <a:t>[(</a:t>
            </a:r>
            <a:r>
              <a:rPr lang="en-US" dirty="0" err="1" smtClean="0"/>
              <a:t>ngModel</a:t>
            </a:r>
            <a:r>
              <a:rPr lang="en-US" dirty="0" smtClean="0"/>
              <a:t>)] sets up two-way data binding on the select element. This will ensure that the drop-down list will display the current item when it is opened. When a new value is chosen from the list, two-way binding also ensures that the current property on the component is automatically updated.</a:t>
            </a:r>
          </a:p>
          <a:p>
            <a:r>
              <a:rPr lang="en-US" dirty="0" smtClean="0"/>
              <a:t>An additional binding to the change event of the select element logs the user action by calling a method in the template statement.</a:t>
            </a:r>
          </a:p>
          <a:p>
            <a:pPr>
              <a:buNone/>
            </a:pPr>
            <a:endParaRPr lang="en-US" sz="3200" dirty="0" smtClean="0"/>
          </a:p>
          <a:p>
            <a:pPr>
              <a:buNone/>
            </a:pPr>
            <a:endParaRPr lang="en-US" sz="3200" dirty="0" smtClean="0"/>
          </a:p>
          <a:p>
            <a:pPr>
              <a:buNone/>
            </a:pPr>
            <a:endParaRPr lang="en-US" sz="3200" dirty="0" smtClean="0"/>
          </a:p>
          <a:p>
            <a:pPr>
              <a:buNone/>
            </a:pPr>
            <a:endParaRPr lang="en-US" sz="3200"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ngModel</a:t>
            </a:r>
            <a:r>
              <a:rPr lang="en-IN" b="1" dirty="0" smtClean="0"/>
              <a:t>: Binding-</a:t>
            </a:r>
            <a:r>
              <a:rPr lang="en-US" dirty="0" smtClean="0"/>
              <a:t>Drop-down List</a:t>
            </a:r>
            <a:br>
              <a:rPr lang="en-US" dirty="0" smtClean="0"/>
            </a:br>
            <a:endParaRPr lang="en-IN" b="1" dirty="0"/>
          </a:p>
        </p:txBody>
      </p:sp>
      <p:sp>
        <p:nvSpPr>
          <p:cNvPr id="4" name="Content Placeholder 3"/>
          <p:cNvSpPr>
            <a:spLocks noGrp="1"/>
          </p:cNvSpPr>
          <p:nvPr>
            <p:ph idx="1"/>
          </p:nvPr>
        </p:nvSpPr>
        <p:spPr>
          <a:xfrm>
            <a:off x="838200" y="1506070"/>
            <a:ext cx="10515600" cy="5127811"/>
          </a:xfrm>
        </p:spPr>
        <p:txBody>
          <a:bodyPr>
            <a:normAutofit fontScale="70000" lnSpcReduction="20000"/>
          </a:bodyPr>
          <a:lstStyle/>
          <a:p>
            <a:pPr>
              <a:buNone/>
            </a:pPr>
            <a:r>
              <a:rPr lang="en-US" sz="3200" dirty="0" smtClean="0"/>
              <a:t>import { Component } from '@angular/core';</a:t>
            </a:r>
          </a:p>
          <a:p>
            <a:pPr>
              <a:buNone/>
            </a:pPr>
            <a:endParaRPr lang="en-US" sz="3200" dirty="0" smtClean="0"/>
          </a:p>
          <a:p>
            <a:pPr>
              <a:buNone/>
            </a:pPr>
            <a:r>
              <a:rPr lang="en-US" sz="3200" dirty="0" smtClean="0"/>
              <a:t>@Component({</a:t>
            </a:r>
          </a:p>
          <a:p>
            <a:pPr>
              <a:buNone/>
            </a:pPr>
            <a:r>
              <a:rPr lang="en-US" sz="3200" dirty="0" smtClean="0"/>
              <a:t>  selector: 'app-drop-down',</a:t>
            </a:r>
          </a:p>
          <a:p>
            <a:pPr>
              <a:buNone/>
            </a:pPr>
            <a:r>
              <a:rPr lang="en-US" sz="3200" dirty="0" smtClean="0"/>
              <a:t>  template: `</a:t>
            </a:r>
          </a:p>
          <a:p>
            <a:pPr>
              <a:buNone/>
            </a:pPr>
            <a:r>
              <a:rPr lang="en-US" sz="3200" dirty="0" smtClean="0"/>
              <a:t>        &lt;h1&gt;Drop-down List&lt;/h1&gt;</a:t>
            </a:r>
          </a:p>
          <a:p>
            <a:pPr>
              <a:buNone/>
            </a:pPr>
            <a:r>
              <a:rPr lang="en-US" sz="3200" dirty="0" smtClean="0"/>
              <a:t>        &lt;select #select [(</a:t>
            </a:r>
            <a:r>
              <a:rPr lang="en-US" sz="3200" dirty="0" err="1" smtClean="0"/>
              <a:t>ngModel</a:t>
            </a:r>
            <a:r>
              <a:rPr lang="en-US" sz="3200" dirty="0" smtClean="0"/>
              <a:t>)]="current" (change)="</a:t>
            </a:r>
            <a:r>
              <a:rPr lang="en-US" sz="3200" dirty="0" err="1" smtClean="0"/>
              <a:t>logDropdown</a:t>
            </a:r>
            <a:r>
              <a:rPr lang="en-US" sz="3200" dirty="0" smtClean="0"/>
              <a:t>(</a:t>
            </a:r>
            <a:r>
              <a:rPr lang="en-US" sz="3200" dirty="0" err="1" smtClean="0"/>
              <a:t>select.value</a:t>
            </a:r>
            <a:r>
              <a:rPr lang="en-US" sz="3200" dirty="0" smtClean="0"/>
              <a:t>)"&gt;</a:t>
            </a:r>
          </a:p>
          <a:p>
            <a:pPr>
              <a:buNone/>
            </a:pPr>
            <a:r>
              <a:rPr lang="en-US" sz="3200" dirty="0" smtClean="0"/>
              <a:t>            &lt;option *</a:t>
            </a:r>
            <a:r>
              <a:rPr lang="en-US" sz="3200" dirty="0" err="1" smtClean="0"/>
              <a:t>ngFor</a:t>
            </a:r>
            <a:r>
              <a:rPr lang="en-US" sz="3200" dirty="0" smtClean="0"/>
              <a:t>="let item of list" [value]="item.id"&gt;{{item.name}}&lt;/option&gt;</a:t>
            </a:r>
          </a:p>
          <a:p>
            <a:pPr>
              <a:buNone/>
            </a:pPr>
            <a:r>
              <a:rPr lang="en-US" sz="3200" dirty="0" smtClean="0"/>
              <a:t>        &lt;/select&gt;</a:t>
            </a:r>
          </a:p>
          <a:p>
            <a:pPr>
              <a:buNone/>
            </a:pPr>
            <a:endParaRPr lang="en-US" sz="3200" dirty="0" smtClean="0"/>
          </a:p>
          <a:p>
            <a:pPr>
              <a:buNone/>
            </a:pPr>
            <a:r>
              <a:rPr lang="en-US" sz="3200" dirty="0" smtClean="0"/>
              <a:t>        &lt;h2&gt;Log &lt;button (click)="log=''"&gt;Clear&lt;/button&gt;&lt;/h2&gt;</a:t>
            </a:r>
          </a:p>
          <a:p>
            <a:pPr>
              <a:buNone/>
            </a:pPr>
            <a:r>
              <a:rPr lang="en-US" sz="3200" dirty="0" smtClean="0"/>
              <a:t>        &lt;pre&gt;{{log}}&lt;/pre&gt;`</a:t>
            </a:r>
          </a:p>
          <a:p>
            <a:pPr>
              <a:buNone/>
            </a:pPr>
            <a:r>
              <a:rPr lang="en-US" sz="3200" dirty="0" smtClean="0"/>
              <a:t>})</a:t>
            </a:r>
          </a:p>
          <a:p>
            <a:pPr>
              <a:buNone/>
            </a:pPr>
            <a:endParaRPr lang="en-US" sz="3200" dirty="0" smtClean="0"/>
          </a:p>
          <a:p>
            <a:pPr>
              <a:buNone/>
            </a:pPr>
            <a:endParaRPr lang="en-US" sz="3200" dirty="0" smtClean="0"/>
          </a:p>
          <a:p>
            <a:pPr>
              <a:buNone/>
            </a:pPr>
            <a:endParaRPr lang="en-US" sz="3200"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ngModel</a:t>
            </a:r>
            <a:r>
              <a:rPr lang="en-IN" b="1" dirty="0" smtClean="0"/>
              <a:t>: Binding-</a:t>
            </a:r>
            <a:r>
              <a:rPr lang="en-US" dirty="0" smtClean="0"/>
              <a:t>Drop-down List</a:t>
            </a:r>
            <a:br>
              <a:rPr lang="en-US" dirty="0" smtClean="0"/>
            </a:br>
            <a:endParaRPr lang="en-IN" b="1" dirty="0"/>
          </a:p>
        </p:txBody>
      </p:sp>
      <p:sp>
        <p:nvSpPr>
          <p:cNvPr id="4" name="Content Placeholder 3"/>
          <p:cNvSpPr>
            <a:spLocks noGrp="1"/>
          </p:cNvSpPr>
          <p:nvPr>
            <p:ph idx="1"/>
          </p:nvPr>
        </p:nvSpPr>
        <p:spPr>
          <a:xfrm>
            <a:off x="838200" y="1506070"/>
            <a:ext cx="10515600" cy="5127811"/>
          </a:xfrm>
        </p:spPr>
        <p:txBody>
          <a:bodyPr>
            <a:normAutofit fontScale="62500" lnSpcReduction="20000"/>
          </a:bodyPr>
          <a:lstStyle/>
          <a:p>
            <a:pPr>
              <a:buNone/>
            </a:pPr>
            <a:r>
              <a:rPr lang="en-US" sz="3200" dirty="0" smtClean="0"/>
              <a:t>export class </a:t>
            </a:r>
            <a:r>
              <a:rPr lang="en-US" sz="3200" dirty="0" err="1" smtClean="0"/>
              <a:t>DropDownComponent</a:t>
            </a:r>
            <a:r>
              <a:rPr lang="en-US" sz="3200" dirty="0" smtClean="0"/>
              <a:t> {</a:t>
            </a:r>
          </a:p>
          <a:p>
            <a:pPr>
              <a:buNone/>
            </a:pPr>
            <a:endParaRPr lang="en-US" sz="3200" dirty="0" smtClean="0"/>
          </a:p>
          <a:p>
            <a:pPr>
              <a:buNone/>
            </a:pPr>
            <a:r>
              <a:rPr lang="en-US" sz="3200" dirty="0" smtClean="0"/>
              <a:t>  list: any = [</a:t>
            </a:r>
          </a:p>
          <a:p>
            <a:pPr>
              <a:buNone/>
            </a:pPr>
            <a:r>
              <a:rPr lang="en-US" sz="3200" dirty="0" smtClean="0"/>
              <a:t>    {id: 1, name: 'one'},</a:t>
            </a:r>
          </a:p>
          <a:p>
            <a:pPr>
              <a:buNone/>
            </a:pPr>
            <a:r>
              <a:rPr lang="en-US" sz="3200" dirty="0" smtClean="0"/>
              <a:t>    {id: 2, name: 'two'},</a:t>
            </a:r>
          </a:p>
          <a:p>
            <a:pPr>
              <a:buNone/>
            </a:pPr>
            <a:r>
              <a:rPr lang="en-US" sz="3200" dirty="0" smtClean="0"/>
              <a:t>    {id: 3, name: 'three'}</a:t>
            </a:r>
          </a:p>
          <a:p>
            <a:pPr>
              <a:buNone/>
            </a:pPr>
            <a:r>
              <a:rPr lang="en-US" sz="3200" dirty="0" smtClean="0"/>
              <a:t>  ];</a:t>
            </a:r>
          </a:p>
          <a:p>
            <a:pPr>
              <a:buNone/>
            </a:pPr>
            <a:r>
              <a:rPr lang="en-US" sz="3200" dirty="0" smtClean="0"/>
              <a:t>  current = 2;</a:t>
            </a:r>
          </a:p>
          <a:p>
            <a:pPr>
              <a:buNone/>
            </a:pPr>
            <a:r>
              <a:rPr lang="en-US" sz="3200" dirty="0" smtClean="0"/>
              <a:t>  log = '';</a:t>
            </a:r>
          </a:p>
          <a:p>
            <a:pPr>
              <a:buNone/>
            </a:pPr>
            <a:endParaRPr lang="en-US" sz="3200" dirty="0" smtClean="0"/>
          </a:p>
          <a:p>
            <a:pPr>
              <a:buNone/>
            </a:pPr>
            <a:r>
              <a:rPr lang="en-US" sz="3200" dirty="0" smtClean="0"/>
              <a:t>  </a:t>
            </a:r>
            <a:r>
              <a:rPr lang="en-US" sz="3200" dirty="0" err="1" smtClean="0"/>
              <a:t>logDropdown</a:t>
            </a:r>
            <a:r>
              <a:rPr lang="en-US" sz="3200" dirty="0" smtClean="0"/>
              <a:t>(id: number): void {</a:t>
            </a:r>
          </a:p>
          <a:p>
            <a:pPr>
              <a:buNone/>
            </a:pPr>
            <a:r>
              <a:rPr lang="en-US" sz="3200" dirty="0" smtClean="0"/>
              <a:t>    const NAME = </a:t>
            </a:r>
            <a:r>
              <a:rPr lang="en-US" sz="3200" dirty="0" err="1" smtClean="0"/>
              <a:t>this.list.find</a:t>
            </a:r>
            <a:r>
              <a:rPr lang="en-US" sz="3200" dirty="0" smtClean="0"/>
              <a:t>((item: any) =&gt; item.id === +id).name;</a:t>
            </a:r>
          </a:p>
          <a:p>
            <a:pPr>
              <a:buNone/>
            </a:pPr>
            <a:r>
              <a:rPr lang="en-US" sz="3200" dirty="0" smtClean="0"/>
              <a:t>    this.log += `Value ${NAME} was selected\n`;</a:t>
            </a:r>
          </a:p>
          <a:p>
            <a:pPr>
              <a:buNone/>
            </a:pPr>
            <a:r>
              <a:rPr lang="en-US" sz="3200" dirty="0" smtClean="0"/>
              <a:t>  }</a:t>
            </a:r>
          </a:p>
          <a:p>
            <a:pPr>
              <a:buNone/>
            </a:pPr>
            <a:r>
              <a:rPr lang="en-US" sz="3200" dirty="0" smtClean="0"/>
              <a:t>}</a:t>
            </a:r>
          </a:p>
          <a:p>
            <a:pPr>
              <a:buNone/>
            </a:pPr>
            <a:endParaRPr lang="en-US" sz="3200" dirty="0" smtClean="0"/>
          </a:p>
          <a:p>
            <a:pPr>
              <a:buNone/>
            </a:pPr>
            <a:endParaRPr lang="en-US" sz="3200" dirty="0" smtClean="0"/>
          </a:p>
        </p:txBody>
      </p:sp>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ngModel</a:t>
            </a:r>
            <a:r>
              <a:rPr lang="en-IN" b="1" dirty="0" smtClean="0"/>
              <a:t>: Binding-</a:t>
            </a:r>
            <a:r>
              <a:rPr lang="en-US" dirty="0" smtClean="0"/>
              <a:t>Drop-down List</a:t>
            </a:r>
            <a:br>
              <a:rPr lang="en-US" dirty="0" smtClean="0"/>
            </a:br>
            <a:endParaRPr lang="en-IN" b="1" dirty="0"/>
          </a:p>
        </p:txBody>
      </p:sp>
      <p:sp>
        <p:nvSpPr>
          <p:cNvPr id="4" name="Content Placeholder 3"/>
          <p:cNvSpPr>
            <a:spLocks noGrp="1"/>
          </p:cNvSpPr>
          <p:nvPr>
            <p:ph idx="1"/>
          </p:nvPr>
        </p:nvSpPr>
        <p:spPr>
          <a:xfrm>
            <a:off x="838200" y="1506070"/>
            <a:ext cx="10515600" cy="5127811"/>
          </a:xfrm>
        </p:spPr>
        <p:txBody>
          <a:bodyPr>
            <a:normAutofit/>
          </a:bodyPr>
          <a:lstStyle/>
          <a:p>
            <a:pPr>
              <a:buNone/>
            </a:pPr>
            <a:endParaRPr lang="en-US" sz="3200" dirty="0" smtClean="0"/>
          </a:p>
          <a:p>
            <a:pPr>
              <a:buNone/>
            </a:pPr>
            <a:endParaRPr lang="en-US" sz="3200" dirty="0" smtClean="0"/>
          </a:p>
        </p:txBody>
      </p:sp>
      <p:pic>
        <p:nvPicPr>
          <p:cNvPr id="5" name="Picture 4" descr="drop down.png"/>
          <p:cNvPicPr>
            <a:picLocks noChangeAspect="1"/>
          </p:cNvPicPr>
          <p:nvPr/>
        </p:nvPicPr>
        <p:blipFill>
          <a:blip r:embed="rId2"/>
          <a:stretch>
            <a:fillRect/>
          </a:stretch>
        </p:blipFill>
        <p:spPr>
          <a:xfrm>
            <a:off x="1369432" y="1859985"/>
            <a:ext cx="4995509" cy="4626066"/>
          </a:xfrm>
          <a:prstGeom prst="rect">
            <a:avLst/>
          </a:prstGeom>
        </p:spPr>
      </p:pic>
    </p:spTree>
    <p:extLst>
      <p:ext uri="{BB962C8B-B14F-4D97-AF65-F5344CB8AC3E}">
        <p14:creationId xmlns:p14="http://schemas.microsoft.com/office/powerpoint/2010/main" xmlns="" val="2163602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Property binding</a:t>
            </a:r>
          </a:p>
        </p:txBody>
      </p:sp>
      <p:sp>
        <p:nvSpPr>
          <p:cNvPr id="7" name="Rectangle 6"/>
          <p:cNvSpPr/>
          <p:nvPr/>
        </p:nvSpPr>
        <p:spPr>
          <a:xfrm>
            <a:off x="233082" y="1703294"/>
            <a:ext cx="10901083" cy="4787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dirty="0" smtClean="0"/>
              <a:t>import { Component } from '@angular/core';</a:t>
            </a:r>
          </a:p>
          <a:p>
            <a:r>
              <a:rPr lang="en-US" sz="2400" dirty="0" smtClean="0"/>
              <a:t>@Component({</a:t>
            </a:r>
          </a:p>
          <a:p>
            <a:r>
              <a:rPr lang="en-US" sz="2400" dirty="0" smtClean="0"/>
              <a:t>  selector: 'app-property',</a:t>
            </a:r>
          </a:p>
          <a:p>
            <a:r>
              <a:rPr lang="en-US" sz="2400" dirty="0" smtClean="0"/>
              <a:t>  template: `</a:t>
            </a:r>
          </a:p>
          <a:p>
            <a:r>
              <a:rPr lang="en-US" sz="2400" dirty="0" smtClean="0"/>
              <a:t>    &lt;h1 [</a:t>
            </a:r>
            <a:r>
              <a:rPr lang="en-US" sz="2400" dirty="0" err="1" smtClean="0"/>
              <a:t>textContent</a:t>
            </a:r>
            <a:r>
              <a:rPr lang="en-US" sz="2400" dirty="0" smtClean="0"/>
              <a:t>]="'Name: ' + person.name"&gt;&lt;/h1&gt;</a:t>
            </a:r>
          </a:p>
          <a:p>
            <a:endParaRPr lang="en-US" sz="2400" dirty="0" smtClean="0"/>
          </a:p>
          <a:p>
            <a:r>
              <a:rPr lang="en-US" sz="2400" dirty="0" smtClean="0"/>
              <a:t>    &lt;button (click)="person = male" [disabled]="person.sex=='m'"&gt;Male&lt;/button&gt;</a:t>
            </a:r>
          </a:p>
          <a:p>
            <a:r>
              <a:rPr lang="en-US" sz="2400" dirty="0" smtClean="0"/>
              <a:t>    &lt;button (click)="person = female" [disabled]="person.sex=='f'"&gt;Female&lt;/button&gt;</a:t>
            </a:r>
          </a:p>
          <a:p>
            <a:endParaRPr lang="en-US" sz="2400" dirty="0" smtClean="0"/>
          </a:p>
        </p:txBody>
      </p:sp>
    </p:spTree>
    <p:extLst>
      <p:ext uri="{BB962C8B-B14F-4D97-AF65-F5344CB8AC3E}">
        <p14:creationId xmlns:p14="http://schemas.microsoft.com/office/powerpoint/2010/main" xmlns="" val="268657245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Property binding</a:t>
            </a:r>
          </a:p>
        </p:txBody>
      </p:sp>
      <p:sp>
        <p:nvSpPr>
          <p:cNvPr id="7" name="Rectangle 6"/>
          <p:cNvSpPr/>
          <p:nvPr/>
        </p:nvSpPr>
        <p:spPr>
          <a:xfrm>
            <a:off x="233082" y="1703294"/>
            <a:ext cx="10901083" cy="4787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dirty="0" smtClean="0"/>
              <a:t> &lt;p&gt;&lt;</a:t>
            </a:r>
            <a:r>
              <a:rPr lang="en-US" sz="2400" dirty="0" err="1" smtClean="0"/>
              <a:t>img</a:t>
            </a:r>
            <a:r>
              <a:rPr lang="en-US" sz="2400" dirty="0" smtClean="0"/>
              <a:t> [</a:t>
            </a:r>
            <a:r>
              <a:rPr lang="en-US" sz="2400" dirty="0" err="1" smtClean="0"/>
              <a:t>src</a:t>
            </a:r>
            <a:r>
              <a:rPr lang="en-US" sz="2400" dirty="0" smtClean="0"/>
              <a:t>]="</a:t>
            </a:r>
            <a:r>
              <a:rPr lang="en-US" sz="2400" dirty="0" err="1" smtClean="0"/>
              <a:t>person.photo</a:t>
            </a:r>
            <a:r>
              <a:rPr lang="en-US" sz="2400" dirty="0" smtClean="0"/>
              <a:t>" [alt]="person.name" [title]="person.name"&gt;&lt;/p&gt;</a:t>
            </a:r>
          </a:p>
          <a:p>
            <a:r>
              <a:rPr lang="en-US" sz="2400" dirty="0" smtClean="0"/>
              <a:t>    &lt;p [hidden]="!</a:t>
            </a:r>
            <a:r>
              <a:rPr lang="en-US" sz="2400" dirty="0" err="1" smtClean="0"/>
              <a:t>person.rating</a:t>
            </a:r>
            <a:r>
              <a:rPr lang="en-US" sz="2400" dirty="0" smtClean="0"/>
              <a:t>"&gt;</a:t>
            </a:r>
          </a:p>
          <a:p>
            <a:r>
              <a:rPr lang="en-US" sz="2400" dirty="0" smtClean="0"/>
              <a:t>      Rating: &lt;span [</a:t>
            </a:r>
            <a:r>
              <a:rPr lang="en-US" sz="2400" dirty="0" err="1" smtClean="0"/>
              <a:t>innerHTML</a:t>
            </a:r>
            <a:r>
              <a:rPr lang="en-US" sz="2400" dirty="0" smtClean="0"/>
              <a:t>]="'&amp;#10032;'.repeat(</a:t>
            </a:r>
            <a:r>
              <a:rPr lang="en-US" sz="2400" dirty="0" err="1" smtClean="0"/>
              <a:t>person.rating</a:t>
            </a:r>
            <a:r>
              <a:rPr lang="en-US" sz="2400" dirty="0" smtClean="0"/>
              <a:t>)"&gt;&lt;/span&gt;</a:t>
            </a:r>
          </a:p>
          <a:p>
            <a:r>
              <a:rPr lang="en-US" sz="2400" dirty="0" smtClean="0"/>
              <a:t>    &lt;/p&gt;`</a:t>
            </a:r>
          </a:p>
          <a:p>
            <a:r>
              <a:rPr lang="en-US" sz="2400" dirty="0" smtClean="0"/>
              <a:t>})</a:t>
            </a:r>
          </a:p>
          <a:p>
            <a:r>
              <a:rPr lang="en-US" sz="2400" dirty="0" smtClean="0"/>
              <a:t>export class </a:t>
            </a:r>
            <a:r>
              <a:rPr lang="en-US" sz="2400" dirty="0" err="1" smtClean="0"/>
              <a:t>PropertyComponent</a:t>
            </a:r>
            <a:r>
              <a:rPr lang="en-US" sz="2400" dirty="0" smtClean="0"/>
              <a:t> {</a:t>
            </a:r>
          </a:p>
          <a:p>
            <a:r>
              <a:rPr lang="en-US" sz="2400" dirty="0" smtClean="0"/>
              <a:t>  female = {</a:t>
            </a:r>
          </a:p>
          <a:p>
            <a:r>
              <a:rPr lang="en-US" sz="2400" dirty="0" smtClean="0"/>
              <a:t>    name: '</a:t>
            </a:r>
            <a:r>
              <a:rPr lang="en-US" sz="2400" dirty="0" err="1" smtClean="0"/>
              <a:t>Turanga</a:t>
            </a:r>
            <a:r>
              <a:rPr lang="en-US" sz="2400" dirty="0" smtClean="0"/>
              <a:t> </a:t>
            </a:r>
            <a:r>
              <a:rPr lang="en-US" sz="2400" dirty="0" err="1" smtClean="0"/>
              <a:t>Leela</a:t>
            </a:r>
            <a:r>
              <a:rPr lang="en-US" sz="2400" dirty="0" smtClean="0"/>
              <a:t>',</a:t>
            </a:r>
          </a:p>
          <a:p>
            <a:r>
              <a:rPr lang="en-US" sz="2400" dirty="0" smtClean="0"/>
              <a:t>    sex: 'f',</a:t>
            </a:r>
          </a:p>
          <a:p>
            <a:r>
              <a:rPr lang="en-US" sz="2400" dirty="0" smtClean="0"/>
              <a:t>    rating: 4,</a:t>
            </a:r>
          </a:p>
          <a:p>
            <a:r>
              <a:rPr lang="en-US" sz="2400" dirty="0" smtClean="0"/>
              <a:t>    photo: 'assets/images/leela.jpg'</a:t>
            </a:r>
          </a:p>
          <a:p>
            <a:r>
              <a:rPr lang="en-US" sz="2400" dirty="0" smtClean="0"/>
              <a:t>  };</a:t>
            </a:r>
          </a:p>
          <a:p>
            <a:r>
              <a:rPr lang="en-US" sz="2400" dirty="0" smtClean="0"/>
              <a:t>  </a:t>
            </a:r>
          </a:p>
        </p:txBody>
      </p:sp>
    </p:spTree>
    <p:extLst>
      <p:ext uri="{BB962C8B-B14F-4D97-AF65-F5344CB8AC3E}">
        <p14:creationId xmlns:p14="http://schemas.microsoft.com/office/powerpoint/2010/main" xmlns="" val="268657245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Property binding</a:t>
            </a:r>
          </a:p>
        </p:txBody>
      </p:sp>
      <p:sp>
        <p:nvSpPr>
          <p:cNvPr id="7" name="Rectangle 6"/>
          <p:cNvSpPr/>
          <p:nvPr/>
        </p:nvSpPr>
        <p:spPr>
          <a:xfrm>
            <a:off x="233082" y="1703294"/>
            <a:ext cx="10901083" cy="4787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200" dirty="0" smtClean="0"/>
              <a:t>    male = {</a:t>
            </a:r>
          </a:p>
          <a:p>
            <a:r>
              <a:rPr lang="en-US" sz="3200" dirty="0" smtClean="0"/>
              <a:t>    name: 'Philip J. Fry',</a:t>
            </a:r>
          </a:p>
          <a:p>
            <a:r>
              <a:rPr lang="en-US" sz="3200" dirty="0" smtClean="0"/>
              <a:t>    sex: 'm',</a:t>
            </a:r>
          </a:p>
          <a:p>
            <a:r>
              <a:rPr lang="en-US" sz="3200" dirty="0" smtClean="0"/>
              <a:t>    photo: 'assets/images/fry.jpg'</a:t>
            </a:r>
          </a:p>
          <a:p>
            <a:r>
              <a:rPr lang="en-US" sz="3200" dirty="0" smtClean="0"/>
              <a:t>  };</a:t>
            </a:r>
          </a:p>
          <a:p>
            <a:r>
              <a:rPr lang="en-US" sz="3200" dirty="0" smtClean="0"/>
              <a:t>  person: any = </a:t>
            </a:r>
            <a:r>
              <a:rPr lang="en-US" sz="3200" dirty="0" err="1" smtClean="0"/>
              <a:t>this.female</a:t>
            </a:r>
            <a:r>
              <a:rPr lang="en-US" sz="3200" dirty="0" smtClean="0"/>
              <a:t>;</a:t>
            </a:r>
          </a:p>
          <a:p>
            <a:r>
              <a:rPr lang="en-US" sz="3200" dirty="0" smtClean="0"/>
              <a:t>}</a:t>
            </a:r>
          </a:p>
          <a:p>
            <a:endParaRPr lang="en-US" sz="3200" dirty="0" smtClean="0"/>
          </a:p>
        </p:txBody>
      </p:sp>
    </p:spTree>
    <p:extLst>
      <p:ext uri="{BB962C8B-B14F-4D97-AF65-F5344CB8AC3E}">
        <p14:creationId xmlns:p14="http://schemas.microsoft.com/office/powerpoint/2010/main" xmlns="" val="268657245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Property binding</a:t>
            </a:r>
          </a:p>
        </p:txBody>
      </p:sp>
      <p:sp>
        <p:nvSpPr>
          <p:cNvPr id="7" name="Rectangle 6"/>
          <p:cNvSpPr/>
          <p:nvPr/>
        </p:nvSpPr>
        <p:spPr>
          <a:xfrm>
            <a:off x="233082" y="1703294"/>
            <a:ext cx="10901083" cy="4787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200" dirty="0" smtClean="0"/>
              <a:t>    </a:t>
            </a:r>
          </a:p>
        </p:txBody>
      </p:sp>
      <p:pic>
        <p:nvPicPr>
          <p:cNvPr id="4" name="Picture 3" descr="output2.jpg"/>
          <p:cNvPicPr>
            <a:picLocks noChangeAspect="1"/>
          </p:cNvPicPr>
          <p:nvPr/>
        </p:nvPicPr>
        <p:blipFill>
          <a:blip r:embed="rId2"/>
          <a:stretch>
            <a:fillRect/>
          </a:stretch>
        </p:blipFill>
        <p:spPr>
          <a:xfrm>
            <a:off x="1132354" y="1792941"/>
            <a:ext cx="8065434" cy="4625788"/>
          </a:xfrm>
          <a:prstGeom prst="rect">
            <a:avLst/>
          </a:prstGeom>
        </p:spPr>
      </p:pic>
    </p:spTree>
    <p:extLst>
      <p:ext uri="{BB962C8B-B14F-4D97-AF65-F5344CB8AC3E}">
        <p14:creationId xmlns:p14="http://schemas.microsoft.com/office/powerpoint/2010/main" xmlns="" val="26865724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To point your code to an angular script on the Google CDN server</a:t>
            </a:r>
            <a:endParaRPr lang="en-US" sz="3600"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&lt;!</a:t>
            </a:r>
            <a:r>
              <a:rPr lang="en-US" dirty="0" err="1" smtClean="0"/>
              <a:t>doctype</a:t>
            </a:r>
            <a:r>
              <a:rPr lang="en-US" dirty="0" smtClean="0"/>
              <a:t> html&gt;</a:t>
            </a:r>
          </a:p>
          <a:p>
            <a:pPr>
              <a:buNone/>
            </a:pPr>
            <a:r>
              <a:rPr lang="en-US" dirty="0" smtClean="0"/>
              <a:t> &lt;html </a:t>
            </a:r>
            <a:r>
              <a:rPr lang="en-US" dirty="0" err="1" smtClean="0"/>
              <a:t>ng</a:t>
            </a:r>
            <a:r>
              <a:rPr lang="en-US" dirty="0" smtClean="0"/>
              <a:t>-app&gt; </a:t>
            </a:r>
          </a:p>
          <a:p>
            <a:pPr>
              <a:buNone/>
            </a:pPr>
            <a:r>
              <a:rPr lang="en-US" dirty="0" smtClean="0"/>
              <a:t>&lt;head&gt;</a:t>
            </a:r>
          </a:p>
          <a:p>
            <a:pPr>
              <a:buNone/>
            </a:pPr>
            <a:r>
              <a:rPr lang="en-US" dirty="0" smtClean="0"/>
              <a:t> &lt;title&gt;My Angular App&lt;/title&gt; </a:t>
            </a:r>
          </a:p>
          <a:p>
            <a:pPr>
              <a:buNone/>
            </a:pPr>
            <a:r>
              <a:rPr lang="en-US" dirty="0" smtClean="0"/>
              <a:t>&lt;script </a:t>
            </a:r>
            <a:r>
              <a:rPr lang="en-US" dirty="0" err="1" smtClean="0"/>
              <a:t>src</a:t>
            </a:r>
            <a:r>
              <a:rPr lang="en-US" dirty="0" smtClean="0"/>
              <a:t>="https://ajax.googleapis.com/ajax/libs/angularjs/1.4.5/angular.min.js"&gt;</a:t>
            </a:r>
          </a:p>
          <a:p>
            <a:pPr>
              <a:buNone/>
            </a:pPr>
            <a:r>
              <a:rPr lang="en-US" dirty="0" smtClean="0"/>
              <a:t>&lt;/script&gt; </a:t>
            </a:r>
          </a:p>
          <a:p>
            <a:pPr>
              <a:buNone/>
            </a:pPr>
            <a:r>
              <a:rPr lang="en-US" dirty="0" smtClean="0"/>
              <a:t>&lt;/head&gt; </a:t>
            </a:r>
          </a:p>
          <a:p>
            <a:pPr>
              <a:buNone/>
            </a:pPr>
            <a:r>
              <a:rPr lang="en-US" dirty="0" smtClean="0"/>
              <a:t>&lt;body&gt;</a:t>
            </a:r>
          </a:p>
          <a:p>
            <a:pPr>
              <a:buNone/>
            </a:pPr>
            <a:r>
              <a:rPr lang="en-US" dirty="0" smtClean="0"/>
              <a:t> &lt;/body&gt; </a:t>
            </a:r>
          </a:p>
          <a:p>
            <a:pPr>
              <a:buNone/>
            </a:pPr>
            <a:r>
              <a:rPr lang="en-US" dirty="0" smtClean="0"/>
              <a:t>&lt;/html&gt;</a:t>
            </a:r>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Property </a:t>
            </a:r>
            <a:r>
              <a:rPr lang="en-US" dirty="0" smtClean="0"/>
              <a:t>binding</a:t>
            </a:r>
            <a:endParaRPr lang="en-US" dirty="0"/>
          </a:p>
        </p:txBody>
      </p:sp>
      <p:sp>
        <p:nvSpPr>
          <p:cNvPr id="3" name="Content Placeholder 2"/>
          <p:cNvSpPr>
            <a:spLocks noGrp="1"/>
          </p:cNvSpPr>
          <p:nvPr>
            <p:ph idx="1"/>
          </p:nvPr>
        </p:nvSpPr>
        <p:spPr/>
        <p:txBody>
          <a:bodyPr>
            <a:normAutofit/>
          </a:bodyPr>
          <a:lstStyle/>
          <a:p>
            <a:r>
              <a:rPr lang="en-US" dirty="0"/>
              <a:t>Property binding means that all sorts of previous built-in directives in Angular 1 go away</a:t>
            </a:r>
          </a:p>
          <a:p>
            <a:endParaRPr lang="en-US" dirty="0"/>
          </a:p>
          <a:p>
            <a:endParaRPr lang="en-US" dirty="0"/>
          </a:p>
          <a:p>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nvPr>
        </p:nvGraphicFramePr>
        <p:xfrm>
          <a:off x="1061545" y="2989901"/>
          <a:ext cx="9932277" cy="2291080"/>
        </p:xfrm>
        <a:graphic>
          <a:graphicData uri="http://schemas.openxmlformats.org/drawingml/2006/table">
            <a:tbl>
              <a:tblPr firstRow="1" bandRow="1">
                <a:tableStyleId>{5C22544A-7EE6-4342-B048-85BDC9FD1C3A}</a:tableStyleId>
              </a:tblPr>
              <a:tblGrid>
                <a:gridCol w="2166265">
                  <a:extLst>
                    <a:ext uri="{9D8B030D-6E8A-4147-A177-3AD203B41FA5}">
                      <a16:colId xmlns:a16="http://schemas.microsoft.com/office/drawing/2014/main" xmlns="" val="1750058579"/>
                    </a:ext>
                  </a:extLst>
                </a:gridCol>
                <a:gridCol w="4623646">
                  <a:extLst>
                    <a:ext uri="{9D8B030D-6E8A-4147-A177-3AD203B41FA5}">
                      <a16:colId xmlns:a16="http://schemas.microsoft.com/office/drawing/2014/main" xmlns="" val="1155676432"/>
                    </a:ext>
                  </a:extLst>
                </a:gridCol>
                <a:gridCol w="3142366">
                  <a:extLst>
                    <a:ext uri="{9D8B030D-6E8A-4147-A177-3AD203B41FA5}">
                      <a16:colId xmlns:a16="http://schemas.microsoft.com/office/drawing/2014/main" xmlns="" val="1439881864"/>
                    </a:ext>
                  </a:extLst>
                </a:gridCol>
              </a:tblGrid>
              <a:tr h="370840">
                <a:tc>
                  <a:txBody>
                    <a:bodyPr/>
                    <a:lstStyle/>
                    <a:p>
                      <a:r>
                        <a:rPr lang="en-US" dirty="0"/>
                        <a:t>Ng1</a:t>
                      </a:r>
                      <a:r>
                        <a:rPr lang="en-US" baseline="0" dirty="0"/>
                        <a:t> Directive</a:t>
                      </a:r>
                      <a:endParaRPr lang="en-US" dirty="0"/>
                    </a:p>
                  </a:txBody>
                  <a:tcPr/>
                </a:tc>
                <a:tc>
                  <a:txBody>
                    <a:bodyPr/>
                    <a:lstStyle/>
                    <a:p>
                      <a:r>
                        <a:rPr lang="en-US" dirty="0"/>
                        <a:t>Functionality</a:t>
                      </a:r>
                    </a:p>
                  </a:txBody>
                  <a:tcPr/>
                </a:tc>
                <a:tc>
                  <a:txBody>
                    <a:bodyPr/>
                    <a:lstStyle/>
                    <a:p>
                      <a:r>
                        <a:rPr lang="en-US" dirty="0"/>
                        <a:t>Replaced with</a:t>
                      </a:r>
                    </a:p>
                  </a:txBody>
                  <a:tcPr/>
                </a:tc>
                <a:extLst>
                  <a:ext uri="{0D108BD9-81ED-4DB2-BD59-A6C34878D82A}">
                    <a16:rowId xmlns:a16="http://schemas.microsoft.com/office/drawing/2014/main" xmlns="" val="455854502"/>
                  </a:ext>
                </a:extLst>
              </a:tr>
              <a:tr h="370840">
                <a:tc>
                  <a:txBody>
                    <a:bodyPr/>
                    <a:lstStyle/>
                    <a:p>
                      <a:r>
                        <a:rPr lang="en-US" dirty="0"/>
                        <a:t>ng-disabled</a:t>
                      </a:r>
                    </a:p>
                  </a:txBody>
                  <a:tcPr/>
                </a:tc>
                <a:tc>
                  <a:txBody>
                    <a:bodyPr/>
                    <a:lstStyle/>
                    <a:p>
                      <a:r>
                        <a:rPr lang="en-US" dirty="0"/>
                        <a:t>Disables the</a:t>
                      </a:r>
                      <a:r>
                        <a:rPr lang="en-US" baseline="0" dirty="0"/>
                        <a:t> control – used on inputs, selects, </a:t>
                      </a:r>
                      <a:r>
                        <a:rPr lang="en-US" baseline="0" dirty="0" err="1"/>
                        <a:t>textareas</a:t>
                      </a:r>
                      <a:endParaRPr lang="en-US" dirty="0"/>
                    </a:p>
                  </a:txBody>
                  <a:tcPr/>
                </a:tc>
                <a:tc>
                  <a:txBody>
                    <a:bodyPr/>
                    <a:lstStyle/>
                    <a:p>
                      <a:r>
                        <a:rPr lang="en-US" dirty="0"/>
                        <a:t>[disabled]=“expression”</a:t>
                      </a:r>
                    </a:p>
                  </a:txBody>
                  <a:tcPr/>
                </a:tc>
                <a:extLst>
                  <a:ext uri="{0D108BD9-81ED-4DB2-BD59-A6C34878D82A}">
                    <a16:rowId xmlns:a16="http://schemas.microsoft.com/office/drawing/2014/main" xmlns="" val="1866250564"/>
                  </a:ext>
                </a:extLst>
              </a:tr>
              <a:tr h="370840">
                <a:tc>
                  <a:txBody>
                    <a:bodyPr/>
                    <a:lstStyle/>
                    <a:p>
                      <a:r>
                        <a:rPr lang="en-US" dirty="0"/>
                        <a:t>ng-</a:t>
                      </a:r>
                      <a:r>
                        <a:rPr lang="en-US" dirty="0" err="1"/>
                        <a:t>src</a:t>
                      </a:r>
                      <a:r>
                        <a:rPr lang="en-US" dirty="0"/>
                        <a:t>/ng-</a:t>
                      </a:r>
                      <a:r>
                        <a:rPr lang="en-US" dirty="0" err="1"/>
                        <a:t>href</a:t>
                      </a:r>
                      <a:endParaRPr lang="en-US" dirty="0"/>
                    </a:p>
                  </a:txBody>
                  <a:tcPr/>
                </a:tc>
                <a:tc>
                  <a:txBody>
                    <a:bodyPr/>
                    <a:lstStyle/>
                    <a:p>
                      <a:r>
                        <a:rPr lang="en-US" dirty="0"/>
                        <a:t>Replacement for</a:t>
                      </a:r>
                      <a:r>
                        <a:rPr lang="en-US" baseline="0" dirty="0"/>
                        <a:t> </a:t>
                      </a:r>
                      <a:r>
                        <a:rPr lang="en-US" baseline="0" dirty="0" err="1"/>
                        <a:t>src</a:t>
                      </a:r>
                      <a:r>
                        <a:rPr lang="en-US" baseline="0" dirty="0"/>
                        <a:t>/</a:t>
                      </a:r>
                      <a:r>
                        <a:rPr lang="en-US" baseline="0" dirty="0" err="1"/>
                        <a:t>href</a:t>
                      </a:r>
                      <a:r>
                        <a:rPr lang="en-US" baseline="0" dirty="0"/>
                        <a:t> properties since interpolation didn’t play well with them</a:t>
                      </a:r>
                      <a:endParaRPr lang="en-US" dirty="0"/>
                    </a:p>
                  </a:txBody>
                  <a:tcPr/>
                </a:tc>
                <a:tc>
                  <a:txBody>
                    <a:bodyPr/>
                    <a:lstStyle/>
                    <a:p>
                      <a:r>
                        <a:rPr lang="en-US" dirty="0"/>
                        <a:t>[</a:t>
                      </a:r>
                      <a:r>
                        <a:rPr lang="en-US" dirty="0" err="1"/>
                        <a:t>src</a:t>
                      </a:r>
                      <a:r>
                        <a:rPr lang="en-US" dirty="0"/>
                        <a:t>]=“expression”</a:t>
                      </a:r>
                    </a:p>
                    <a:p>
                      <a:r>
                        <a:rPr lang="en-US" dirty="0"/>
                        <a:t>[</a:t>
                      </a:r>
                      <a:r>
                        <a:rPr lang="en-US" dirty="0" err="1"/>
                        <a:t>href</a:t>
                      </a:r>
                      <a:r>
                        <a:rPr lang="en-US" dirty="0"/>
                        <a:t>]=“</a:t>
                      </a:r>
                      <a:r>
                        <a:rPr lang="en-US" baseline="0" dirty="0"/>
                        <a:t>expression”</a:t>
                      </a:r>
                      <a:endParaRPr lang="en-US" dirty="0"/>
                    </a:p>
                  </a:txBody>
                  <a:tcPr/>
                </a:tc>
                <a:extLst>
                  <a:ext uri="{0D108BD9-81ED-4DB2-BD59-A6C34878D82A}">
                    <a16:rowId xmlns:a16="http://schemas.microsoft.com/office/drawing/2014/main" xmlns="" val="1494328324"/>
                  </a:ext>
                </a:extLst>
              </a:tr>
              <a:tr h="370840">
                <a:tc>
                  <a:txBody>
                    <a:bodyPr/>
                    <a:lstStyle/>
                    <a:p>
                      <a:r>
                        <a:rPr lang="en-US" dirty="0"/>
                        <a:t>ng-show/ng-hidden</a:t>
                      </a:r>
                    </a:p>
                  </a:txBody>
                  <a:tcPr/>
                </a:tc>
                <a:tc>
                  <a:txBody>
                    <a:bodyPr/>
                    <a:lstStyle/>
                    <a:p>
                      <a:r>
                        <a:rPr lang="en-US" dirty="0"/>
                        <a:t>Hides/shows</a:t>
                      </a:r>
                      <a:r>
                        <a:rPr lang="en-US" baseline="0" dirty="0"/>
                        <a:t> an element based on the truthiness of an expression</a:t>
                      </a:r>
                      <a:endParaRPr lang="en-US" dirty="0"/>
                    </a:p>
                  </a:txBody>
                  <a:tcPr/>
                </a:tc>
                <a:tc>
                  <a:txBody>
                    <a:bodyPr/>
                    <a:lstStyle/>
                    <a:p>
                      <a:r>
                        <a:rPr lang="en-US" dirty="0"/>
                        <a:t>[hidden]=“expression”</a:t>
                      </a:r>
                    </a:p>
                  </a:txBody>
                  <a:tcPr/>
                </a:tc>
                <a:extLst>
                  <a:ext uri="{0D108BD9-81ED-4DB2-BD59-A6C34878D82A}">
                    <a16:rowId xmlns:a16="http://schemas.microsoft.com/office/drawing/2014/main" xmlns="" val="1202982150"/>
                  </a:ext>
                </a:extLst>
              </a:tr>
            </a:tbl>
          </a:graphicData>
        </a:graphic>
      </p:graphicFrame>
    </p:spTree>
    <p:extLst>
      <p:ext uri="{BB962C8B-B14F-4D97-AF65-F5344CB8AC3E}">
        <p14:creationId xmlns:p14="http://schemas.microsoft.com/office/powerpoint/2010/main" xmlns="" val="275009908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Property </a:t>
            </a:r>
            <a:r>
              <a:rPr lang="en-US" dirty="0" smtClean="0"/>
              <a:t>binding</a:t>
            </a:r>
            <a:endParaRPr lang="en-US" dirty="0"/>
          </a:p>
        </p:txBody>
      </p:sp>
      <p:sp>
        <p:nvSpPr>
          <p:cNvPr id="3" name="Content Placeholder 2"/>
          <p:cNvSpPr>
            <a:spLocks noGrp="1"/>
          </p:cNvSpPr>
          <p:nvPr>
            <p:ph idx="1"/>
          </p:nvPr>
        </p:nvSpPr>
        <p:spPr>
          <a:xfrm>
            <a:off x="838200" y="1470212"/>
            <a:ext cx="10116671" cy="5020235"/>
          </a:xfrm>
        </p:spPr>
        <p:txBody>
          <a:bodyPr>
            <a:normAutofit/>
          </a:bodyPr>
          <a:lstStyle/>
          <a:p>
            <a:pPr>
              <a:buNone/>
            </a:pPr>
            <a:r>
              <a:rPr lang="en-US" sz="3600" b="1" dirty="0" smtClean="0"/>
              <a:t>Text</a:t>
            </a:r>
          </a:p>
          <a:p>
            <a:r>
              <a:rPr lang="en-US" sz="3600" dirty="0" smtClean="0"/>
              <a:t>We use two-way data binding with </a:t>
            </a:r>
            <a:r>
              <a:rPr lang="en-US" sz="3600" dirty="0" err="1" smtClean="0"/>
              <a:t>ngModel</a:t>
            </a:r>
            <a:r>
              <a:rPr lang="en-US" sz="3600" dirty="0" smtClean="0"/>
              <a:t> to bind to the </a:t>
            </a:r>
            <a:r>
              <a:rPr lang="en-US" sz="3600" dirty="0" err="1" smtClean="0"/>
              <a:t>textValue</a:t>
            </a:r>
            <a:r>
              <a:rPr lang="en-US" sz="3600" dirty="0" smtClean="0"/>
              <a:t> property on the component class.</a:t>
            </a:r>
          </a:p>
          <a:p>
            <a:r>
              <a:rPr lang="en-US" sz="3600" dirty="0" smtClean="0"/>
              <a:t>Two-way binding allows us to use the property to set the initial value of an &lt;input&gt;, and then have the user's changes flow back to the property. We can also change the property value in the code and have these changes reflected in the &lt;input&gt;. </a:t>
            </a:r>
          </a:p>
          <a:p>
            <a:pPr>
              <a:buNone/>
            </a:pPr>
            <a:endParaRPr lang="en-US" sz="3600" dirty="0"/>
          </a:p>
          <a:p>
            <a:endParaRPr lang="en-US" sz="3600" dirty="0"/>
          </a:p>
        </p:txBody>
      </p:sp>
    </p:spTree>
    <p:extLst>
      <p:ext uri="{BB962C8B-B14F-4D97-AF65-F5344CB8AC3E}">
        <p14:creationId xmlns:p14="http://schemas.microsoft.com/office/powerpoint/2010/main" xmlns="" val="275009908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Property </a:t>
            </a:r>
            <a:r>
              <a:rPr lang="en-US" dirty="0" smtClean="0"/>
              <a:t>binding</a:t>
            </a:r>
            <a:endParaRPr lang="en-US" dirty="0"/>
          </a:p>
        </p:txBody>
      </p:sp>
      <p:sp>
        <p:nvSpPr>
          <p:cNvPr id="3" name="Content Placeholder 2"/>
          <p:cNvSpPr>
            <a:spLocks noGrp="1"/>
          </p:cNvSpPr>
          <p:nvPr>
            <p:ph idx="1"/>
          </p:nvPr>
        </p:nvSpPr>
        <p:spPr>
          <a:xfrm>
            <a:off x="838200" y="1470212"/>
            <a:ext cx="10116671" cy="5020235"/>
          </a:xfrm>
        </p:spPr>
        <p:txBody>
          <a:bodyPr>
            <a:normAutofit fontScale="62500" lnSpcReduction="20000"/>
          </a:bodyPr>
          <a:lstStyle/>
          <a:p>
            <a:pPr>
              <a:buNone/>
            </a:pPr>
            <a:r>
              <a:rPr lang="en-US" sz="3600" dirty="0" smtClean="0"/>
              <a:t>import { Component } from '@angular/core';</a:t>
            </a:r>
          </a:p>
          <a:p>
            <a:pPr>
              <a:buNone/>
            </a:pPr>
            <a:endParaRPr lang="en-US" sz="3600" dirty="0" smtClean="0"/>
          </a:p>
          <a:p>
            <a:pPr>
              <a:buNone/>
            </a:pPr>
            <a:r>
              <a:rPr lang="en-US" sz="3600" dirty="0" smtClean="0"/>
              <a:t>@Component({</a:t>
            </a:r>
          </a:p>
          <a:p>
            <a:pPr>
              <a:buNone/>
            </a:pPr>
            <a:r>
              <a:rPr lang="en-US" sz="3600" dirty="0" smtClean="0"/>
              <a:t>  selector: 'app-text-box',</a:t>
            </a:r>
          </a:p>
          <a:p>
            <a:pPr>
              <a:buNone/>
            </a:pPr>
            <a:r>
              <a:rPr lang="en-US" sz="3600" dirty="0" smtClean="0"/>
              <a:t>  template: `</a:t>
            </a:r>
          </a:p>
          <a:p>
            <a:pPr>
              <a:buNone/>
            </a:pPr>
            <a:r>
              <a:rPr lang="en-US" sz="3600" dirty="0" smtClean="0"/>
              <a:t>        &lt;h1&gt;Text ({{</a:t>
            </a:r>
            <a:r>
              <a:rPr lang="en-US" sz="3600" dirty="0" err="1" smtClean="0"/>
              <a:t>textValue</a:t>
            </a:r>
            <a:r>
              <a:rPr lang="en-US" sz="3600" dirty="0" smtClean="0"/>
              <a:t>}})&lt;/h1&gt;</a:t>
            </a:r>
          </a:p>
          <a:p>
            <a:pPr>
              <a:buNone/>
            </a:pPr>
            <a:r>
              <a:rPr lang="en-US" sz="3600" dirty="0" smtClean="0"/>
              <a:t>        &lt;input #textbox type="text" [(</a:t>
            </a:r>
            <a:r>
              <a:rPr lang="en-US" sz="3600" dirty="0" err="1" smtClean="0"/>
              <a:t>ngModel</a:t>
            </a:r>
            <a:r>
              <a:rPr lang="en-US" sz="3600" dirty="0" smtClean="0"/>
              <a:t>)]="</a:t>
            </a:r>
            <a:r>
              <a:rPr lang="en-US" sz="3600" dirty="0" err="1" smtClean="0"/>
              <a:t>textValue</a:t>
            </a:r>
            <a:r>
              <a:rPr lang="en-US" sz="3600" dirty="0" smtClean="0"/>
              <a:t>" required&gt;</a:t>
            </a:r>
          </a:p>
          <a:p>
            <a:pPr>
              <a:buNone/>
            </a:pPr>
            <a:r>
              <a:rPr lang="en-US" sz="3600" dirty="0" smtClean="0"/>
              <a:t>        &lt;button (click)="</a:t>
            </a:r>
            <a:r>
              <a:rPr lang="en-US" sz="3600" dirty="0" err="1" smtClean="0"/>
              <a:t>logText</a:t>
            </a:r>
            <a:r>
              <a:rPr lang="en-US" sz="3600" dirty="0" smtClean="0"/>
              <a:t>(</a:t>
            </a:r>
            <a:r>
              <a:rPr lang="en-US" sz="3600" dirty="0" err="1" smtClean="0"/>
              <a:t>textbox.value</a:t>
            </a:r>
            <a:r>
              <a:rPr lang="en-US" sz="3600" dirty="0" smtClean="0"/>
              <a:t>)"&gt;Update Log&lt;/button&gt;</a:t>
            </a:r>
          </a:p>
          <a:p>
            <a:pPr>
              <a:buNone/>
            </a:pPr>
            <a:r>
              <a:rPr lang="en-US" sz="3600" dirty="0" smtClean="0"/>
              <a:t>        &lt;button (click)="</a:t>
            </a:r>
            <a:r>
              <a:rPr lang="en-US" sz="3600" dirty="0" err="1" smtClean="0"/>
              <a:t>textValue</a:t>
            </a:r>
            <a:r>
              <a:rPr lang="en-US" sz="3600" dirty="0" smtClean="0"/>
              <a:t>=''"&gt;Clear&lt;/button&gt;</a:t>
            </a:r>
          </a:p>
          <a:p>
            <a:pPr>
              <a:buNone/>
            </a:pPr>
            <a:endParaRPr lang="en-US" sz="3600" dirty="0" smtClean="0"/>
          </a:p>
          <a:p>
            <a:pPr>
              <a:buNone/>
            </a:pPr>
            <a:r>
              <a:rPr lang="en-US" sz="3600" dirty="0" smtClean="0"/>
              <a:t>        &lt;h2&gt;Template Reference Variable&lt;/h2&gt;</a:t>
            </a:r>
          </a:p>
          <a:p>
            <a:pPr>
              <a:buNone/>
            </a:pPr>
            <a:r>
              <a:rPr lang="en-US" sz="3600" dirty="0" smtClean="0"/>
              <a:t>        Type: '{{</a:t>
            </a:r>
            <a:r>
              <a:rPr lang="en-US" sz="3600" dirty="0" err="1" smtClean="0"/>
              <a:t>textbox.type</a:t>
            </a:r>
            <a:r>
              <a:rPr lang="en-US" sz="3600" dirty="0" smtClean="0"/>
              <a:t>}}', required: '{{</a:t>
            </a:r>
            <a:r>
              <a:rPr lang="en-US" sz="3600" dirty="0" err="1" smtClean="0"/>
              <a:t>textbox.hasAttribute</a:t>
            </a:r>
            <a:r>
              <a:rPr lang="en-US" sz="3600" dirty="0" smtClean="0"/>
              <a:t>('required')}}',</a:t>
            </a:r>
          </a:p>
          <a:p>
            <a:pPr>
              <a:buNone/>
            </a:pPr>
            <a:r>
              <a:rPr lang="en-US" sz="3600" dirty="0" smtClean="0"/>
              <a:t>        upper: '{{</a:t>
            </a:r>
            <a:r>
              <a:rPr lang="en-US" sz="3600" dirty="0" err="1" smtClean="0"/>
              <a:t>textbox.value.toUpperCase</a:t>
            </a:r>
            <a:r>
              <a:rPr lang="en-US" sz="3600" dirty="0" smtClean="0"/>
              <a:t>()}}'</a:t>
            </a:r>
          </a:p>
          <a:p>
            <a:pPr>
              <a:buNone/>
            </a:pPr>
            <a:endParaRPr lang="en-US" sz="3600" dirty="0" smtClean="0"/>
          </a:p>
        </p:txBody>
      </p:sp>
    </p:spTree>
    <p:extLst>
      <p:ext uri="{BB962C8B-B14F-4D97-AF65-F5344CB8AC3E}">
        <p14:creationId xmlns:p14="http://schemas.microsoft.com/office/powerpoint/2010/main" xmlns="" val="27500990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Property </a:t>
            </a:r>
            <a:r>
              <a:rPr lang="en-US" dirty="0" smtClean="0"/>
              <a:t>binding</a:t>
            </a:r>
            <a:endParaRPr lang="en-US" dirty="0"/>
          </a:p>
        </p:txBody>
      </p:sp>
      <p:sp>
        <p:nvSpPr>
          <p:cNvPr id="3" name="Content Placeholder 2"/>
          <p:cNvSpPr>
            <a:spLocks noGrp="1"/>
          </p:cNvSpPr>
          <p:nvPr>
            <p:ph idx="1"/>
          </p:nvPr>
        </p:nvSpPr>
        <p:spPr>
          <a:xfrm>
            <a:off x="838200" y="1470212"/>
            <a:ext cx="10116671" cy="5020235"/>
          </a:xfrm>
        </p:spPr>
        <p:txBody>
          <a:bodyPr>
            <a:normAutofit fontScale="70000" lnSpcReduction="20000"/>
          </a:bodyPr>
          <a:lstStyle/>
          <a:p>
            <a:pPr>
              <a:buNone/>
            </a:pPr>
            <a:r>
              <a:rPr lang="en-US" sz="3600" dirty="0" smtClean="0"/>
              <a:t> &lt;h2&gt;Log &lt;button (click)="log=''"&gt;Clear&lt;/button&gt;&lt;/h2&gt;</a:t>
            </a:r>
          </a:p>
          <a:p>
            <a:pPr>
              <a:buNone/>
            </a:pPr>
            <a:r>
              <a:rPr lang="en-US" sz="3600" dirty="0" smtClean="0"/>
              <a:t>        &lt;pre&gt;{{log}}&lt;/pre&gt;`</a:t>
            </a:r>
          </a:p>
          <a:p>
            <a:pPr>
              <a:buNone/>
            </a:pPr>
            <a:r>
              <a:rPr lang="en-US" sz="3600" dirty="0" smtClean="0"/>
              <a:t>})</a:t>
            </a:r>
          </a:p>
          <a:p>
            <a:pPr>
              <a:buNone/>
            </a:pPr>
            <a:r>
              <a:rPr lang="en-US" sz="3600" dirty="0" smtClean="0"/>
              <a:t>export class </a:t>
            </a:r>
            <a:r>
              <a:rPr lang="en-US" sz="3600" dirty="0" err="1" smtClean="0"/>
              <a:t>TextComponent</a:t>
            </a:r>
            <a:r>
              <a:rPr lang="en-US" sz="3600" dirty="0" smtClean="0"/>
              <a:t> {</a:t>
            </a:r>
          </a:p>
          <a:p>
            <a:pPr>
              <a:buNone/>
            </a:pPr>
            <a:endParaRPr lang="en-US" sz="3600" dirty="0" smtClean="0"/>
          </a:p>
          <a:p>
            <a:pPr>
              <a:buNone/>
            </a:pPr>
            <a:r>
              <a:rPr lang="en-US" sz="3600" dirty="0" smtClean="0"/>
              <a:t>  </a:t>
            </a:r>
            <a:r>
              <a:rPr lang="en-US" sz="3600" dirty="0" err="1" smtClean="0"/>
              <a:t>textValue</a:t>
            </a:r>
            <a:r>
              <a:rPr lang="en-US" sz="3600" dirty="0" smtClean="0"/>
              <a:t> = 'initial value';</a:t>
            </a:r>
          </a:p>
          <a:p>
            <a:pPr>
              <a:buNone/>
            </a:pPr>
            <a:r>
              <a:rPr lang="en-US" sz="3600" dirty="0" smtClean="0"/>
              <a:t>  log = '';</a:t>
            </a:r>
          </a:p>
          <a:p>
            <a:pPr>
              <a:buNone/>
            </a:pPr>
            <a:endParaRPr lang="en-US" sz="3600" dirty="0" smtClean="0"/>
          </a:p>
          <a:p>
            <a:pPr>
              <a:buNone/>
            </a:pPr>
            <a:r>
              <a:rPr lang="en-US" sz="3600" dirty="0" smtClean="0"/>
              <a:t>  </a:t>
            </a:r>
            <a:r>
              <a:rPr lang="en-US" sz="3600" dirty="0" err="1" smtClean="0"/>
              <a:t>logText</a:t>
            </a:r>
            <a:r>
              <a:rPr lang="en-US" sz="3600" dirty="0" smtClean="0"/>
              <a:t>(value: string): void {</a:t>
            </a:r>
          </a:p>
          <a:p>
            <a:pPr>
              <a:buNone/>
            </a:pPr>
            <a:r>
              <a:rPr lang="en-US" sz="3600" dirty="0" smtClean="0"/>
              <a:t>    this.log += `Text changed to '${value}'\n`;</a:t>
            </a:r>
          </a:p>
          <a:p>
            <a:pPr>
              <a:buNone/>
            </a:pPr>
            <a:r>
              <a:rPr lang="en-US" sz="3600" dirty="0" smtClean="0"/>
              <a:t>  }</a:t>
            </a:r>
          </a:p>
          <a:p>
            <a:pPr>
              <a:buNone/>
            </a:pPr>
            <a:r>
              <a:rPr lang="en-US" sz="3600" dirty="0" smtClean="0"/>
              <a:t>}</a:t>
            </a:r>
          </a:p>
          <a:p>
            <a:pPr>
              <a:buNone/>
            </a:pPr>
            <a:endParaRPr lang="en-US" sz="3600" dirty="0" smtClean="0"/>
          </a:p>
        </p:txBody>
      </p:sp>
    </p:spTree>
    <p:extLst>
      <p:ext uri="{BB962C8B-B14F-4D97-AF65-F5344CB8AC3E}">
        <p14:creationId xmlns:p14="http://schemas.microsoft.com/office/powerpoint/2010/main" xmlns="" val="275009908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Property </a:t>
            </a:r>
            <a:r>
              <a:rPr lang="en-US" dirty="0" smtClean="0"/>
              <a:t>binding</a:t>
            </a:r>
            <a:endParaRPr lang="en-US" dirty="0"/>
          </a:p>
        </p:txBody>
      </p:sp>
      <p:pic>
        <p:nvPicPr>
          <p:cNvPr id="4" name="Content Placeholder 3" descr="TEXT.jpg"/>
          <p:cNvPicPr>
            <a:picLocks noGrp="1" noChangeAspect="1"/>
          </p:cNvPicPr>
          <p:nvPr>
            <p:ph idx="1"/>
          </p:nvPr>
        </p:nvPicPr>
        <p:blipFill>
          <a:blip r:embed="rId2"/>
          <a:stretch>
            <a:fillRect/>
          </a:stretch>
        </p:blipFill>
        <p:spPr>
          <a:xfrm>
            <a:off x="1147482" y="1649506"/>
            <a:ext cx="6587612" cy="4876800"/>
          </a:xfrm>
        </p:spPr>
      </p:pic>
    </p:spTree>
    <p:extLst>
      <p:ext uri="{BB962C8B-B14F-4D97-AF65-F5344CB8AC3E}">
        <p14:creationId xmlns:p14="http://schemas.microsoft.com/office/powerpoint/2010/main" xmlns="" val="275009908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is Angular Module?</a:t>
            </a:r>
            <a:r>
              <a:rPr lang="en-US" dirty="0" smtClean="0"/>
              <a:t/>
            </a:r>
            <a:br>
              <a:rPr lang="en-US" dirty="0" smtClean="0"/>
            </a:br>
            <a:endParaRPr lang="en-US" dirty="0"/>
          </a:p>
        </p:txBody>
      </p:sp>
      <p:sp>
        <p:nvSpPr>
          <p:cNvPr id="3" name="Content Placeholder 2"/>
          <p:cNvSpPr>
            <a:spLocks noGrp="1"/>
          </p:cNvSpPr>
          <p:nvPr>
            <p:ph idx="1"/>
          </p:nvPr>
        </p:nvSpPr>
        <p:spPr>
          <a:xfrm>
            <a:off x="838200" y="1391478"/>
            <a:ext cx="10515600" cy="5188225"/>
          </a:xfrm>
        </p:spPr>
        <p:txBody>
          <a:bodyPr>
            <a:normAutofit fontScale="92500" lnSpcReduction="10000"/>
          </a:bodyPr>
          <a:lstStyle/>
          <a:p>
            <a:pPr>
              <a:buNone/>
            </a:pPr>
            <a:r>
              <a:rPr lang="en-US" dirty="0" smtClean="0"/>
              <a:t/>
            </a:r>
            <a:br>
              <a:rPr lang="en-US" dirty="0" smtClean="0"/>
            </a:br>
            <a:r>
              <a:rPr lang="en-US" dirty="0" smtClean="0"/>
              <a:t>Angular apps are modular and Angular has its own modularity system called Angular modules or </a:t>
            </a:r>
            <a:r>
              <a:rPr lang="en-US" dirty="0" err="1" smtClean="0"/>
              <a:t>NgModules</a:t>
            </a:r>
            <a:r>
              <a:rPr lang="en-US" dirty="0" smtClean="0"/>
              <a:t>.</a:t>
            </a:r>
            <a:br>
              <a:rPr lang="en-US" dirty="0" smtClean="0"/>
            </a:br>
            <a:r>
              <a:rPr lang="en-US" dirty="0" smtClean="0"/>
              <a:t>Every Angular app should have at least one module class, the root module. We bootstrap that module to launch the application.</a:t>
            </a:r>
            <a:br>
              <a:rPr lang="en-US" dirty="0" smtClean="0"/>
            </a:br>
            <a:r>
              <a:rPr lang="en-US" dirty="0" smtClean="0"/>
              <a:t/>
            </a:r>
            <a:br>
              <a:rPr lang="en-US" dirty="0" smtClean="0"/>
            </a:br>
            <a:r>
              <a:rPr lang="en-US" dirty="0" smtClean="0"/>
              <a:t>Angular 2 </a:t>
            </a:r>
            <a:r>
              <a:rPr lang="en-US" dirty="0" err="1" smtClean="0"/>
              <a:t>NgModules</a:t>
            </a:r>
            <a:r>
              <a:rPr lang="en-US" dirty="0" smtClean="0"/>
              <a:t> contains imports, declarations, and bootstrap.</a:t>
            </a:r>
            <a:br>
              <a:rPr lang="en-US" dirty="0" smtClean="0"/>
            </a:br>
            <a:r>
              <a:rPr lang="en-US" dirty="0" smtClean="0"/>
              <a:t/>
            </a:r>
            <a:br>
              <a:rPr lang="en-US" dirty="0" smtClean="0"/>
            </a:br>
            <a:r>
              <a:rPr lang="en-US" b="1" dirty="0" smtClean="0"/>
              <a:t>imports</a:t>
            </a:r>
            <a:r>
              <a:rPr lang="en-US" dirty="0" smtClean="0"/>
              <a:t> - other modules whose exported classes are needed by component templates declared in this module.</a:t>
            </a:r>
            <a:br>
              <a:rPr lang="en-US" dirty="0" smtClean="0"/>
            </a:br>
            <a:r>
              <a:rPr lang="en-US" b="1" dirty="0" smtClean="0"/>
              <a:t>declarations</a:t>
            </a:r>
            <a:r>
              <a:rPr lang="en-US" dirty="0" smtClean="0"/>
              <a:t> - the view classes that belong to this module. Angular has three kinds of view classes: components, directives, and pipes.</a:t>
            </a:r>
            <a:br>
              <a:rPr lang="en-US" dirty="0" smtClean="0"/>
            </a:br>
            <a:r>
              <a:rPr lang="en-US" b="1" dirty="0" smtClean="0"/>
              <a:t>bootstrap</a:t>
            </a:r>
            <a:r>
              <a:rPr lang="en-US" dirty="0" smtClean="0"/>
              <a:t> - the main application view, called the root component, that hosts all other app views. Only the root module should set this bootstrap property.</a:t>
            </a:r>
            <a:br>
              <a:rPr lang="en-US" dirty="0" smtClean="0"/>
            </a:br>
            <a:endParaRPr lang="en-US" dirty="0" smtClean="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is Angular Module?</a:t>
            </a:r>
            <a:r>
              <a:rPr lang="en-US" dirty="0" smtClean="0"/>
              <a:t/>
            </a:r>
            <a:br>
              <a:rPr lang="en-US" dirty="0" smtClean="0"/>
            </a:br>
            <a:endParaRPr lang="en-US" dirty="0"/>
          </a:p>
        </p:txBody>
      </p:sp>
      <p:sp>
        <p:nvSpPr>
          <p:cNvPr id="3" name="Content Placeholder 2"/>
          <p:cNvSpPr>
            <a:spLocks noGrp="1"/>
          </p:cNvSpPr>
          <p:nvPr>
            <p:ph idx="1"/>
          </p:nvPr>
        </p:nvSpPr>
        <p:spPr>
          <a:xfrm>
            <a:off x="556591" y="1630018"/>
            <a:ext cx="10797209" cy="4949686"/>
          </a:xfrm>
        </p:spPr>
        <p:txBody>
          <a:bodyPr>
            <a:noAutofit/>
          </a:bodyPr>
          <a:lstStyle/>
          <a:p>
            <a:pPr>
              <a:buNone/>
            </a:pPr>
            <a:r>
              <a:rPr lang="en-US" sz="2400" dirty="0" smtClean="0"/>
              <a:t>import {</a:t>
            </a:r>
            <a:r>
              <a:rPr lang="en-US" sz="2400" dirty="0" err="1" smtClean="0"/>
              <a:t>NgModule</a:t>
            </a:r>
            <a:r>
              <a:rPr lang="en-US" sz="2400" dirty="0" smtClean="0"/>
              <a:t>} from '@angular/core'</a:t>
            </a:r>
          </a:p>
          <a:p>
            <a:pPr>
              <a:buNone/>
            </a:pPr>
            <a:r>
              <a:rPr lang="en-US" sz="2400" dirty="0" smtClean="0"/>
              <a:t>import {</a:t>
            </a:r>
            <a:r>
              <a:rPr lang="en-US" sz="2400" dirty="0" err="1" smtClean="0"/>
              <a:t>BrowserModule</a:t>
            </a:r>
            <a:r>
              <a:rPr lang="en-US" sz="2400" dirty="0" smtClean="0"/>
              <a:t>} from '@angular/platform-browser'</a:t>
            </a:r>
          </a:p>
          <a:p>
            <a:pPr>
              <a:buNone/>
            </a:pPr>
            <a:r>
              <a:rPr lang="en-US" sz="2400" dirty="0" smtClean="0"/>
              <a:t>import {</a:t>
            </a:r>
            <a:r>
              <a:rPr lang="en-US" sz="2400" dirty="0" err="1" smtClean="0"/>
              <a:t>AppComponent</a:t>
            </a:r>
            <a:r>
              <a:rPr lang="en-US" sz="2400" dirty="0" smtClean="0"/>
              <a:t>} from './</a:t>
            </a:r>
            <a:r>
              <a:rPr lang="en-US" sz="2400" dirty="0" err="1" smtClean="0"/>
              <a:t>app.component</a:t>
            </a:r>
            <a:r>
              <a:rPr lang="en-US" sz="2400" dirty="0" smtClean="0"/>
              <a:t>'</a:t>
            </a:r>
          </a:p>
          <a:p>
            <a:pPr>
              <a:buNone/>
            </a:pPr>
            <a:r>
              <a:rPr lang="en-US" sz="2400" dirty="0" smtClean="0"/>
              <a:t/>
            </a:r>
            <a:br>
              <a:rPr lang="en-US" sz="2400" dirty="0" smtClean="0"/>
            </a:br>
            <a:r>
              <a:rPr lang="en-US" sz="2400" dirty="0" smtClean="0"/>
              <a:t>@</a:t>
            </a:r>
            <a:r>
              <a:rPr lang="en-US" sz="2400" dirty="0" err="1" smtClean="0"/>
              <a:t>NgModule</a:t>
            </a:r>
            <a:r>
              <a:rPr lang="en-US" sz="2400" dirty="0" smtClean="0"/>
              <a:t>({</a:t>
            </a:r>
          </a:p>
          <a:p>
            <a:pPr>
              <a:buNone/>
            </a:pPr>
            <a:r>
              <a:rPr lang="en-US" sz="2400" dirty="0" smtClean="0"/>
              <a:t>imports: [</a:t>
            </a:r>
            <a:r>
              <a:rPr lang="en-US" sz="2400" dirty="0" err="1" smtClean="0"/>
              <a:t>BrowserModule</a:t>
            </a:r>
            <a:r>
              <a:rPr lang="en-US" sz="2400" dirty="0" smtClean="0"/>
              <a:t>],</a:t>
            </a:r>
          </a:p>
          <a:p>
            <a:pPr>
              <a:buNone/>
            </a:pPr>
            <a:r>
              <a:rPr lang="en-US" sz="2400" dirty="0" smtClean="0"/>
              <a:t>declarations: [</a:t>
            </a:r>
            <a:r>
              <a:rPr lang="en-US" sz="2400" dirty="0" err="1" smtClean="0"/>
              <a:t>AppComponent</a:t>
            </a:r>
            <a:r>
              <a:rPr lang="en-US" sz="2400" dirty="0" smtClean="0"/>
              <a:t>],</a:t>
            </a:r>
          </a:p>
          <a:p>
            <a:pPr>
              <a:buNone/>
            </a:pPr>
            <a:r>
              <a:rPr lang="en-US" sz="2400" dirty="0" smtClean="0"/>
              <a:t>bootstrap: [</a:t>
            </a:r>
            <a:r>
              <a:rPr lang="en-US" sz="2400" dirty="0" err="1" smtClean="0"/>
              <a:t>AppComponent</a:t>
            </a:r>
            <a:r>
              <a:rPr lang="en-US" sz="2400" dirty="0" smtClean="0"/>
              <a:t>]</a:t>
            </a:r>
          </a:p>
          <a:p>
            <a:pPr>
              <a:buNone/>
            </a:pPr>
            <a:r>
              <a:rPr lang="en-US" sz="2400" dirty="0" smtClean="0"/>
              <a:t>})</a:t>
            </a:r>
          </a:p>
          <a:p>
            <a:pPr>
              <a:buNone/>
            </a:pPr>
            <a:r>
              <a:rPr lang="en-US" sz="2400" dirty="0" smtClean="0"/>
              <a:t>export class </a:t>
            </a:r>
            <a:r>
              <a:rPr lang="en-US" sz="2400" dirty="0" err="1" smtClean="0"/>
              <a:t>AppModule</a:t>
            </a:r>
            <a:r>
              <a:rPr lang="en-US" sz="2400" dirty="0" smtClean="0"/>
              <a:t>{</a:t>
            </a:r>
          </a:p>
          <a:p>
            <a:pPr>
              <a:buNone/>
            </a:pPr>
            <a:r>
              <a:rPr lang="en-US" sz="2400" dirty="0" smtClean="0"/>
              <a:t>}</a:t>
            </a:r>
          </a:p>
          <a:p>
            <a:pPr>
              <a:buNone/>
            </a:pPr>
            <a:r>
              <a:rPr lang="en-US" sz="2400" dirty="0" smtClean="0"/>
              <a:t/>
            </a:r>
            <a:br>
              <a:rPr lang="en-US" sz="2400" dirty="0" smtClean="0"/>
            </a:br>
            <a:endParaRPr lang="en-US" sz="2400" dirty="0" smtClean="0"/>
          </a:p>
          <a:p>
            <a:pPr>
              <a:buNone/>
            </a:pPr>
            <a:r>
              <a:rPr lang="en-US" sz="2400" dirty="0" smtClean="0"/>
              <a:t/>
            </a:r>
            <a:br>
              <a:rPr lang="en-US" sz="2400" dirty="0" smtClean="0"/>
            </a:br>
            <a:endParaRPr lang="en-US" sz="2400" dirty="0" smtClean="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buNone/>
            </a:pPr>
            <a:r>
              <a:rPr lang="en-US" sz="6600" dirty="0" smtClean="0"/>
              <a:t> ANGULAR ROUTING AND SINGLE PAGE APPLICATION</a:t>
            </a:r>
            <a:endParaRPr lang="en-US" sz="6600"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260724" y="406213"/>
            <a:ext cx="10515600" cy="663575"/>
          </a:xfrm>
        </p:spPr>
        <p:txBody>
          <a:bodyPr>
            <a:noAutofit/>
          </a:bodyPr>
          <a:lstStyle/>
          <a:p>
            <a:pPr marL="342900" indent="-342900" algn="ctr">
              <a:spcAft>
                <a:spcPts val="375"/>
              </a:spcAft>
              <a:tabLst>
                <a:tab pos="457200" algn="l"/>
              </a:tabLst>
            </a:pPr>
            <a:r>
              <a:rPr lang="en-US" sz="5400" b="1" dirty="0" smtClean="0"/>
              <a:t>What is the Angular 2 Router?</a:t>
            </a:r>
          </a:p>
        </p:txBody>
      </p:sp>
      <p:sp>
        <p:nvSpPr>
          <p:cNvPr id="3" name="Прямоугольник 2"/>
          <p:cNvSpPr/>
          <p:nvPr/>
        </p:nvSpPr>
        <p:spPr>
          <a:xfrm>
            <a:off x="382560" y="1097164"/>
            <a:ext cx="10790163" cy="3785652"/>
          </a:xfrm>
          <a:prstGeom prst="rect">
            <a:avLst/>
          </a:prstGeom>
        </p:spPr>
        <p:txBody>
          <a:bodyPr wrap="square">
            <a:spAutoFit/>
          </a:bodyPr>
          <a:lstStyle/>
          <a:p>
            <a:r>
              <a:rPr lang="en-US" sz="4800" dirty="0" smtClean="0"/>
              <a:t>   </a:t>
            </a:r>
            <a:endParaRPr lang="en-US" sz="4800" b="1" dirty="0" smtClean="0"/>
          </a:p>
          <a:p>
            <a:r>
              <a:rPr lang="en-US" sz="4800" dirty="0" smtClean="0"/>
              <a:t>The router enables navigation from one view to the next as users perform application tasks. </a:t>
            </a:r>
          </a:p>
          <a:p>
            <a:pPr marL="342900" indent="-342900">
              <a:spcAft>
                <a:spcPts val="375"/>
              </a:spcAft>
              <a:tabLst>
                <a:tab pos="457200" algn="l"/>
              </a:tabLst>
            </a:pPr>
            <a:endParaRPr lang="en-US" sz="4800" dirty="0" smtClean="0"/>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457201"/>
            <a:ext cx="11480800" cy="914400"/>
          </a:xfrm>
        </p:spPr>
        <p:txBody>
          <a:bodyPr>
            <a:normAutofit fontScale="90000"/>
          </a:bodyPr>
          <a:lstStyle/>
          <a:p>
            <a:r>
              <a:rPr lang="en-US" dirty="0" smtClean="0"/>
              <a:t/>
            </a:r>
            <a:br>
              <a:rPr lang="en-US" dirty="0" smtClean="0"/>
            </a:br>
            <a:r>
              <a:rPr lang="en-US" dirty="0" smtClean="0"/>
              <a:t>What is Routing in </a:t>
            </a:r>
            <a:r>
              <a:rPr lang="en-US" dirty="0" err="1" smtClean="0"/>
              <a:t>AngularJS</a:t>
            </a:r>
            <a:r>
              <a:rPr lang="en-US" dirty="0" smtClean="0"/>
              <a:t>?</a:t>
            </a:r>
            <a:br>
              <a:rPr lang="en-US" dirty="0" smtClean="0"/>
            </a:br>
            <a:endParaRPr lang="en-US" dirty="0"/>
          </a:p>
        </p:txBody>
      </p:sp>
      <p:sp>
        <p:nvSpPr>
          <p:cNvPr id="3" name="Subtitle 2"/>
          <p:cNvSpPr>
            <a:spLocks noGrp="1"/>
          </p:cNvSpPr>
          <p:nvPr>
            <p:ph type="subTitle" idx="1"/>
          </p:nvPr>
        </p:nvSpPr>
        <p:spPr>
          <a:xfrm>
            <a:off x="406400" y="1752600"/>
            <a:ext cx="11480800" cy="4724400"/>
          </a:xfrm>
        </p:spPr>
        <p:txBody>
          <a:bodyPr>
            <a:normAutofit/>
          </a:bodyPr>
          <a:lstStyle/>
          <a:p>
            <a:pPr algn="l"/>
            <a:r>
              <a:rPr lang="en-US" sz="4000" dirty="0" smtClean="0"/>
              <a:t>If </a:t>
            </a:r>
            <a:r>
              <a:rPr lang="en-US" sz="4000" dirty="0"/>
              <a:t>you want to navigate to different pages in your application, but you also want the application to be a SPA (Single Page Application), with no page reloading, you can use the </a:t>
            </a:r>
            <a:r>
              <a:rPr lang="en-US" sz="4000" dirty="0" err="1"/>
              <a:t>ngRoute</a:t>
            </a:r>
            <a:r>
              <a:rPr lang="en-US" sz="4000" dirty="0"/>
              <a:t> module.</a:t>
            </a:r>
          </a:p>
          <a:p>
            <a:pPr algn="l"/>
            <a:r>
              <a:rPr lang="en-US" sz="4000" dirty="0"/>
              <a:t>The </a:t>
            </a:r>
            <a:r>
              <a:rPr lang="en-US" sz="4000" dirty="0" err="1"/>
              <a:t>ngRoute</a:t>
            </a:r>
            <a:r>
              <a:rPr lang="en-US" sz="4000" dirty="0"/>
              <a:t> module </a:t>
            </a:r>
            <a:r>
              <a:rPr lang="en-US" sz="4000" i="1" dirty="0"/>
              <a:t>routes</a:t>
            </a:r>
            <a:r>
              <a:rPr lang="en-US" sz="4000" dirty="0"/>
              <a:t> your application to different pages without reloading the entire application.</a:t>
            </a:r>
          </a:p>
          <a:p>
            <a:endParaRPr lang="en-US" sz="4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ANGULARJS 1.X Basic Program Structure</a:t>
            </a:r>
            <a:endParaRPr lang="en-US" sz="3600" dirty="0"/>
          </a:p>
        </p:txBody>
      </p:sp>
      <p:sp>
        <p:nvSpPr>
          <p:cNvPr id="3" name="Content Placeholder 2"/>
          <p:cNvSpPr>
            <a:spLocks noGrp="1"/>
          </p:cNvSpPr>
          <p:nvPr>
            <p:ph idx="1"/>
          </p:nvPr>
        </p:nvSpPr>
        <p:spPr>
          <a:xfrm>
            <a:off x="838200" y="1536700"/>
            <a:ext cx="10350500" cy="4640263"/>
          </a:xfrm>
        </p:spPr>
        <p:txBody>
          <a:bodyPr>
            <a:normAutofit fontScale="92500" lnSpcReduction="10000"/>
          </a:bodyPr>
          <a:lstStyle/>
          <a:p>
            <a:pPr marL="0" indent="0">
              <a:buNone/>
            </a:pPr>
            <a:r>
              <a:rPr lang="en-US" sz="1600" dirty="0" smtClean="0"/>
              <a:t>&lt;!DOCTYPE html&gt;</a:t>
            </a:r>
          </a:p>
          <a:p>
            <a:pPr marL="0" indent="0">
              <a:buNone/>
            </a:pPr>
            <a:r>
              <a:rPr lang="en-US" sz="1600" dirty="0" smtClean="0"/>
              <a:t>&lt;html&gt;</a:t>
            </a:r>
          </a:p>
          <a:p>
            <a:pPr marL="0" indent="0">
              <a:buNone/>
            </a:pPr>
            <a:r>
              <a:rPr lang="en-US" sz="1600" dirty="0" smtClean="0"/>
              <a:t>&lt;script </a:t>
            </a:r>
            <a:r>
              <a:rPr lang="en-US" sz="1600" dirty="0" err="1" smtClean="0"/>
              <a:t>src</a:t>
            </a:r>
            <a:r>
              <a:rPr lang="en-US" sz="1600" dirty="0" smtClean="0"/>
              <a:t>= "http://ajax.googleapis.com/</a:t>
            </a:r>
            <a:r>
              <a:rPr lang="en-US" sz="1600" dirty="0" err="1" smtClean="0"/>
              <a:t>ajax</a:t>
            </a:r>
            <a:r>
              <a:rPr lang="en-US" sz="1600" dirty="0" smtClean="0"/>
              <a:t>/libs/</a:t>
            </a:r>
            <a:r>
              <a:rPr lang="en-US" sz="1600" dirty="0" err="1" smtClean="0"/>
              <a:t>angularjs</a:t>
            </a:r>
            <a:r>
              <a:rPr lang="en-US" sz="1600" dirty="0" smtClean="0"/>
              <a:t>/1.3.14/angular.min.js"&gt;&lt;/script&gt;</a:t>
            </a:r>
          </a:p>
          <a:p>
            <a:pPr marL="0" indent="0">
              <a:buNone/>
            </a:pPr>
            <a:r>
              <a:rPr lang="en-US" sz="1600" dirty="0" smtClean="0"/>
              <a:t>&lt;body&gt;</a:t>
            </a:r>
          </a:p>
          <a:p>
            <a:pPr marL="0" indent="0">
              <a:buNone/>
            </a:pPr>
            <a:endParaRPr lang="en-US" sz="1600" dirty="0" smtClean="0"/>
          </a:p>
          <a:p>
            <a:pPr marL="0" indent="0">
              <a:buNone/>
            </a:pPr>
            <a:r>
              <a:rPr lang="en-US" sz="1600" dirty="0" smtClean="0"/>
              <a:t>&lt;div </a:t>
            </a:r>
            <a:r>
              <a:rPr lang="en-US" sz="1600" dirty="0" err="1" smtClean="0"/>
              <a:t>ng</a:t>
            </a:r>
            <a:r>
              <a:rPr lang="en-US" sz="1600" dirty="0" smtClean="0"/>
              <a:t>-app=""&gt;</a:t>
            </a:r>
          </a:p>
          <a:p>
            <a:pPr marL="0" indent="0">
              <a:buNone/>
            </a:pPr>
            <a:r>
              <a:rPr lang="en-US" sz="1600" dirty="0" smtClean="0"/>
              <a:t> </a:t>
            </a:r>
          </a:p>
          <a:p>
            <a:pPr marL="0" indent="0">
              <a:buNone/>
            </a:pPr>
            <a:r>
              <a:rPr lang="en-US" sz="1600" dirty="0" smtClean="0"/>
              <a:t>&lt;p&gt;Input something in the input box:&lt;/p&gt;</a:t>
            </a:r>
          </a:p>
          <a:p>
            <a:pPr marL="0" indent="0">
              <a:buNone/>
            </a:pPr>
            <a:r>
              <a:rPr lang="en-US" sz="1600" dirty="0" smtClean="0"/>
              <a:t>&lt;p&gt;Name : &lt;input type="text" </a:t>
            </a:r>
            <a:r>
              <a:rPr lang="en-US" sz="1600" dirty="0" err="1" smtClean="0"/>
              <a:t>ng</a:t>
            </a:r>
            <a:r>
              <a:rPr lang="en-US" sz="1600" dirty="0" smtClean="0"/>
              <a:t>-model="name" placeholder="Enter name here"&gt;&lt;/p&gt;</a:t>
            </a:r>
          </a:p>
          <a:p>
            <a:pPr marL="0" indent="0">
              <a:buNone/>
            </a:pPr>
            <a:r>
              <a:rPr lang="en-US" sz="1600" dirty="0" smtClean="0"/>
              <a:t>&lt;h1&gt;Hello {{name}}&lt;/h1&gt;</a:t>
            </a:r>
          </a:p>
          <a:p>
            <a:pPr marL="0" indent="0">
              <a:buNone/>
            </a:pPr>
            <a:endParaRPr lang="en-US" sz="1600" dirty="0" smtClean="0"/>
          </a:p>
          <a:p>
            <a:pPr marL="0" indent="0">
              <a:buNone/>
            </a:pPr>
            <a:r>
              <a:rPr lang="en-US" sz="1600" dirty="0" smtClean="0"/>
              <a:t>&lt;/div&gt;</a:t>
            </a:r>
          </a:p>
          <a:p>
            <a:pPr marL="0" indent="0">
              <a:buNone/>
            </a:pPr>
            <a:endParaRPr lang="en-US" sz="1600" dirty="0" smtClean="0"/>
          </a:p>
          <a:p>
            <a:pPr marL="0" indent="0">
              <a:buNone/>
            </a:pPr>
            <a:r>
              <a:rPr lang="en-US" sz="1600" dirty="0" smtClean="0"/>
              <a:t>&lt;/body&gt;</a:t>
            </a:r>
          </a:p>
          <a:p>
            <a:pPr marL="0" indent="0">
              <a:buNone/>
            </a:pPr>
            <a:r>
              <a:rPr lang="en-US" sz="1600" dirty="0" smtClean="0"/>
              <a:t>&lt;/html&gt;</a:t>
            </a:r>
            <a:endParaRPr lang="en-US" sz="1600" dirty="0"/>
          </a:p>
        </p:txBody>
      </p:sp>
    </p:spTree>
    <p:extLst>
      <p:ext uri="{BB962C8B-B14F-4D97-AF65-F5344CB8AC3E}">
        <p14:creationId xmlns:p14="http://schemas.microsoft.com/office/powerpoint/2010/main" xmlns="" val="166478545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260724" y="406213"/>
            <a:ext cx="10515600" cy="663575"/>
          </a:xfrm>
        </p:spPr>
        <p:txBody>
          <a:bodyPr>
            <a:noAutofit/>
          </a:bodyPr>
          <a:lstStyle/>
          <a:p>
            <a:pPr marL="342900" indent="-342900" algn="ctr">
              <a:spcAft>
                <a:spcPts val="375"/>
              </a:spcAft>
              <a:tabLst>
                <a:tab pos="457200" algn="l"/>
              </a:tabLst>
            </a:pPr>
            <a:r>
              <a:rPr lang="en-US" sz="5400" b="1" dirty="0" smtClean="0"/>
              <a:t>Angular 2 Router &amp; Navigation</a:t>
            </a:r>
          </a:p>
        </p:txBody>
      </p:sp>
      <p:sp>
        <p:nvSpPr>
          <p:cNvPr id="3" name="Прямоугольник 2"/>
          <p:cNvSpPr/>
          <p:nvPr/>
        </p:nvSpPr>
        <p:spPr>
          <a:xfrm>
            <a:off x="382560" y="1097164"/>
            <a:ext cx="10790163" cy="4329390"/>
          </a:xfrm>
          <a:prstGeom prst="rect">
            <a:avLst/>
          </a:prstGeom>
        </p:spPr>
        <p:txBody>
          <a:bodyPr wrap="square">
            <a:spAutoFit/>
          </a:bodyPr>
          <a:lstStyle/>
          <a:p>
            <a:pPr marL="342900" indent="-342900">
              <a:spcAft>
                <a:spcPts val="375"/>
              </a:spcAft>
              <a:tabLst>
                <a:tab pos="457200" algn="l"/>
              </a:tabLst>
            </a:pPr>
            <a:r>
              <a:rPr lang="en-US" sz="4800" dirty="0" smtClean="0"/>
              <a:t>   </a:t>
            </a:r>
          </a:p>
          <a:p>
            <a:pPr marL="342900" indent="-342900">
              <a:spcAft>
                <a:spcPts val="375"/>
              </a:spcAft>
              <a:tabLst>
                <a:tab pos="457200" algn="l"/>
              </a:tabLst>
            </a:pPr>
            <a:r>
              <a:rPr lang="en-US" sz="4800" dirty="0" smtClean="0"/>
              <a:t>  </a:t>
            </a:r>
            <a:r>
              <a:rPr lang="en-US" sz="4400" dirty="0" smtClean="0"/>
              <a:t>Angular 2 is known for single page applications (SPA's), but even in such applications, you need a way to navigate between different views (defined by components).</a:t>
            </a:r>
            <a:endParaRPr lang="en-US" sz="4800" b="1" dirty="0">
              <a:effectLst/>
              <a:latin typeface="Cambria"/>
              <a:ea typeface="ＭＳ 明朝"/>
              <a:cs typeface="Times New Roman"/>
            </a:endParaRPr>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single page application?</a:t>
            </a:r>
            <a:endParaRPr lang="en-US" dirty="0"/>
          </a:p>
        </p:txBody>
      </p:sp>
      <p:sp>
        <p:nvSpPr>
          <p:cNvPr id="3" name="Content Placeholder 2"/>
          <p:cNvSpPr>
            <a:spLocks noGrp="1"/>
          </p:cNvSpPr>
          <p:nvPr>
            <p:ph idx="1"/>
          </p:nvPr>
        </p:nvSpPr>
        <p:spPr/>
        <p:txBody>
          <a:bodyPr>
            <a:noAutofit/>
          </a:bodyPr>
          <a:lstStyle/>
          <a:p>
            <a:r>
              <a:rPr lang="en-US" sz="3200" dirty="0" smtClean="0"/>
              <a:t>a web application that </a:t>
            </a:r>
            <a:r>
              <a:rPr lang="en-US" i="1" dirty="0" smtClean="0">
                <a:solidFill>
                  <a:schemeClr val="tx2">
                    <a:lumMod val="75000"/>
                  </a:schemeClr>
                </a:solidFill>
              </a:rPr>
              <a:t>fits on a single web page </a:t>
            </a:r>
            <a:endParaRPr lang="en-US" sz="3200" i="1" dirty="0" smtClean="0">
              <a:solidFill>
                <a:schemeClr val="tx2">
                  <a:lumMod val="75000"/>
                </a:schemeClr>
              </a:solidFill>
            </a:endParaRPr>
          </a:p>
          <a:p>
            <a:r>
              <a:rPr lang="en-US" sz="3200" dirty="0" smtClean="0"/>
              <a:t>providing a more fluid </a:t>
            </a:r>
            <a:r>
              <a:rPr lang="en-US" sz="3200" i="1" dirty="0" smtClean="0">
                <a:solidFill>
                  <a:schemeClr val="tx2">
                    <a:lumMod val="75000"/>
                  </a:schemeClr>
                </a:solidFill>
              </a:rPr>
              <a:t>user experience similar to a desktop application</a:t>
            </a:r>
            <a:endParaRPr lang="en-US" sz="3200" dirty="0" smtClean="0"/>
          </a:p>
          <a:p>
            <a:pPr>
              <a:buNone/>
            </a:pPr>
            <a:endParaRPr lang="en-US" sz="3200" b="1" dirty="0" smtClean="0"/>
          </a:p>
          <a:p>
            <a:pPr>
              <a:buNone/>
            </a:pPr>
            <a:r>
              <a:rPr lang="en-US" sz="3200" b="1" dirty="0" smtClean="0"/>
              <a:t>Condition:</a:t>
            </a:r>
          </a:p>
          <a:p>
            <a:r>
              <a:rPr lang="en-US" sz="3200" dirty="0" smtClean="0"/>
              <a:t>all necessary code is retrieved with a single page load</a:t>
            </a:r>
          </a:p>
          <a:p>
            <a:r>
              <a:rPr lang="en-US" sz="3200" dirty="0" smtClean="0"/>
              <a:t>the page does not reload at any point in the process</a:t>
            </a:r>
          </a:p>
          <a:p>
            <a:r>
              <a:rPr lang="en-US" sz="3200" dirty="0" smtClean="0"/>
              <a:t>does not control transfer to another page</a:t>
            </a:r>
          </a:p>
          <a:p>
            <a:pPr>
              <a:buNone/>
            </a:pPr>
            <a:endParaRPr lang="en-US" sz="32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181</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a:t>
            </a:r>
            <a:endParaRPr lang="en-US" dirty="0"/>
          </a:p>
        </p:txBody>
      </p:sp>
      <p:sp>
        <p:nvSpPr>
          <p:cNvPr id="3" name="Content Placeholder 2"/>
          <p:cNvSpPr>
            <a:spLocks noGrp="1"/>
          </p:cNvSpPr>
          <p:nvPr>
            <p:ph idx="1"/>
          </p:nvPr>
        </p:nvSpPr>
        <p:spPr/>
        <p:txBody>
          <a:bodyPr>
            <a:noAutofit/>
          </a:bodyPr>
          <a:lstStyle/>
          <a:p>
            <a:r>
              <a:rPr lang="en-US" sz="3600" dirty="0"/>
              <a:t>A single-page application (SPA), is defined as a web application or web site that fits on a single web page with the goal of providing a more fluid user experience akin to a desktop application. In a SPA, either all necessary code – HTML, JavaScript, and CSS – is retrieved with a single page load or the appropriate resources are dynamically loaded and added to the page as necessary, usually in response to user actions. </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a:t>
            </a:r>
            <a:endParaRPr lang="en-US" dirty="0"/>
          </a:p>
        </p:txBody>
      </p:sp>
      <p:sp>
        <p:nvSpPr>
          <p:cNvPr id="3" name="Content Placeholder 2"/>
          <p:cNvSpPr>
            <a:spLocks noGrp="1"/>
          </p:cNvSpPr>
          <p:nvPr>
            <p:ph idx="1"/>
          </p:nvPr>
        </p:nvSpPr>
        <p:spPr/>
        <p:txBody>
          <a:bodyPr>
            <a:normAutofit/>
          </a:bodyPr>
          <a:lstStyle/>
          <a:p>
            <a:pPr>
              <a:buNone/>
            </a:pPr>
            <a:r>
              <a:rPr lang="en-US" sz="3600" dirty="0" smtClean="0"/>
              <a:t>  The page does not reload at any point in the process, nor does control transfer to another page, although modern web technologies (such as those included in HTML5) can provide the perception and navigability of separate logical pages in the application. Interaction with the single page application often involves dynamic communication with the web server behind the scenes.</a:t>
            </a:r>
          </a:p>
          <a:p>
            <a:endParaRPr lang="en-US" sz="3600"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a:t>
            </a:r>
            <a:endParaRPr lang="en-US" dirty="0"/>
          </a:p>
        </p:txBody>
      </p:sp>
      <p:sp>
        <p:nvSpPr>
          <p:cNvPr id="3" name="Content Placeholder 2"/>
          <p:cNvSpPr>
            <a:spLocks noGrp="1"/>
          </p:cNvSpPr>
          <p:nvPr>
            <p:ph idx="1"/>
          </p:nvPr>
        </p:nvSpPr>
        <p:spPr/>
        <p:txBody>
          <a:bodyPr>
            <a:noAutofit/>
          </a:bodyPr>
          <a:lstStyle/>
          <a:p>
            <a:r>
              <a:rPr lang="en-US" sz="4000" dirty="0"/>
              <a:t>So how does this technology compare to ASP.NET Master Pages? Well ASP.NET Master Pages allow you to create a consistent layout for the pages in your application. A single master page defines the look and feel and standard behavior that you want for all of the pages (or a group of pages) in your application. </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a:t>
            </a:r>
            <a:endParaRPr lang="en-US" dirty="0"/>
          </a:p>
        </p:txBody>
      </p:sp>
      <p:sp>
        <p:nvSpPr>
          <p:cNvPr id="3" name="Content Placeholder 2"/>
          <p:cNvSpPr>
            <a:spLocks noGrp="1"/>
          </p:cNvSpPr>
          <p:nvPr>
            <p:ph idx="1"/>
          </p:nvPr>
        </p:nvSpPr>
        <p:spPr/>
        <p:txBody>
          <a:bodyPr>
            <a:noAutofit/>
          </a:bodyPr>
          <a:lstStyle/>
          <a:p>
            <a:r>
              <a:rPr lang="en-US" sz="4400" dirty="0" smtClean="0"/>
              <a:t>You can then create individual content pages that contain the content you want to display. When users request the content pages, they merge with the master page to produce output that combines the layout of the master page with the content from the content page.</a:t>
            </a:r>
            <a:br>
              <a:rPr lang="en-US" sz="4400" dirty="0" smtClean="0"/>
            </a:br>
            <a:endParaRPr lang="en-US" sz="4400" dirty="0" smtClean="0"/>
          </a:p>
          <a:p>
            <a:endParaRPr lang="en-US" sz="4400"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 BENEFITS</a:t>
            </a:r>
            <a:endParaRPr lang="en-US" dirty="0"/>
          </a:p>
        </p:txBody>
      </p:sp>
      <p:sp>
        <p:nvSpPr>
          <p:cNvPr id="3" name="Content Placeholder 2"/>
          <p:cNvSpPr>
            <a:spLocks noGrp="1"/>
          </p:cNvSpPr>
          <p:nvPr>
            <p:ph idx="1"/>
          </p:nvPr>
        </p:nvSpPr>
        <p:spPr/>
        <p:txBody>
          <a:bodyPr>
            <a:normAutofit/>
          </a:bodyPr>
          <a:lstStyle/>
          <a:p>
            <a:pPr>
              <a:buFont typeface="Wingdings" pitchFamily="2" charset="2"/>
              <a:buChar char="q"/>
            </a:pPr>
            <a:r>
              <a:rPr lang="en-US" sz="4000" dirty="0" smtClean="0"/>
              <a:t>Runs faster</a:t>
            </a:r>
          </a:p>
          <a:p>
            <a:pPr>
              <a:buFont typeface="Wingdings" pitchFamily="2" charset="2"/>
              <a:buChar char="q"/>
            </a:pPr>
            <a:r>
              <a:rPr lang="en-US" sz="4000" dirty="0" smtClean="0"/>
              <a:t> Gives better UX</a:t>
            </a:r>
          </a:p>
          <a:p>
            <a:pPr>
              <a:buFont typeface="Wingdings" pitchFamily="2" charset="2"/>
              <a:buChar char="q"/>
            </a:pPr>
            <a:r>
              <a:rPr lang="en-US" sz="4000" dirty="0" smtClean="0"/>
              <a:t> Is able to operate offline (thanks to HTML5)</a:t>
            </a:r>
          </a:p>
          <a:p>
            <a:pPr>
              <a:buFont typeface="Wingdings" pitchFamily="2" charset="2"/>
              <a:buChar char="q"/>
            </a:pPr>
            <a:r>
              <a:rPr lang="en-US" sz="4000" dirty="0" smtClean="0"/>
              <a:t> Uses less network bandwidth</a:t>
            </a:r>
          </a:p>
          <a:p>
            <a:endParaRPr lang="en-US" sz="40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2</a:t>
            </a:r>
            <a:endParaRPr lang="en-US" dirty="0"/>
          </a:p>
        </p:txBody>
      </p:sp>
      <p:sp>
        <p:nvSpPr>
          <p:cNvPr id="3" name="Content Placeholder 2"/>
          <p:cNvSpPr>
            <a:spLocks noGrp="1"/>
          </p:cNvSpPr>
          <p:nvPr>
            <p:ph idx="1"/>
          </p:nvPr>
        </p:nvSpPr>
        <p:spPr/>
        <p:txBody>
          <a:bodyPr>
            <a:normAutofit/>
          </a:bodyPr>
          <a:lstStyle/>
          <a:p>
            <a:pPr>
              <a:buNone/>
            </a:pPr>
            <a:endParaRPr lang="en-US" sz="7200" dirty="0" smtClean="0"/>
          </a:p>
          <a:p>
            <a:pPr>
              <a:buNone/>
            </a:pPr>
            <a:r>
              <a:rPr lang="en-US" sz="7200" dirty="0" smtClean="0"/>
              <a:t>HOW TO CREATE ANGULAR2 ROUTING/SPA</a:t>
            </a:r>
            <a:endParaRPr lang="en-US" sz="7200"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260724" y="406213"/>
            <a:ext cx="10515600" cy="663575"/>
          </a:xfrm>
        </p:spPr>
        <p:txBody>
          <a:bodyPr>
            <a:noAutofit/>
          </a:bodyPr>
          <a:lstStyle/>
          <a:p>
            <a:pPr marL="342900" indent="-342900" algn="ctr">
              <a:spcAft>
                <a:spcPts val="375"/>
              </a:spcAft>
              <a:tabLst>
                <a:tab pos="457200" algn="l"/>
              </a:tabLst>
            </a:pPr>
            <a:r>
              <a:rPr lang="en-US" sz="5400" b="1" dirty="0" smtClean="0"/>
              <a:t>Angular 2 Router?</a:t>
            </a:r>
          </a:p>
        </p:txBody>
      </p:sp>
      <p:sp>
        <p:nvSpPr>
          <p:cNvPr id="3" name="Прямоугольник 2"/>
          <p:cNvSpPr/>
          <p:nvPr/>
        </p:nvSpPr>
        <p:spPr>
          <a:xfrm>
            <a:off x="382560" y="1097164"/>
            <a:ext cx="10790163" cy="6555641"/>
          </a:xfrm>
          <a:prstGeom prst="rect">
            <a:avLst/>
          </a:prstGeom>
        </p:spPr>
        <p:txBody>
          <a:bodyPr wrap="square">
            <a:spAutoFit/>
          </a:bodyPr>
          <a:lstStyle/>
          <a:p>
            <a:r>
              <a:rPr lang="en-US" sz="3200" b="1" dirty="0" smtClean="0"/>
              <a:t>Step 1: create project</a:t>
            </a:r>
          </a:p>
          <a:p>
            <a:r>
              <a:rPr lang="en-US" sz="3200" b="1" dirty="0" smtClean="0"/>
              <a:t>		</a:t>
            </a:r>
            <a:r>
              <a:rPr lang="en-US" sz="3200" dirty="0" smtClean="0"/>
              <a:t>-</a:t>
            </a:r>
            <a:r>
              <a:rPr lang="en-US" sz="3200" dirty="0" err="1" smtClean="0"/>
              <a:t>ng</a:t>
            </a:r>
            <a:r>
              <a:rPr lang="en-US" sz="3200" dirty="0" smtClean="0"/>
              <a:t> new web-router</a:t>
            </a:r>
          </a:p>
          <a:p>
            <a:r>
              <a:rPr lang="en-US" sz="3200" dirty="0" smtClean="0"/>
              <a:t>		-</a:t>
            </a:r>
            <a:r>
              <a:rPr lang="en-US" sz="3200" dirty="0" err="1" smtClean="0"/>
              <a:t>ng</a:t>
            </a:r>
            <a:r>
              <a:rPr lang="en-US" sz="3200" dirty="0" smtClean="0"/>
              <a:t> serve --open</a:t>
            </a:r>
          </a:p>
          <a:p>
            <a:r>
              <a:rPr lang="en-US" sz="3200" b="1" dirty="0" smtClean="0"/>
              <a:t>Step 2: Create 2 Components</a:t>
            </a:r>
          </a:p>
          <a:p>
            <a:pPr marL="342900" indent="-342900">
              <a:spcAft>
                <a:spcPts val="375"/>
              </a:spcAft>
              <a:tabLst>
                <a:tab pos="457200" algn="l"/>
              </a:tabLst>
            </a:pPr>
            <a:r>
              <a:rPr lang="en-US" sz="3200" dirty="0" smtClean="0"/>
              <a:t>				-</a:t>
            </a:r>
            <a:r>
              <a:rPr lang="en-US" sz="3200" dirty="0" err="1" smtClean="0"/>
              <a:t>ng</a:t>
            </a:r>
            <a:r>
              <a:rPr lang="en-US" sz="3200" dirty="0" smtClean="0"/>
              <a:t> generate component about</a:t>
            </a:r>
          </a:p>
          <a:p>
            <a:pPr marL="342900" indent="-342900">
              <a:spcAft>
                <a:spcPts val="375"/>
              </a:spcAft>
              <a:tabLst>
                <a:tab pos="457200" algn="l"/>
              </a:tabLst>
            </a:pPr>
            <a:r>
              <a:rPr lang="en-US" sz="3200" dirty="0" smtClean="0"/>
              <a:t>				-</a:t>
            </a:r>
            <a:r>
              <a:rPr lang="en-US" sz="3200" dirty="0" err="1" smtClean="0"/>
              <a:t>ng</a:t>
            </a:r>
            <a:r>
              <a:rPr lang="en-US" sz="3200" dirty="0" smtClean="0"/>
              <a:t> g c services</a:t>
            </a:r>
          </a:p>
          <a:p>
            <a:pPr marL="342900" indent="-342900">
              <a:spcAft>
                <a:spcPts val="375"/>
              </a:spcAft>
              <a:tabLst>
                <a:tab pos="457200" algn="l"/>
              </a:tabLst>
            </a:pPr>
            <a:r>
              <a:rPr lang="en-US" sz="3200" dirty="0" smtClean="0"/>
              <a:t>				-</a:t>
            </a:r>
            <a:r>
              <a:rPr lang="en-US" sz="3200" dirty="0" err="1" smtClean="0"/>
              <a:t>ng</a:t>
            </a:r>
            <a:r>
              <a:rPr lang="en-US" sz="3200" dirty="0" smtClean="0"/>
              <a:t> serve --open</a:t>
            </a:r>
          </a:p>
          <a:p>
            <a:pPr marL="342900" indent="-342900">
              <a:spcAft>
                <a:spcPts val="375"/>
              </a:spcAft>
              <a:tabLst>
                <a:tab pos="457200" algn="l"/>
              </a:tabLst>
            </a:pPr>
            <a:r>
              <a:rPr lang="en-US" sz="3200" b="1" dirty="0" smtClean="0"/>
              <a:t>Step 3: Create an </a:t>
            </a:r>
            <a:r>
              <a:rPr lang="en-US" sz="3200" b="1" dirty="0" err="1" smtClean="0"/>
              <a:t>app.router.ts</a:t>
            </a:r>
            <a:r>
              <a:rPr lang="en-US" sz="3200" b="1" dirty="0" smtClean="0"/>
              <a:t> file</a:t>
            </a:r>
          </a:p>
          <a:p>
            <a:pPr marL="342900" indent="-342900">
              <a:spcAft>
                <a:spcPts val="375"/>
              </a:spcAft>
              <a:tabLst>
                <a:tab pos="457200" algn="l"/>
              </a:tabLst>
            </a:pPr>
            <a:r>
              <a:rPr lang="en-US" sz="3200" dirty="0" smtClean="0"/>
              <a:t>    create a route module to store our routing information specifically. Place it within the /app folder. </a:t>
            </a:r>
            <a:endParaRPr lang="en-US" sz="3200" b="1" dirty="0" smtClean="0"/>
          </a:p>
          <a:p>
            <a:pPr marL="342900" indent="-342900">
              <a:spcAft>
                <a:spcPts val="375"/>
              </a:spcAft>
              <a:tabLst>
                <a:tab pos="457200" algn="l"/>
              </a:tabLst>
            </a:pPr>
            <a:endParaRPr lang="en-US" sz="3200" dirty="0" smtClean="0"/>
          </a:p>
          <a:p>
            <a:pPr marL="342900" indent="-342900">
              <a:spcAft>
                <a:spcPts val="375"/>
              </a:spcAft>
              <a:tabLst>
                <a:tab pos="457200" algn="l"/>
              </a:tabLst>
            </a:pPr>
            <a:endParaRPr lang="en-US" sz="4800" dirty="0" smtClean="0"/>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260724" y="406213"/>
            <a:ext cx="10515600" cy="663575"/>
          </a:xfrm>
        </p:spPr>
        <p:txBody>
          <a:bodyPr>
            <a:noAutofit/>
          </a:bodyPr>
          <a:lstStyle/>
          <a:p>
            <a:pPr marL="342900" indent="-342900" algn="ctr">
              <a:spcAft>
                <a:spcPts val="375"/>
              </a:spcAft>
              <a:tabLst>
                <a:tab pos="457200" algn="l"/>
              </a:tabLst>
            </a:pPr>
            <a:r>
              <a:rPr lang="en-US" sz="5400" b="1" dirty="0" err="1" smtClean="0"/>
              <a:t>app.router.ts</a:t>
            </a:r>
            <a:endParaRPr lang="en-US" sz="5400" b="1" dirty="0" smtClean="0"/>
          </a:p>
        </p:txBody>
      </p:sp>
      <p:sp>
        <p:nvSpPr>
          <p:cNvPr id="3" name="Прямоугольник 2"/>
          <p:cNvSpPr/>
          <p:nvPr/>
        </p:nvSpPr>
        <p:spPr>
          <a:xfrm>
            <a:off x="382560" y="1097164"/>
            <a:ext cx="10790163" cy="3898503"/>
          </a:xfrm>
          <a:prstGeom prst="rect">
            <a:avLst/>
          </a:prstGeom>
        </p:spPr>
        <p:txBody>
          <a:bodyPr wrap="square">
            <a:spAutoFit/>
          </a:bodyPr>
          <a:lstStyle/>
          <a:p>
            <a:pPr marL="342900" indent="-342900">
              <a:spcAft>
                <a:spcPts val="375"/>
              </a:spcAft>
              <a:tabLst>
                <a:tab pos="457200" algn="l"/>
              </a:tabLst>
            </a:pPr>
            <a:endParaRPr lang="en-US" sz="2800" dirty="0" smtClean="0"/>
          </a:p>
          <a:p>
            <a:pPr marL="342900" indent="-342900">
              <a:spcAft>
                <a:spcPts val="375"/>
              </a:spcAft>
              <a:tabLst>
                <a:tab pos="457200" algn="l"/>
              </a:tabLst>
            </a:pPr>
            <a:r>
              <a:rPr lang="en-US" sz="2800" dirty="0" smtClean="0"/>
              <a:t>import { </a:t>
            </a:r>
            <a:r>
              <a:rPr lang="en-US" sz="2800" dirty="0" err="1" smtClean="0"/>
              <a:t>ModuleWithProviders</a:t>
            </a:r>
            <a:r>
              <a:rPr lang="en-US" sz="2800" dirty="0" smtClean="0"/>
              <a:t> } from '@angular/core';</a:t>
            </a:r>
          </a:p>
          <a:p>
            <a:pPr marL="342900" indent="-342900">
              <a:spcAft>
                <a:spcPts val="375"/>
              </a:spcAft>
              <a:tabLst>
                <a:tab pos="457200" algn="l"/>
              </a:tabLst>
            </a:pPr>
            <a:r>
              <a:rPr lang="en-US" sz="2800" dirty="0" smtClean="0"/>
              <a:t>import { Routes, </a:t>
            </a:r>
            <a:r>
              <a:rPr lang="en-US" sz="2800" dirty="0" err="1" smtClean="0"/>
              <a:t>RouterModule</a:t>
            </a:r>
            <a:r>
              <a:rPr lang="en-US" sz="2800" dirty="0" smtClean="0"/>
              <a:t> } from '@angular/router';</a:t>
            </a:r>
          </a:p>
          <a:p>
            <a:pPr marL="342900" indent="-342900">
              <a:spcAft>
                <a:spcPts val="375"/>
              </a:spcAft>
              <a:tabLst>
                <a:tab pos="457200" algn="l"/>
              </a:tabLst>
            </a:pPr>
            <a:endParaRPr lang="en-US" sz="2800" dirty="0" smtClean="0"/>
          </a:p>
          <a:p>
            <a:pPr marL="342900" indent="-342900">
              <a:spcAft>
                <a:spcPts val="375"/>
              </a:spcAft>
              <a:tabLst>
                <a:tab pos="457200" algn="l"/>
              </a:tabLst>
            </a:pPr>
            <a:r>
              <a:rPr lang="en-US" sz="2800" dirty="0" smtClean="0"/>
              <a:t>import { </a:t>
            </a:r>
            <a:r>
              <a:rPr lang="en-US" sz="2800" dirty="0" err="1" smtClean="0"/>
              <a:t>AppComponent</a:t>
            </a:r>
            <a:r>
              <a:rPr lang="en-US" sz="2800" dirty="0" smtClean="0"/>
              <a:t> } from './</a:t>
            </a:r>
            <a:r>
              <a:rPr lang="en-US" sz="2800" dirty="0" err="1" smtClean="0"/>
              <a:t>app.component</a:t>
            </a:r>
            <a:r>
              <a:rPr lang="en-US" sz="2800" dirty="0" smtClean="0"/>
              <a:t>';</a:t>
            </a:r>
          </a:p>
          <a:p>
            <a:pPr marL="342900" indent="-342900">
              <a:spcAft>
                <a:spcPts val="375"/>
              </a:spcAft>
              <a:tabLst>
                <a:tab pos="457200" algn="l"/>
              </a:tabLst>
            </a:pPr>
            <a:r>
              <a:rPr lang="en-US" sz="2800" dirty="0" smtClean="0"/>
              <a:t>import { </a:t>
            </a:r>
            <a:r>
              <a:rPr lang="en-US" sz="2800" dirty="0" err="1" smtClean="0"/>
              <a:t>AboutComponent</a:t>
            </a:r>
            <a:r>
              <a:rPr lang="en-US" sz="2800" dirty="0" smtClean="0"/>
              <a:t> } from './about/</a:t>
            </a:r>
            <a:r>
              <a:rPr lang="en-US" sz="2800" dirty="0" err="1" smtClean="0"/>
              <a:t>about.component</a:t>
            </a:r>
            <a:r>
              <a:rPr lang="en-US" sz="2800" dirty="0" smtClean="0"/>
              <a:t>';</a:t>
            </a:r>
          </a:p>
          <a:p>
            <a:pPr marL="342900" indent="-342900">
              <a:spcAft>
                <a:spcPts val="375"/>
              </a:spcAft>
              <a:tabLst>
                <a:tab pos="457200" algn="l"/>
              </a:tabLst>
            </a:pPr>
            <a:r>
              <a:rPr lang="en-US" sz="2800" dirty="0" smtClean="0"/>
              <a:t>import { </a:t>
            </a:r>
            <a:r>
              <a:rPr lang="en-US" sz="2800" dirty="0" err="1" smtClean="0"/>
              <a:t>ServicesComponent</a:t>
            </a:r>
            <a:r>
              <a:rPr lang="en-US" sz="2800" dirty="0" smtClean="0"/>
              <a:t> } from './services/</a:t>
            </a:r>
            <a:r>
              <a:rPr lang="en-US" sz="2800" dirty="0" err="1" smtClean="0"/>
              <a:t>services.component</a:t>
            </a:r>
            <a:r>
              <a:rPr lang="en-US" sz="2800" dirty="0" smtClean="0"/>
              <a:t>';</a:t>
            </a:r>
          </a:p>
          <a:p>
            <a:pPr marL="342900" indent="-342900">
              <a:spcAft>
                <a:spcPts val="375"/>
              </a:spcAft>
              <a:tabLst>
                <a:tab pos="457200" algn="l"/>
              </a:tabLst>
            </a:pPr>
            <a:endParaRPr lang="en-US" sz="2800" dirty="0" smtClean="0"/>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968188" y="2884794"/>
            <a:ext cx="9554314" cy="25478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400187956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260724" y="406213"/>
            <a:ext cx="10515600" cy="663575"/>
          </a:xfrm>
        </p:spPr>
        <p:txBody>
          <a:bodyPr>
            <a:noAutofit/>
          </a:bodyPr>
          <a:lstStyle/>
          <a:p>
            <a:pPr marL="342900" indent="-342900" algn="ctr">
              <a:spcAft>
                <a:spcPts val="375"/>
              </a:spcAft>
              <a:tabLst>
                <a:tab pos="457200" algn="l"/>
              </a:tabLst>
            </a:pPr>
            <a:r>
              <a:rPr lang="en-US" sz="5400" b="1" dirty="0" err="1" smtClean="0"/>
              <a:t>app.router.ts</a:t>
            </a:r>
            <a:endParaRPr lang="en-US" sz="5400" b="1" dirty="0" smtClean="0"/>
          </a:p>
        </p:txBody>
      </p:sp>
      <p:sp>
        <p:nvSpPr>
          <p:cNvPr id="3" name="Прямоугольник 2"/>
          <p:cNvSpPr/>
          <p:nvPr/>
        </p:nvSpPr>
        <p:spPr>
          <a:xfrm>
            <a:off x="382560" y="1097165"/>
            <a:ext cx="10790163" cy="7468711"/>
          </a:xfrm>
          <a:prstGeom prst="rect">
            <a:avLst/>
          </a:prstGeom>
        </p:spPr>
        <p:txBody>
          <a:bodyPr wrap="square">
            <a:spAutoFit/>
          </a:bodyPr>
          <a:lstStyle/>
          <a:p>
            <a:pPr marL="342900" indent="-342900">
              <a:spcAft>
                <a:spcPts val="375"/>
              </a:spcAft>
              <a:tabLst>
                <a:tab pos="457200" algn="l"/>
              </a:tabLst>
            </a:pPr>
            <a:endParaRPr lang="en-US" sz="3600" dirty="0" smtClean="0"/>
          </a:p>
          <a:p>
            <a:pPr marL="342900" indent="-342900">
              <a:spcAft>
                <a:spcPts val="375"/>
              </a:spcAft>
              <a:tabLst>
                <a:tab pos="457200" algn="l"/>
              </a:tabLst>
            </a:pPr>
            <a:r>
              <a:rPr lang="en-US" sz="3600" dirty="0" smtClean="0"/>
              <a:t>export const router: Routes = [</a:t>
            </a:r>
          </a:p>
          <a:p>
            <a:pPr marL="342900" indent="-342900">
              <a:spcAft>
                <a:spcPts val="375"/>
              </a:spcAft>
              <a:tabLst>
                <a:tab pos="457200" algn="l"/>
              </a:tabLst>
            </a:pPr>
            <a:r>
              <a:rPr lang="en-US" sz="3600" dirty="0" smtClean="0"/>
              <a:t>    { path: '', </a:t>
            </a:r>
            <a:r>
              <a:rPr lang="en-US" sz="3600" dirty="0" err="1" smtClean="0"/>
              <a:t>redirectTo</a:t>
            </a:r>
            <a:r>
              <a:rPr lang="en-US" sz="3600" dirty="0" smtClean="0"/>
              <a:t>: 'about', </a:t>
            </a:r>
            <a:r>
              <a:rPr lang="en-US" sz="3600" dirty="0" err="1" smtClean="0"/>
              <a:t>pathMatch</a:t>
            </a:r>
            <a:r>
              <a:rPr lang="en-US" sz="3600" dirty="0" smtClean="0"/>
              <a:t>: 'full' },</a:t>
            </a:r>
          </a:p>
          <a:p>
            <a:pPr marL="342900" indent="-342900">
              <a:spcAft>
                <a:spcPts val="375"/>
              </a:spcAft>
              <a:tabLst>
                <a:tab pos="457200" algn="l"/>
              </a:tabLst>
            </a:pPr>
            <a:r>
              <a:rPr lang="en-US" sz="3600" dirty="0" smtClean="0"/>
              <a:t>    { path: 'about', component: </a:t>
            </a:r>
            <a:r>
              <a:rPr lang="en-US" sz="3600" dirty="0" err="1" smtClean="0"/>
              <a:t>AboutComponent</a:t>
            </a:r>
            <a:r>
              <a:rPr lang="en-US" sz="3600" dirty="0" smtClean="0"/>
              <a:t> },</a:t>
            </a:r>
          </a:p>
          <a:p>
            <a:pPr marL="342900" indent="-342900">
              <a:spcAft>
                <a:spcPts val="375"/>
              </a:spcAft>
              <a:tabLst>
                <a:tab pos="457200" algn="l"/>
              </a:tabLst>
            </a:pPr>
            <a:r>
              <a:rPr lang="en-US" sz="3600" dirty="0" smtClean="0"/>
              <a:t>    { path: 'services', component: </a:t>
            </a:r>
            <a:r>
              <a:rPr lang="en-US" sz="3600" dirty="0" err="1" smtClean="0"/>
              <a:t>ServicesComponent</a:t>
            </a:r>
            <a:r>
              <a:rPr lang="en-US" sz="3600" dirty="0" smtClean="0"/>
              <a:t> }</a:t>
            </a:r>
          </a:p>
          <a:p>
            <a:pPr marL="342900" indent="-342900">
              <a:spcAft>
                <a:spcPts val="375"/>
              </a:spcAft>
              <a:tabLst>
                <a:tab pos="457200" algn="l"/>
              </a:tabLst>
            </a:pPr>
            <a:r>
              <a:rPr lang="en-US" sz="3600" dirty="0" smtClean="0"/>
              <a:t>];</a:t>
            </a:r>
          </a:p>
          <a:p>
            <a:pPr marL="342900" indent="-342900">
              <a:spcAft>
                <a:spcPts val="375"/>
              </a:spcAft>
              <a:tabLst>
                <a:tab pos="457200" algn="l"/>
              </a:tabLst>
            </a:pPr>
            <a:endParaRPr lang="en-US" sz="3600" dirty="0" smtClean="0"/>
          </a:p>
          <a:p>
            <a:pPr marL="342900" indent="-342900">
              <a:spcAft>
                <a:spcPts val="375"/>
              </a:spcAft>
              <a:tabLst>
                <a:tab pos="457200" algn="l"/>
              </a:tabLst>
            </a:pPr>
            <a:r>
              <a:rPr lang="en-US" sz="3600" dirty="0" smtClean="0"/>
              <a:t>export const routes: </a:t>
            </a:r>
            <a:r>
              <a:rPr lang="en-US" sz="3600" dirty="0" err="1" smtClean="0"/>
              <a:t>ModuleWithProviders</a:t>
            </a:r>
            <a:r>
              <a:rPr lang="en-US" sz="3600" dirty="0" smtClean="0"/>
              <a:t> = </a:t>
            </a:r>
            <a:r>
              <a:rPr lang="en-US" sz="3600" dirty="0" err="1" smtClean="0"/>
              <a:t>RouterModule.forRoot</a:t>
            </a:r>
            <a:r>
              <a:rPr lang="en-US" sz="3600" dirty="0" smtClean="0"/>
              <a:t>(router);</a:t>
            </a:r>
          </a:p>
          <a:p>
            <a:pPr marL="342900" indent="-342900">
              <a:spcAft>
                <a:spcPts val="375"/>
              </a:spcAft>
              <a:tabLst>
                <a:tab pos="457200" algn="l"/>
              </a:tabLst>
            </a:pPr>
            <a:endParaRPr lang="en-US" sz="3600" dirty="0" smtClean="0"/>
          </a:p>
          <a:p>
            <a:pPr marL="342900" indent="-342900">
              <a:spcAft>
                <a:spcPts val="375"/>
              </a:spcAft>
              <a:tabLst>
                <a:tab pos="457200" algn="l"/>
              </a:tabLst>
            </a:pPr>
            <a:endParaRPr lang="en-US" sz="5400" dirty="0" smtClean="0"/>
          </a:p>
          <a:p>
            <a:pPr marL="342900" indent="-342900">
              <a:spcAft>
                <a:spcPts val="375"/>
              </a:spcAft>
              <a:tabLst>
                <a:tab pos="457200" algn="l"/>
              </a:tabLst>
            </a:pPr>
            <a:endParaRPr lang="en-US" sz="3600" dirty="0" smtClean="0"/>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260724" y="406213"/>
            <a:ext cx="10515600" cy="663575"/>
          </a:xfrm>
        </p:spPr>
        <p:txBody>
          <a:bodyPr>
            <a:noAutofit/>
          </a:bodyPr>
          <a:lstStyle/>
          <a:p>
            <a:pPr marL="342900" indent="-342900" algn="ctr">
              <a:spcAft>
                <a:spcPts val="375"/>
              </a:spcAft>
              <a:tabLst>
                <a:tab pos="457200" algn="l"/>
              </a:tabLst>
            </a:pPr>
            <a:r>
              <a:rPr lang="en-US" sz="5400" b="1" dirty="0" err="1" smtClean="0"/>
              <a:t>app.router.ts</a:t>
            </a:r>
            <a:endParaRPr lang="en-US" sz="5400" b="1" dirty="0" smtClean="0"/>
          </a:p>
        </p:txBody>
      </p:sp>
      <p:sp>
        <p:nvSpPr>
          <p:cNvPr id="3" name="Прямоугольник 2"/>
          <p:cNvSpPr/>
          <p:nvPr/>
        </p:nvSpPr>
        <p:spPr>
          <a:xfrm>
            <a:off x="382560" y="1097165"/>
            <a:ext cx="10790163" cy="8443337"/>
          </a:xfrm>
          <a:prstGeom prst="rect">
            <a:avLst/>
          </a:prstGeom>
        </p:spPr>
        <p:txBody>
          <a:bodyPr wrap="square">
            <a:spAutoFit/>
          </a:bodyPr>
          <a:lstStyle/>
          <a:p>
            <a:r>
              <a:rPr lang="en-US" sz="4000" dirty="0" smtClean="0"/>
              <a:t>In a nutshell, we're importing the necessary routing members on the first 2 lines. Then we're importing the components that currently exist within our application.</a:t>
            </a:r>
          </a:p>
          <a:p>
            <a:r>
              <a:rPr lang="en-US" sz="4000" dirty="0" smtClean="0"/>
              <a:t>After that, we're defining a constant that contains the routes that we wish to create. "path" defines the URL; so "about" becomes </a:t>
            </a:r>
            <a:r>
              <a:rPr lang="en-US" sz="4000" b="1" dirty="0" smtClean="0">
                <a:hlinkClick r:id="rId2"/>
              </a:rPr>
              <a:t>http://someurl.com/about</a:t>
            </a:r>
            <a:r>
              <a:rPr lang="en-US" sz="4000" dirty="0" smtClean="0"/>
              <a:t> -- then we specify the component associated with that view.</a:t>
            </a:r>
          </a:p>
          <a:p>
            <a:r>
              <a:rPr lang="en-US" sz="4000" dirty="0" smtClean="0"/>
              <a:t> </a:t>
            </a:r>
          </a:p>
          <a:p>
            <a:pPr marL="342900" indent="-342900">
              <a:spcAft>
                <a:spcPts val="375"/>
              </a:spcAft>
              <a:tabLst>
                <a:tab pos="457200" algn="l"/>
              </a:tabLst>
            </a:pPr>
            <a:endParaRPr lang="en-US" sz="4000" dirty="0" smtClean="0"/>
          </a:p>
          <a:p>
            <a:pPr marL="342900" indent="-342900">
              <a:spcAft>
                <a:spcPts val="375"/>
              </a:spcAft>
              <a:tabLst>
                <a:tab pos="457200" algn="l"/>
              </a:tabLst>
            </a:pPr>
            <a:endParaRPr lang="en-US" sz="6000" dirty="0" smtClean="0"/>
          </a:p>
          <a:p>
            <a:pPr marL="342900" indent="-342900">
              <a:spcAft>
                <a:spcPts val="375"/>
              </a:spcAft>
              <a:tabLst>
                <a:tab pos="457200" algn="l"/>
              </a:tabLst>
            </a:pPr>
            <a:endParaRPr lang="en-US" sz="4000" dirty="0" smtClean="0"/>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260724" y="406213"/>
            <a:ext cx="10515600" cy="663575"/>
          </a:xfrm>
        </p:spPr>
        <p:txBody>
          <a:bodyPr>
            <a:noAutofit/>
          </a:bodyPr>
          <a:lstStyle/>
          <a:p>
            <a:pPr marL="342900" indent="-342900" algn="ctr">
              <a:spcAft>
                <a:spcPts val="375"/>
              </a:spcAft>
              <a:tabLst>
                <a:tab pos="457200" algn="l"/>
              </a:tabLst>
            </a:pPr>
            <a:r>
              <a:rPr lang="en-US" sz="5400" b="1" dirty="0" err="1" smtClean="0"/>
              <a:t>app.module.ts</a:t>
            </a:r>
            <a:endParaRPr lang="en-US" sz="5400" b="1" dirty="0" smtClean="0"/>
          </a:p>
        </p:txBody>
      </p:sp>
      <p:sp>
        <p:nvSpPr>
          <p:cNvPr id="3" name="Прямоугольник 2"/>
          <p:cNvSpPr/>
          <p:nvPr/>
        </p:nvSpPr>
        <p:spPr>
          <a:xfrm>
            <a:off x="382560" y="1097165"/>
            <a:ext cx="10790163" cy="8556188"/>
          </a:xfrm>
          <a:prstGeom prst="rect">
            <a:avLst/>
          </a:prstGeom>
        </p:spPr>
        <p:txBody>
          <a:bodyPr wrap="square">
            <a:spAutoFit/>
          </a:bodyPr>
          <a:lstStyle/>
          <a:p>
            <a:r>
              <a:rPr lang="en-US" sz="4000" b="1" dirty="0" smtClean="0"/>
              <a:t>Step 3: Import the router to </a:t>
            </a:r>
            <a:r>
              <a:rPr lang="en-US" sz="4000" b="1" dirty="0" err="1" smtClean="0"/>
              <a:t>app.module.ts</a:t>
            </a:r>
            <a:endParaRPr lang="en-US" sz="4000" b="1" dirty="0" smtClean="0"/>
          </a:p>
          <a:p>
            <a:r>
              <a:rPr lang="en-US" sz="1600" dirty="0" smtClean="0"/>
              <a:t>import { routes } from './</a:t>
            </a:r>
            <a:r>
              <a:rPr lang="en-US" sz="1600" dirty="0" err="1" smtClean="0"/>
              <a:t>app.router</a:t>
            </a:r>
            <a:r>
              <a:rPr lang="en-US" sz="1600" dirty="0" smtClean="0"/>
              <a:t>';</a:t>
            </a:r>
          </a:p>
          <a:p>
            <a:r>
              <a:rPr lang="en-US" sz="1600" dirty="0" smtClean="0"/>
              <a:t>import { </a:t>
            </a:r>
            <a:r>
              <a:rPr lang="en-US" sz="1600" dirty="0" err="1" smtClean="0"/>
              <a:t>AppComponent</a:t>
            </a:r>
            <a:r>
              <a:rPr lang="en-US" sz="1600" dirty="0" smtClean="0"/>
              <a:t> } from './</a:t>
            </a:r>
            <a:r>
              <a:rPr lang="en-US" sz="1600" dirty="0" err="1" smtClean="0"/>
              <a:t>app.component</a:t>
            </a:r>
            <a:r>
              <a:rPr lang="en-US" sz="1600" dirty="0" smtClean="0"/>
              <a:t>';</a:t>
            </a:r>
          </a:p>
          <a:p>
            <a:r>
              <a:rPr lang="en-US" sz="1600" dirty="0" smtClean="0"/>
              <a:t>import { </a:t>
            </a:r>
            <a:r>
              <a:rPr lang="en-US" sz="1600" dirty="0" err="1" smtClean="0"/>
              <a:t>AboutComponent</a:t>
            </a:r>
            <a:r>
              <a:rPr lang="en-US" sz="1600" dirty="0" smtClean="0"/>
              <a:t> } from './about/</a:t>
            </a:r>
            <a:r>
              <a:rPr lang="en-US" sz="1600" dirty="0" err="1" smtClean="0"/>
              <a:t>about.component</a:t>
            </a:r>
            <a:r>
              <a:rPr lang="en-US" sz="1600" dirty="0" smtClean="0"/>
              <a:t>';</a:t>
            </a:r>
          </a:p>
          <a:p>
            <a:r>
              <a:rPr lang="en-US" sz="1600" dirty="0" smtClean="0"/>
              <a:t>import { </a:t>
            </a:r>
            <a:r>
              <a:rPr lang="en-US" sz="1600" dirty="0" err="1" smtClean="0"/>
              <a:t>ServicesComponent</a:t>
            </a:r>
            <a:r>
              <a:rPr lang="en-US" sz="1600" dirty="0" smtClean="0"/>
              <a:t> } from './services/</a:t>
            </a:r>
            <a:r>
              <a:rPr lang="en-US" sz="1600" dirty="0" err="1" smtClean="0"/>
              <a:t>services.component</a:t>
            </a:r>
            <a:r>
              <a:rPr lang="en-US" sz="1600" dirty="0" smtClean="0"/>
              <a:t>';</a:t>
            </a:r>
            <a:br>
              <a:rPr lang="en-US" sz="1600" dirty="0" smtClean="0"/>
            </a:br>
            <a:r>
              <a:rPr lang="en-US" sz="1600" dirty="0" smtClean="0"/>
              <a:t>@</a:t>
            </a:r>
            <a:r>
              <a:rPr lang="en-US" sz="1600" dirty="0" err="1" smtClean="0"/>
              <a:t>NgModule</a:t>
            </a:r>
            <a:r>
              <a:rPr lang="en-US" sz="1600" dirty="0" smtClean="0"/>
              <a:t>({</a:t>
            </a:r>
          </a:p>
          <a:p>
            <a:r>
              <a:rPr lang="en-US" sz="1600" dirty="0" smtClean="0"/>
              <a:t>declarations: [</a:t>
            </a:r>
          </a:p>
          <a:p>
            <a:r>
              <a:rPr lang="en-US" sz="1600" dirty="0" err="1" smtClean="0"/>
              <a:t>AppComponent</a:t>
            </a:r>
            <a:r>
              <a:rPr lang="en-US" sz="1600" dirty="0" smtClean="0"/>
              <a:t>,</a:t>
            </a:r>
          </a:p>
          <a:p>
            <a:r>
              <a:rPr lang="en-US" sz="1600" dirty="0" err="1" smtClean="0"/>
              <a:t>AboutComponent</a:t>
            </a:r>
            <a:r>
              <a:rPr lang="en-US" sz="1600" dirty="0" smtClean="0"/>
              <a:t>,</a:t>
            </a:r>
          </a:p>
          <a:p>
            <a:r>
              <a:rPr lang="en-US" sz="1600" dirty="0" err="1" smtClean="0"/>
              <a:t>ServicesComponent</a:t>
            </a:r>
            <a:endParaRPr lang="en-US" sz="1600" dirty="0" smtClean="0"/>
          </a:p>
          <a:p>
            <a:r>
              <a:rPr lang="en-US" sz="1600" dirty="0" smtClean="0"/>
              <a:t>],</a:t>
            </a:r>
          </a:p>
          <a:p>
            <a:r>
              <a:rPr lang="en-US" sz="1600" dirty="0" smtClean="0"/>
              <a:t>imports: [</a:t>
            </a:r>
          </a:p>
          <a:p>
            <a:r>
              <a:rPr lang="en-US" sz="1600" dirty="0" err="1" smtClean="0"/>
              <a:t>BrowserModule</a:t>
            </a:r>
            <a:r>
              <a:rPr lang="en-US" sz="1600" dirty="0" smtClean="0"/>
              <a:t>,</a:t>
            </a:r>
          </a:p>
          <a:p>
            <a:r>
              <a:rPr lang="en-US" sz="1600" dirty="0" smtClean="0"/>
              <a:t>routes</a:t>
            </a:r>
          </a:p>
          <a:p>
            <a:r>
              <a:rPr lang="en-US" sz="1600" dirty="0" smtClean="0"/>
              <a:t>],</a:t>
            </a:r>
          </a:p>
          <a:p>
            <a:r>
              <a:rPr lang="en-US" sz="1600" dirty="0" smtClean="0"/>
              <a:t>providers: [],</a:t>
            </a:r>
          </a:p>
          <a:p>
            <a:r>
              <a:rPr lang="en-US" sz="1600" dirty="0" smtClean="0"/>
              <a:t>bootstrap: [</a:t>
            </a:r>
            <a:r>
              <a:rPr lang="en-US" sz="1600" dirty="0" err="1" smtClean="0"/>
              <a:t>AppComponent</a:t>
            </a:r>
            <a:r>
              <a:rPr lang="en-US" sz="1600" dirty="0" smtClean="0"/>
              <a:t>]</a:t>
            </a:r>
          </a:p>
          <a:p>
            <a:r>
              <a:rPr lang="en-US" sz="1600" dirty="0" smtClean="0"/>
              <a:t>})</a:t>
            </a:r>
          </a:p>
          <a:p>
            <a:r>
              <a:rPr lang="en-US" sz="1600" dirty="0" smtClean="0"/>
              <a:t>export class </a:t>
            </a:r>
            <a:r>
              <a:rPr lang="en-US" sz="1600" dirty="0" err="1" smtClean="0"/>
              <a:t>AppModule</a:t>
            </a:r>
            <a:r>
              <a:rPr lang="en-US" sz="1600" dirty="0" smtClean="0"/>
              <a:t> { }</a:t>
            </a:r>
          </a:p>
          <a:p>
            <a:r>
              <a:rPr lang="en-US" sz="1600" dirty="0" smtClean="0"/>
              <a:t/>
            </a:r>
            <a:br>
              <a:rPr lang="en-US" sz="1600" dirty="0" smtClean="0"/>
            </a:br>
            <a:endParaRPr lang="en-US" sz="1600" dirty="0" smtClean="0"/>
          </a:p>
          <a:p>
            <a:pPr marL="342900" indent="-342900">
              <a:spcAft>
                <a:spcPts val="375"/>
              </a:spcAft>
              <a:tabLst>
                <a:tab pos="457200" algn="l"/>
              </a:tabLst>
            </a:pPr>
            <a:endParaRPr lang="en-US" sz="4000" dirty="0" smtClean="0"/>
          </a:p>
          <a:p>
            <a:pPr marL="342900" indent="-342900">
              <a:spcAft>
                <a:spcPts val="375"/>
              </a:spcAft>
              <a:tabLst>
                <a:tab pos="457200" algn="l"/>
              </a:tabLst>
            </a:pPr>
            <a:endParaRPr lang="en-US" sz="4000" dirty="0" smtClean="0"/>
          </a:p>
          <a:p>
            <a:pPr marL="342900" indent="-342900">
              <a:spcAft>
                <a:spcPts val="375"/>
              </a:spcAft>
              <a:tabLst>
                <a:tab pos="457200" algn="l"/>
              </a:tabLst>
            </a:pPr>
            <a:endParaRPr lang="en-US" sz="6000" dirty="0" smtClean="0"/>
          </a:p>
          <a:p>
            <a:pPr marL="342900" indent="-342900">
              <a:spcAft>
                <a:spcPts val="375"/>
              </a:spcAft>
              <a:tabLst>
                <a:tab pos="457200" algn="l"/>
              </a:tabLst>
            </a:pPr>
            <a:endParaRPr lang="en-US" sz="4000" dirty="0" smtClean="0"/>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260724" y="406213"/>
            <a:ext cx="10515600" cy="663575"/>
          </a:xfrm>
        </p:spPr>
        <p:txBody>
          <a:bodyPr>
            <a:noAutofit/>
          </a:bodyPr>
          <a:lstStyle/>
          <a:p>
            <a:pPr marL="342900" indent="-342900" algn="ctr">
              <a:spcAft>
                <a:spcPts val="375"/>
              </a:spcAft>
              <a:tabLst>
                <a:tab pos="457200" algn="l"/>
              </a:tabLst>
            </a:pPr>
            <a:r>
              <a:rPr lang="en-US" sz="5400" dirty="0" err="1" smtClean="0"/>
              <a:t>app.component.html</a:t>
            </a:r>
            <a:endParaRPr lang="en-US" sz="5400" b="1" dirty="0" smtClean="0"/>
          </a:p>
        </p:txBody>
      </p:sp>
      <p:sp>
        <p:nvSpPr>
          <p:cNvPr id="3" name="Прямоугольник 2"/>
          <p:cNvSpPr/>
          <p:nvPr/>
        </p:nvSpPr>
        <p:spPr>
          <a:xfrm>
            <a:off x="382560" y="1097165"/>
            <a:ext cx="10790163" cy="7171194"/>
          </a:xfrm>
          <a:prstGeom prst="rect">
            <a:avLst/>
          </a:prstGeom>
        </p:spPr>
        <p:txBody>
          <a:bodyPr wrap="square">
            <a:spAutoFit/>
          </a:bodyPr>
          <a:lstStyle/>
          <a:p>
            <a:r>
              <a:rPr lang="en-US" sz="2800" b="1" dirty="0" smtClean="0"/>
              <a:t>Step 4: </a:t>
            </a:r>
          </a:p>
          <a:p>
            <a:r>
              <a:rPr lang="en-US" sz="2400" dirty="0" smtClean="0"/>
              <a:t>Now within </a:t>
            </a:r>
            <a:r>
              <a:rPr lang="en-US" sz="2400" dirty="0" err="1" smtClean="0"/>
              <a:t>app.component.html</a:t>
            </a:r>
            <a:r>
              <a:rPr lang="en-US" sz="2400" dirty="0" smtClean="0"/>
              <a:t>, we add:</a:t>
            </a:r>
          </a:p>
          <a:p>
            <a:r>
              <a:rPr lang="en-US" sz="2400" dirty="0" smtClean="0"/>
              <a:t>&lt;div&gt;</a:t>
            </a:r>
          </a:p>
          <a:p>
            <a:r>
              <a:rPr lang="en-US" sz="2400" dirty="0" smtClean="0"/>
              <a:t>&lt;router-outlet&gt;&lt;/router-outlet&gt;</a:t>
            </a:r>
          </a:p>
          <a:p>
            <a:r>
              <a:rPr lang="en-US" sz="2400" dirty="0" smtClean="0"/>
              <a:t>&lt;/div&gt;</a:t>
            </a:r>
          </a:p>
          <a:p>
            <a:r>
              <a:rPr lang="en-US" sz="2400" dirty="0" smtClean="0"/>
              <a:t>&lt;div&gt;</a:t>
            </a:r>
          </a:p>
          <a:p>
            <a:r>
              <a:rPr lang="en-US" sz="2400" dirty="0" smtClean="0"/>
              <a:t>&lt;</a:t>
            </a:r>
            <a:r>
              <a:rPr lang="en-US" sz="2400" dirty="0" err="1" smtClean="0"/>
              <a:t>ul</a:t>
            </a:r>
            <a:r>
              <a:rPr lang="en-US" sz="2400" dirty="0" smtClean="0"/>
              <a:t> class="</a:t>
            </a:r>
            <a:r>
              <a:rPr lang="en-US" sz="2400" dirty="0" err="1" smtClean="0"/>
              <a:t>nav</a:t>
            </a:r>
            <a:r>
              <a:rPr lang="en-US" sz="2400" dirty="0" smtClean="0"/>
              <a:t> </a:t>
            </a:r>
            <a:r>
              <a:rPr lang="en-US" sz="2400" dirty="0" err="1" smtClean="0"/>
              <a:t>navbar-nav</a:t>
            </a:r>
            <a:r>
              <a:rPr lang="en-US" sz="2400" dirty="0" smtClean="0"/>
              <a:t>"&gt;</a:t>
            </a:r>
          </a:p>
          <a:p>
            <a:r>
              <a:rPr lang="en-US" sz="2400" dirty="0" smtClean="0"/>
              <a:t>&lt;</a:t>
            </a:r>
            <a:r>
              <a:rPr lang="en-US" sz="2400" dirty="0" err="1" smtClean="0"/>
              <a:t>li</a:t>
            </a:r>
            <a:r>
              <a:rPr lang="en-US" sz="2400" dirty="0" smtClean="0"/>
              <a:t>&gt;</a:t>
            </a:r>
          </a:p>
          <a:p>
            <a:r>
              <a:rPr lang="en-US" sz="2400" dirty="0" smtClean="0"/>
              <a:t>&lt;a </a:t>
            </a:r>
            <a:r>
              <a:rPr lang="en-US" sz="2400" dirty="0" err="1" smtClean="0"/>
              <a:t>routerLink</a:t>
            </a:r>
            <a:r>
              <a:rPr lang="en-US" sz="2400" dirty="0" smtClean="0"/>
              <a:t>="about"&gt;About&lt;/a&gt;</a:t>
            </a:r>
          </a:p>
          <a:p>
            <a:r>
              <a:rPr lang="en-US" sz="2400" dirty="0" smtClean="0"/>
              <a:t>&lt;/</a:t>
            </a:r>
            <a:r>
              <a:rPr lang="en-US" sz="2400" dirty="0" err="1" smtClean="0"/>
              <a:t>li</a:t>
            </a:r>
            <a:r>
              <a:rPr lang="en-US" sz="2400" dirty="0" smtClean="0"/>
              <a:t>&gt;</a:t>
            </a:r>
          </a:p>
          <a:p>
            <a:r>
              <a:rPr lang="en-US" sz="2400" dirty="0" smtClean="0"/>
              <a:t>&lt;</a:t>
            </a:r>
            <a:r>
              <a:rPr lang="en-US" sz="2400" dirty="0" err="1" smtClean="0"/>
              <a:t>li</a:t>
            </a:r>
            <a:r>
              <a:rPr lang="en-US" sz="2400" dirty="0" smtClean="0"/>
              <a:t>&gt;</a:t>
            </a:r>
          </a:p>
          <a:p>
            <a:r>
              <a:rPr lang="en-US" sz="2400" dirty="0" smtClean="0"/>
              <a:t>&lt;a </a:t>
            </a:r>
            <a:r>
              <a:rPr lang="en-US" sz="2400" dirty="0" err="1" smtClean="0"/>
              <a:t>routerLink</a:t>
            </a:r>
            <a:r>
              <a:rPr lang="en-US" sz="2400" dirty="0" smtClean="0"/>
              <a:t>="services"&gt;Services&lt;/a&gt;</a:t>
            </a:r>
          </a:p>
          <a:p>
            <a:r>
              <a:rPr lang="en-US" sz="2400" dirty="0" smtClean="0"/>
              <a:t>&lt;/</a:t>
            </a:r>
            <a:r>
              <a:rPr lang="en-US" sz="2400" dirty="0" err="1" smtClean="0"/>
              <a:t>li</a:t>
            </a:r>
            <a:r>
              <a:rPr lang="en-US" sz="2400" dirty="0" smtClean="0"/>
              <a:t>&gt;</a:t>
            </a:r>
          </a:p>
          <a:p>
            <a:r>
              <a:rPr lang="en-US" sz="2400" dirty="0" smtClean="0"/>
              <a:t>&lt;/</a:t>
            </a:r>
            <a:r>
              <a:rPr lang="en-US" sz="2400" dirty="0" err="1" smtClean="0"/>
              <a:t>ul</a:t>
            </a:r>
            <a:r>
              <a:rPr lang="en-US" sz="2400" dirty="0" smtClean="0"/>
              <a:t>&gt;</a:t>
            </a:r>
          </a:p>
          <a:p>
            <a:r>
              <a:rPr lang="en-US" sz="2400" dirty="0" smtClean="0"/>
              <a:t>&lt;/div&gt;</a:t>
            </a:r>
          </a:p>
          <a:p>
            <a:endParaRPr lang="en-US" sz="2400" dirty="0" smtClean="0"/>
          </a:p>
          <a:p>
            <a:r>
              <a:rPr lang="en-US" sz="2400" dirty="0" smtClean="0"/>
              <a:t/>
            </a:r>
            <a:br>
              <a:rPr lang="en-US" sz="2400" dirty="0" smtClean="0"/>
            </a:br>
            <a:endParaRPr lang="en-US" sz="2400" dirty="0" smtClean="0"/>
          </a:p>
          <a:p>
            <a:endParaRPr lang="en-US" sz="2800" dirty="0" smtClean="0"/>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260724" y="406213"/>
            <a:ext cx="10515600" cy="663575"/>
          </a:xfrm>
        </p:spPr>
        <p:txBody>
          <a:bodyPr>
            <a:noAutofit/>
          </a:bodyPr>
          <a:lstStyle/>
          <a:p>
            <a:pPr marL="342900" indent="-342900" algn="ctr">
              <a:spcAft>
                <a:spcPts val="375"/>
              </a:spcAft>
              <a:tabLst>
                <a:tab pos="457200" algn="l"/>
              </a:tabLst>
            </a:pPr>
            <a:r>
              <a:rPr lang="en-US" sz="5400" dirty="0" smtClean="0"/>
              <a:t>Angular Router</a:t>
            </a:r>
            <a:endParaRPr lang="en-US" sz="5400" b="1" dirty="0" smtClean="0"/>
          </a:p>
        </p:txBody>
      </p:sp>
      <p:sp>
        <p:nvSpPr>
          <p:cNvPr id="3" name="Прямоугольник 2"/>
          <p:cNvSpPr/>
          <p:nvPr/>
        </p:nvSpPr>
        <p:spPr>
          <a:xfrm>
            <a:off x="382560" y="1097165"/>
            <a:ext cx="10790163" cy="3170099"/>
          </a:xfrm>
          <a:prstGeom prst="rect">
            <a:avLst/>
          </a:prstGeom>
        </p:spPr>
        <p:txBody>
          <a:bodyPr wrap="square">
            <a:spAutoFit/>
          </a:bodyPr>
          <a:lstStyle/>
          <a:p>
            <a:r>
              <a:rPr lang="en-US" sz="4000" b="1" dirty="0" smtClean="0"/>
              <a:t>Step 6: Ensure &lt;base </a:t>
            </a:r>
            <a:r>
              <a:rPr lang="en-US" sz="4000" b="1" dirty="0" err="1" smtClean="0"/>
              <a:t>href</a:t>
            </a:r>
            <a:r>
              <a:rPr lang="en-US" sz="4000" b="1" dirty="0" smtClean="0"/>
              <a:t>="/"&gt; is in index.html</a:t>
            </a:r>
          </a:p>
          <a:p>
            <a:r>
              <a:rPr lang="en-US" sz="4000" dirty="0" smtClean="0"/>
              <a:t>If you used the angular-</a:t>
            </a:r>
            <a:r>
              <a:rPr lang="en-US" sz="4000" dirty="0" err="1" smtClean="0"/>
              <a:t>cli</a:t>
            </a:r>
            <a:r>
              <a:rPr lang="en-US" sz="4000" dirty="0" smtClean="0"/>
              <a:t> to create the project you're working with, it will automatically add this in the head tag. If it's not there, add it:</a:t>
            </a:r>
          </a:p>
          <a:p>
            <a:r>
              <a:rPr lang="en-US" sz="4000" dirty="0" smtClean="0"/>
              <a:t>&lt;base </a:t>
            </a:r>
            <a:r>
              <a:rPr lang="en-US" sz="4000" dirty="0" err="1" smtClean="0"/>
              <a:t>href</a:t>
            </a:r>
            <a:r>
              <a:rPr lang="en-US" sz="4000" dirty="0" smtClean="0"/>
              <a:t>="/"&gt;</a:t>
            </a:r>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Using a Component as a Directive</a:t>
            </a:r>
            <a:br>
              <a:rPr lang="en-IN" dirty="0" smtClean="0"/>
            </a:br>
            <a:r>
              <a:rPr lang="en-IN" dirty="0" smtClean="0"/>
              <a:t>For Add Step 1</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24494" y="2098552"/>
            <a:ext cx="10373706" cy="4062658"/>
          </a:xfrm>
        </p:spPr>
      </p:pic>
    </p:spTree>
    <p:extLst>
      <p:ext uri="{BB962C8B-B14F-4D97-AF65-F5344CB8AC3E}">
        <p14:creationId xmlns:p14="http://schemas.microsoft.com/office/powerpoint/2010/main" xmlns="" val="233129720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Using a Component as a Directive</a:t>
            </a:r>
            <a:br>
              <a:rPr lang="en-IN" dirty="0"/>
            </a:br>
            <a:r>
              <a:rPr lang="en-IN" dirty="0"/>
              <a:t>For Add Step </a:t>
            </a:r>
            <a:r>
              <a:rPr lang="en-IN" dirty="0" smtClean="0"/>
              <a:t>2.0</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80057"/>
            <a:ext cx="10528300" cy="4099648"/>
          </a:xfrm>
        </p:spPr>
      </p:pic>
    </p:spTree>
    <p:extLst>
      <p:ext uri="{BB962C8B-B14F-4D97-AF65-F5344CB8AC3E}">
        <p14:creationId xmlns:p14="http://schemas.microsoft.com/office/powerpoint/2010/main" xmlns="" val="273151536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Using a Component as a Directive</a:t>
            </a:r>
            <a:br>
              <a:rPr lang="en-IN" dirty="0"/>
            </a:br>
            <a:r>
              <a:rPr lang="en-IN" dirty="0"/>
              <a:t>For Add </a:t>
            </a:r>
            <a:r>
              <a:rPr lang="en-IN" dirty="0" smtClean="0"/>
              <a:t>Step 2.1</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126728"/>
            <a:ext cx="10426700" cy="4006306"/>
          </a:xfrm>
        </p:spPr>
      </p:pic>
    </p:spTree>
    <p:extLst>
      <p:ext uri="{BB962C8B-B14F-4D97-AF65-F5344CB8AC3E}">
        <p14:creationId xmlns:p14="http://schemas.microsoft.com/office/powerpoint/2010/main" xmlns="" val="320738857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Using a Component as a Directive</a:t>
            </a:r>
            <a:br>
              <a:rPr lang="en-IN" dirty="0"/>
            </a:br>
            <a:r>
              <a:rPr lang="en-IN" dirty="0"/>
              <a:t>For Add Step </a:t>
            </a:r>
            <a:r>
              <a:rPr lang="en-IN" dirty="0" smtClean="0"/>
              <a:t>3</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116024"/>
            <a:ext cx="10236200" cy="4027714"/>
          </a:xfrm>
        </p:spPr>
      </p:pic>
    </p:spTree>
    <p:extLst>
      <p:ext uri="{BB962C8B-B14F-4D97-AF65-F5344CB8AC3E}">
        <p14:creationId xmlns:p14="http://schemas.microsoft.com/office/powerpoint/2010/main" xmlns="" val="300412714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35000" y="34925"/>
            <a:ext cx="10515600" cy="739775"/>
          </a:xfrm>
        </p:spPr>
        <p:txBody>
          <a:bodyPr/>
          <a:lstStyle/>
          <a:p>
            <a:r>
              <a:rPr lang="en-US" dirty="0" smtClean="0"/>
              <a:t>Example: show the list of heroes</a:t>
            </a:r>
            <a:endParaRPr lang="ru-RU" dirty="0"/>
          </a:p>
        </p:txBody>
      </p:sp>
      <p:sp>
        <p:nvSpPr>
          <p:cNvPr id="3" name="Прямоугольник 2"/>
          <p:cNvSpPr/>
          <p:nvPr/>
        </p:nvSpPr>
        <p:spPr>
          <a:xfrm>
            <a:off x="799668" y="1114726"/>
            <a:ext cx="10489765" cy="5324535"/>
          </a:xfrm>
          <a:prstGeom prst="rect">
            <a:avLst/>
          </a:prstGeom>
        </p:spPr>
        <p:txBody>
          <a:bodyPr wrap="square">
            <a:spAutoFit/>
          </a:bodyPr>
          <a:lstStyle/>
          <a:p>
            <a:r>
              <a:rPr lang="en-US" sz="2000" b="1" dirty="0">
                <a:solidFill>
                  <a:srgbClr val="000080"/>
                </a:solidFill>
              </a:rPr>
              <a:t>export class </a:t>
            </a:r>
            <a:r>
              <a:rPr lang="en-US" sz="2000" dirty="0" err="1"/>
              <a:t>AppComponent</a:t>
            </a:r>
            <a:r>
              <a:rPr lang="en-US" sz="2000" dirty="0"/>
              <a:t> {</a:t>
            </a:r>
            <a:br>
              <a:rPr lang="en-US" sz="2000" dirty="0"/>
            </a:br>
            <a:r>
              <a:rPr lang="en-US" sz="2000" dirty="0"/>
              <a:t>    </a:t>
            </a:r>
            <a:r>
              <a:rPr lang="en-US" sz="2000" b="1" dirty="0">
                <a:solidFill>
                  <a:srgbClr val="660E7A"/>
                </a:solidFill>
              </a:rPr>
              <a:t>title </a:t>
            </a:r>
            <a:r>
              <a:rPr lang="en-US" sz="2000" dirty="0"/>
              <a:t>= </a:t>
            </a:r>
            <a:r>
              <a:rPr lang="en-US" sz="2000" b="1" dirty="0">
                <a:solidFill>
                  <a:srgbClr val="008000"/>
                </a:solidFill>
              </a:rPr>
              <a:t>'Tour of Heroes'</a:t>
            </a:r>
            <a:r>
              <a:rPr lang="en-US" sz="2000" dirty="0"/>
              <a:t>;</a:t>
            </a:r>
            <a:br>
              <a:rPr lang="en-US" sz="2000" dirty="0"/>
            </a:br>
            <a:r>
              <a:rPr lang="en-US" sz="2000" dirty="0"/>
              <a:t>    </a:t>
            </a:r>
            <a:r>
              <a:rPr lang="en-US" sz="2000" b="1" dirty="0">
                <a:solidFill>
                  <a:srgbClr val="660E7A"/>
                </a:solidFill>
              </a:rPr>
              <a:t>heroes </a:t>
            </a:r>
            <a:r>
              <a:rPr lang="en-US" sz="2000" dirty="0"/>
              <a:t>= [</a:t>
            </a:r>
            <a:r>
              <a:rPr lang="en-US" sz="2000" b="1" dirty="0">
                <a:solidFill>
                  <a:srgbClr val="008000"/>
                </a:solidFill>
              </a:rPr>
              <a:t>'Windstorm'</a:t>
            </a:r>
            <a:r>
              <a:rPr lang="en-US" sz="2000" dirty="0"/>
              <a:t>, </a:t>
            </a:r>
            <a:r>
              <a:rPr lang="en-US" sz="2000" b="1" dirty="0">
                <a:solidFill>
                  <a:srgbClr val="008000"/>
                </a:solidFill>
              </a:rPr>
              <a:t>'</a:t>
            </a:r>
            <a:r>
              <a:rPr lang="en-US" sz="2000" b="1" dirty="0" err="1">
                <a:solidFill>
                  <a:srgbClr val="008000"/>
                </a:solidFill>
              </a:rPr>
              <a:t>Bombasto</a:t>
            </a:r>
            <a:r>
              <a:rPr lang="en-US" sz="2000" b="1" dirty="0">
                <a:solidFill>
                  <a:srgbClr val="008000"/>
                </a:solidFill>
              </a:rPr>
              <a:t>'</a:t>
            </a:r>
            <a:r>
              <a:rPr lang="en-US" sz="2000" dirty="0"/>
              <a:t>, </a:t>
            </a:r>
            <a:r>
              <a:rPr lang="en-US" sz="2000" b="1" dirty="0">
                <a:solidFill>
                  <a:srgbClr val="008000"/>
                </a:solidFill>
              </a:rPr>
              <a:t>'</a:t>
            </a:r>
            <a:r>
              <a:rPr lang="en-US" sz="2000" b="1" dirty="0" err="1">
                <a:solidFill>
                  <a:srgbClr val="008000"/>
                </a:solidFill>
              </a:rPr>
              <a:t>Magneta</a:t>
            </a:r>
            <a:r>
              <a:rPr lang="en-US" sz="2000" b="1" dirty="0">
                <a:solidFill>
                  <a:srgbClr val="008000"/>
                </a:solidFill>
              </a:rPr>
              <a:t>'</a:t>
            </a:r>
            <a:r>
              <a:rPr lang="en-US" sz="2000" dirty="0"/>
              <a:t>, </a:t>
            </a:r>
            <a:r>
              <a:rPr lang="en-US" sz="2000" b="1" dirty="0">
                <a:solidFill>
                  <a:srgbClr val="008000"/>
                </a:solidFill>
              </a:rPr>
              <a:t>'Tornado'</a:t>
            </a:r>
            <a:r>
              <a:rPr lang="en-US" sz="2000" dirty="0"/>
              <a:t>];</a:t>
            </a:r>
            <a:br>
              <a:rPr lang="en-US" sz="2000" dirty="0"/>
            </a:br>
            <a:r>
              <a:rPr lang="en-US" sz="2000" dirty="0"/>
              <a:t>    </a:t>
            </a:r>
            <a:r>
              <a:rPr lang="en-US" sz="2000" b="1" dirty="0" err="1">
                <a:solidFill>
                  <a:srgbClr val="660E7A"/>
                </a:solidFill>
              </a:rPr>
              <a:t>myHero</a:t>
            </a:r>
            <a:r>
              <a:rPr lang="en-US" sz="2000" b="1" dirty="0">
                <a:solidFill>
                  <a:srgbClr val="660E7A"/>
                </a:solidFill>
              </a:rPr>
              <a:t> </a:t>
            </a:r>
            <a:r>
              <a:rPr lang="en-US" sz="2000" dirty="0"/>
              <a:t>= </a:t>
            </a:r>
            <a:r>
              <a:rPr lang="en-US" sz="2000" b="1" dirty="0" err="1">
                <a:solidFill>
                  <a:srgbClr val="000080"/>
                </a:solidFill>
              </a:rPr>
              <a:t>this</a:t>
            </a:r>
            <a:r>
              <a:rPr lang="en-US" sz="2000" dirty="0" err="1"/>
              <a:t>.</a:t>
            </a:r>
            <a:r>
              <a:rPr lang="en-US" sz="2000" b="1" dirty="0" err="1">
                <a:solidFill>
                  <a:srgbClr val="660E7A"/>
                </a:solidFill>
              </a:rPr>
              <a:t>heroes</a:t>
            </a:r>
            <a:r>
              <a:rPr lang="en-US" sz="2000" dirty="0"/>
              <a:t>[</a:t>
            </a:r>
            <a:r>
              <a:rPr lang="en-US" sz="2000" dirty="0">
                <a:solidFill>
                  <a:srgbClr val="0000FF"/>
                </a:solidFill>
              </a:rPr>
              <a:t>0</a:t>
            </a:r>
            <a:r>
              <a:rPr lang="en-US" sz="2000" dirty="0"/>
              <a:t>];</a:t>
            </a:r>
            <a:br>
              <a:rPr lang="en-US" sz="2000" dirty="0"/>
            </a:br>
            <a:r>
              <a:rPr lang="en-US" sz="2000" dirty="0" smtClean="0"/>
              <a:t>}</a:t>
            </a:r>
          </a:p>
          <a:p>
            <a:endParaRPr lang="en-US" sz="2000" dirty="0"/>
          </a:p>
          <a:p>
            <a:r>
              <a:rPr lang="en-US" sz="2000" dirty="0"/>
              <a:t>template: </a:t>
            </a:r>
            <a:r>
              <a:rPr lang="en-US" sz="2000" b="1" dirty="0">
                <a:solidFill>
                  <a:srgbClr val="008000"/>
                </a:solidFill>
              </a:rPr>
              <a:t>`</a:t>
            </a:r>
            <a:br>
              <a:rPr lang="en-US" sz="2000" b="1" dirty="0">
                <a:solidFill>
                  <a:srgbClr val="008000"/>
                </a:solidFill>
              </a:rPr>
            </a:br>
            <a:r>
              <a:rPr lang="en-US" sz="2000" b="1" dirty="0">
                <a:solidFill>
                  <a:srgbClr val="008000"/>
                </a:solidFill>
              </a:rPr>
              <a:t>  &lt;h1&gt;{{title}}&lt;/h1&gt;</a:t>
            </a:r>
            <a:br>
              <a:rPr lang="en-US" sz="2000" b="1" dirty="0">
                <a:solidFill>
                  <a:srgbClr val="008000"/>
                </a:solidFill>
              </a:rPr>
            </a:br>
            <a:r>
              <a:rPr lang="en-US" sz="2000" b="1" dirty="0">
                <a:solidFill>
                  <a:srgbClr val="008000"/>
                </a:solidFill>
              </a:rPr>
              <a:t>  &lt;h2&gt;My favorite hero is: {{</a:t>
            </a:r>
            <a:r>
              <a:rPr lang="en-US" sz="2000" b="1" dirty="0" err="1">
                <a:solidFill>
                  <a:srgbClr val="008000"/>
                </a:solidFill>
              </a:rPr>
              <a:t>myHero.name</a:t>
            </a:r>
            <a:r>
              <a:rPr lang="en-US" sz="2000" b="1" dirty="0">
                <a:solidFill>
                  <a:srgbClr val="008000"/>
                </a:solidFill>
              </a:rPr>
              <a:t>}}&lt;/h2&gt;</a:t>
            </a:r>
            <a:br>
              <a:rPr lang="en-US" sz="2000" b="1" dirty="0">
                <a:solidFill>
                  <a:srgbClr val="008000"/>
                </a:solidFill>
              </a:rPr>
            </a:br>
            <a:r>
              <a:rPr lang="en-US" sz="2000" b="1" dirty="0">
                <a:solidFill>
                  <a:srgbClr val="008000"/>
                </a:solidFill>
              </a:rPr>
              <a:t>  &lt;p&gt;Heroes:&lt;/p&gt;</a:t>
            </a:r>
            <a:br>
              <a:rPr lang="en-US" sz="2000" b="1" dirty="0">
                <a:solidFill>
                  <a:srgbClr val="008000"/>
                </a:solidFill>
              </a:rPr>
            </a:br>
            <a:r>
              <a:rPr lang="en-US" sz="2000" b="1" dirty="0">
                <a:solidFill>
                  <a:srgbClr val="008000"/>
                </a:solidFill>
              </a:rPr>
              <a:t>  &lt;</a:t>
            </a:r>
            <a:r>
              <a:rPr lang="en-US" sz="2000" b="1" dirty="0" err="1">
                <a:solidFill>
                  <a:srgbClr val="008000"/>
                </a:solidFill>
              </a:rPr>
              <a:t>ul</a:t>
            </a:r>
            <a:r>
              <a:rPr lang="en-US" sz="2000" b="1" dirty="0">
                <a:solidFill>
                  <a:srgbClr val="008000"/>
                </a:solidFill>
              </a:rPr>
              <a:t>&gt;</a:t>
            </a:r>
            <a:br>
              <a:rPr lang="en-US" sz="2000" b="1" dirty="0">
                <a:solidFill>
                  <a:srgbClr val="008000"/>
                </a:solidFill>
              </a:rPr>
            </a:br>
            <a:r>
              <a:rPr lang="en-US" sz="2000" b="1" dirty="0">
                <a:solidFill>
                  <a:srgbClr val="008000"/>
                </a:solidFill>
              </a:rPr>
              <a:t>    &lt;li *</a:t>
            </a:r>
            <a:r>
              <a:rPr lang="en-US" sz="2000" b="1" dirty="0" err="1">
                <a:solidFill>
                  <a:srgbClr val="008000"/>
                </a:solidFill>
              </a:rPr>
              <a:t>ngFor</a:t>
            </a:r>
            <a:r>
              <a:rPr lang="en-US" sz="2000" b="1" dirty="0">
                <a:solidFill>
                  <a:srgbClr val="008000"/>
                </a:solidFill>
              </a:rPr>
              <a:t>="#hero of heroes"&gt;</a:t>
            </a:r>
            <a:br>
              <a:rPr lang="en-US" sz="2000" b="1" dirty="0">
                <a:solidFill>
                  <a:srgbClr val="008000"/>
                </a:solidFill>
              </a:rPr>
            </a:br>
            <a:r>
              <a:rPr lang="en-US" sz="2000" b="1" dirty="0">
                <a:solidFill>
                  <a:srgbClr val="008000"/>
                </a:solidFill>
              </a:rPr>
              <a:t>      {{ </a:t>
            </a:r>
            <a:r>
              <a:rPr lang="en-US" sz="2000" b="1" dirty="0" err="1">
                <a:solidFill>
                  <a:srgbClr val="008000"/>
                </a:solidFill>
              </a:rPr>
              <a:t>hero.name</a:t>
            </a:r>
            <a:r>
              <a:rPr lang="en-US" sz="2000" b="1" dirty="0">
                <a:solidFill>
                  <a:srgbClr val="008000"/>
                </a:solidFill>
              </a:rPr>
              <a:t> }}</a:t>
            </a:r>
            <a:br>
              <a:rPr lang="en-US" sz="2000" b="1" dirty="0">
                <a:solidFill>
                  <a:srgbClr val="008000"/>
                </a:solidFill>
              </a:rPr>
            </a:br>
            <a:r>
              <a:rPr lang="en-US" sz="2000" b="1" dirty="0">
                <a:solidFill>
                  <a:srgbClr val="008000"/>
                </a:solidFill>
              </a:rPr>
              <a:t>      &lt;/li&gt;</a:t>
            </a:r>
            <a:br>
              <a:rPr lang="en-US" sz="2000" b="1" dirty="0">
                <a:solidFill>
                  <a:srgbClr val="008000"/>
                </a:solidFill>
              </a:rPr>
            </a:br>
            <a:r>
              <a:rPr lang="en-US" sz="2000" b="1" dirty="0">
                <a:solidFill>
                  <a:srgbClr val="008000"/>
                </a:solidFill>
              </a:rPr>
              <a:t>  &lt;/</a:t>
            </a:r>
            <a:r>
              <a:rPr lang="en-US" sz="2000" b="1" dirty="0" err="1">
                <a:solidFill>
                  <a:srgbClr val="008000"/>
                </a:solidFill>
              </a:rPr>
              <a:t>ul</a:t>
            </a:r>
            <a:r>
              <a:rPr lang="en-US" sz="2000" b="1" dirty="0">
                <a:solidFill>
                  <a:srgbClr val="008000"/>
                </a:solidFill>
              </a:rPr>
              <a:t>&gt;</a:t>
            </a:r>
            <a:br>
              <a:rPr lang="en-US" sz="2000" b="1" dirty="0">
                <a:solidFill>
                  <a:srgbClr val="008000"/>
                </a:solidFill>
              </a:rPr>
            </a:br>
            <a:r>
              <a:rPr lang="en-US" sz="2000" b="1" dirty="0">
                <a:solidFill>
                  <a:srgbClr val="008000"/>
                </a:solidFill>
              </a:rPr>
              <a:t>  &lt;p *</a:t>
            </a:r>
            <a:r>
              <a:rPr lang="en-US" sz="2000" b="1" dirty="0" err="1">
                <a:solidFill>
                  <a:srgbClr val="008000"/>
                </a:solidFill>
              </a:rPr>
              <a:t>ngIf</a:t>
            </a:r>
            <a:r>
              <a:rPr lang="en-US" sz="2000" b="1" dirty="0">
                <a:solidFill>
                  <a:srgbClr val="008000"/>
                </a:solidFill>
              </a:rPr>
              <a:t>="</a:t>
            </a:r>
            <a:r>
              <a:rPr lang="en-US" sz="2000" b="1" dirty="0" err="1">
                <a:solidFill>
                  <a:srgbClr val="008000"/>
                </a:solidFill>
              </a:rPr>
              <a:t>heroes.length</a:t>
            </a:r>
            <a:r>
              <a:rPr lang="en-US" sz="2000" b="1" dirty="0">
                <a:solidFill>
                  <a:srgbClr val="008000"/>
                </a:solidFill>
              </a:rPr>
              <a:t> &gt; 3"&gt;There are many heroes!&lt;/p&gt;</a:t>
            </a:r>
            <a:br>
              <a:rPr lang="en-US" sz="2000" b="1" dirty="0">
                <a:solidFill>
                  <a:srgbClr val="008000"/>
                </a:solidFill>
              </a:rPr>
            </a:br>
            <a:r>
              <a:rPr lang="en-US" sz="2000" b="1" dirty="0" smtClean="0">
                <a:solidFill>
                  <a:srgbClr val="008000"/>
                </a:solidFill>
              </a:rPr>
              <a:t>`</a:t>
            </a:r>
            <a:endParaRPr lang="ru-RU" sz="2000" dirty="0"/>
          </a:p>
        </p:txBody>
      </p:sp>
    </p:spTree>
    <p:extLst>
      <p:ext uri="{BB962C8B-B14F-4D97-AF65-F5344CB8AC3E}">
        <p14:creationId xmlns:p14="http://schemas.microsoft.com/office/powerpoint/2010/main" xmlns="" val="3686005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Today’s Agenda</a:t>
            </a:r>
            <a:endParaRPr lang="en-IN" dirty="0"/>
          </a:p>
        </p:txBody>
      </p:sp>
      <p:sp>
        <p:nvSpPr>
          <p:cNvPr id="3" name="Content Placeholder 2"/>
          <p:cNvSpPr>
            <a:spLocks noGrp="1"/>
          </p:cNvSpPr>
          <p:nvPr>
            <p:ph idx="1"/>
          </p:nvPr>
        </p:nvSpPr>
        <p:spPr>
          <a:xfrm>
            <a:off x="838200" y="1825625"/>
            <a:ext cx="10350500" cy="4351338"/>
          </a:xfrm>
        </p:spPr>
        <p:txBody>
          <a:bodyPr/>
          <a:lstStyle/>
          <a:p>
            <a:r>
              <a:rPr lang="en-IN" dirty="0" smtClean="0"/>
              <a:t>Prerequisites?</a:t>
            </a:r>
          </a:p>
          <a:p>
            <a:r>
              <a:rPr lang="en-IN" dirty="0" smtClean="0"/>
              <a:t>What is a Angular Js ?</a:t>
            </a:r>
          </a:p>
          <a:p>
            <a:r>
              <a:rPr lang="en-IN" dirty="0" smtClean="0"/>
              <a:t>Why Angular Js ?</a:t>
            </a:r>
          </a:p>
          <a:p>
            <a:r>
              <a:rPr lang="en-IN" dirty="0" err="1" smtClean="0"/>
              <a:t>AngularJS</a:t>
            </a:r>
            <a:r>
              <a:rPr lang="en-IN" dirty="0" smtClean="0"/>
              <a:t> 1 Vs </a:t>
            </a:r>
            <a:r>
              <a:rPr lang="en-IN" dirty="0" err="1" smtClean="0"/>
              <a:t>Angularjs</a:t>
            </a:r>
            <a:r>
              <a:rPr lang="en-IN" dirty="0" smtClean="0"/>
              <a:t> 2</a:t>
            </a:r>
          </a:p>
          <a:p>
            <a:r>
              <a:rPr lang="en-IN" dirty="0" err="1" smtClean="0"/>
              <a:t>AngularJS</a:t>
            </a:r>
            <a:r>
              <a:rPr lang="en-IN" dirty="0" smtClean="0"/>
              <a:t> Editors &amp; Environments ?</a:t>
            </a:r>
          </a:p>
          <a:p>
            <a:pPr>
              <a:buNone/>
            </a:pPr>
            <a:endParaRPr lang="en-IN" dirty="0" smtClean="0"/>
          </a:p>
          <a:p>
            <a:endParaRPr lang="en-IN" dirty="0"/>
          </a:p>
        </p:txBody>
      </p:sp>
    </p:spTree>
    <p:extLst>
      <p:ext uri="{BB962C8B-B14F-4D97-AF65-F5344CB8AC3E}">
        <p14:creationId xmlns:p14="http://schemas.microsoft.com/office/powerpoint/2010/main" xmlns="" val="20242624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838200" y="469900"/>
            <a:ext cx="10261599" cy="5707063"/>
          </a:xfrm>
          <a:prstGeom prst="rect">
            <a:avLst/>
          </a:prstGeom>
          <a:noFill/>
          <a:ln w="9525">
            <a:noFill/>
            <a:miter lim="800000"/>
            <a:headEnd/>
            <a:tailEnd/>
          </a:ln>
        </p:spPr>
      </p:pic>
    </p:spTree>
    <p:extLst>
      <p:ext uri="{BB962C8B-B14F-4D97-AF65-F5344CB8AC3E}">
        <p14:creationId xmlns:p14="http://schemas.microsoft.com/office/powerpoint/2010/main" xmlns="" val="397775313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711200" y="34925"/>
            <a:ext cx="10515600" cy="930275"/>
          </a:xfrm>
        </p:spPr>
        <p:txBody>
          <a:bodyPr/>
          <a:lstStyle/>
          <a:p>
            <a:r>
              <a:rPr lang="en-US" dirty="0" smtClean="0"/>
              <a:t>Example: create class for data and fill it</a:t>
            </a:r>
            <a:endParaRPr lang="ru-RU" dirty="0"/>
          </a:p>
        </p:txBody>
      </p:sp>
      <p:sp>
        <p:nvSpPr>
          <p:cNvPr id="3" name="Прямоугольник 2"/>
          <p:cNvSpPr/>
          <p:nvPr/>
        </p:nvSpPr>
        <p:spPr>
          <a:xfrm>
            <a:off x="1058384" y="955956"/>
            <a:ext cx="10489765" cy="5393785"/>
          </a:xfrm>
          <a:prstGeom prst="rect">
            <a:avLst/>
          </a:prstGeom>
        </p:spPr>
        <p:txBody>
          <a:bodyPr wrap="square">
            <a:spAutoFit/>
          </a:bodyPr>
          <a:lstStyle/>
          <a:p>
            <a:r>
              <a:rPr lang="en-US" sz="2000" b="1" dirty="0" err="1" smtClean="0">
                <a:solidFill>
                  <a:schemeClr val="accent5"/>
                </a:solidFill>
              </a:rPr>
              <a:t>hero.ts</a:t>
            </a:r>
            <a:r>
              <a:rPr lang="en-US" sz="2000" b="1" dirty="0" smtClean="0">
                <a:solidFill>
                  <a:schemeClr val="accent5"/>
                </a:solidFill>
              </a:rPr>
              <a:t>:</a:t>
            </a:r>
          </a:p>
          <a:p>
            <a:endParaRPr lang="en-US" sz="1050" b="1" dirty="0" smtClean="0">
              <a:solidFill>
                <a:srgbClr val="000080"/>
              </a:solidFill>
            </a:endParaRPr>
          </a:p>
          <a:p>
            <a:r>
              <a:rPr lang="en-US" sz="2000" b="1" dirty="0" smtClean="0">
                <a:solidFill>
                  <a:srgbClr val="000080"/>
                </a:solidFill>
              </a:rPr>
              <a:t>  export </a:t>
            </a:r>
            <a:r>
              <a:rPr lang="en-US" sz="2000" b="1" dirty="0">
                <a:solidFill>
                  <a:srgbClr val="000080"/>
                </a:solidFill>
              </a:rPr>
              <a:t>class </a:t>
            </a:r>
            <a:r>
              <a:rPr lang="en-US" sz="2000" dirty="0"/>
              <a:t>Hero {</a:t>
            </a:r>
            <a:br>
              <a:rPr lang="en-US" sz="2000" dirty="0"/>
            </a:br>
            <a:r>
              <a:rPr lang="en-US" sz="2000" dirty="0"/>
              <a:t>    </a:t>
            </a:r>
            <a:r>
              <a:rPr lang="en-US" sz="2000" b="1" dirty="0">
                <a:solidFill>
                  <a:srgbClr val="000080"/>
                </a:solidFill>
              </a:rPr>
              <a:t>constructor</a:t>
            </a:r>
            <a:r>
              <a:rPr lang="en-US" sz="2000" dirty="0"/>
              <a:t>(</a:t>
            </a:r>
            <a:br>
              <a:rPr lang="en-US" sz="2000" dirty="0"/>
            </a:br>
            <a:r>
              <a:rPr lang="en-US" sz="2000" dirty="0"/>
              <a:t>        </a:t>
            </a:r>
            <a:r>
              <a:rPr lang="en-US" sz="2000" b="1" dirty="0">
                <a:solidFill>
                  <a:srgbClr val="000080"/>
                </a:solidFill>
              </a:rPr>
              <a:t>public </a:t>
            </a:r>
            <a:r>
              <a:rPr lang="en-US" sz="2000" dirty="0" err="1"/>
              <a:t>id:</a:t>
            </a:r>
            <a:r>
              <a:rPr lang="en-US" sz="2000" b="1" dirty="0" err="1">
                <a:solidFill>
                  <a:srgbClr val="000080"/>
                </a:solidFill>
              </a:rPr>
              <a:t>number</a:t>
            </a:r>
            <a:r>
              <a:rPr lang="en-US" sz="2000" dirty="0"/>
              <a:t>,</a:t>
            </a:r>
            <a:br>
              <a:rPr lang="en-US" sz="2000" dirty="0"/>
            </a:br>
            <a:r>
              <a:rPr lang="en-US" sz="2000" dirty="0"/>
              <a:t>        </a:t>
            </a:r>
            <a:r>
              <a:rPr lang="en-US" sz="2000" b="1" dirty="0">
                <a:solidFill>
                  <a:srgbClr val="000080"/>
                </a:solidFill>
              </a:rPr>
              <a:t>public </a:t>
            </a:r>
            <a:r>
              <a:rPr lang="en-US" sz="2000" dirty="0" err="1"/>
              <a:t>name:</a:t>
            </a:r>
            <a:r>
              <a:rPr lang="en-US" sz="2000" b="1" dirty="0" err="1">
                <a:solidFill>
                  <a:srgbClr val="000080"/>
                </a:solidFill>
              </a:rPr>
              <a:t>string</a:t>
            </a:r>
            <a:r>
              <a:rPr lang="en-US" sz="2000" dirty="0"/>
              <a:t>) { }</a:t>
            </a:r>
            <a:br>
              <a:rPr lang="en-US" sz="2000" dirty="0"/>
            </a:br>
            <a:r>
              <a:rPr lang="en-US" sz="2000" dirty="0" smtClean="0"/>
              <a:t>  }</a:t>
            </a:r>
          </a:p>
          <a:p>
            <a:endParaRPr lang="en-US" sz="2000" dirty="0" smtClean="0"/>
          </a:p>
          <a:p>
            <a:r>
              <a:rPr lang="en-US" sz="2000" b="1" dirty="0" err="1" smtClean="0">
                <a:solidFill>
                  <a:schemeClr val="accent5"/>
                </a:solidFill>
              </a:rPr>
              <a:t>app.component.ts</a:t>
            </a:r>
            <a:r>
              <a:rPr lang="en-US" sz="2000" b="1" dirty="0" smtClean="0">
                <a:solidFill>
                  <a:schemeClr val="accent5"/>
                </a:solidFill>
              </a:rPr>
              <a:t>:</a:t>
            </a:r>
          </a:p>
          <a:p>
            <a:endParaRPr lang="en-US" sz="1000" dirty="0"/>
          </a:p>
          <a:p>
            <a:r>
              <a:rPr lang="en-US" sz="2000" b="1" dirty="0" smtClean="0">
                <a:solidFill>
                  <a:srgbClr val="000080"/>
                </a:solidFill>
              </a:rPr>
              <a:t>  export </a:t>
            </a:r>
            <a:r>
              <a:rPr lang="en-US" sz="2000" b="1" dirty="0">
                <a:solidFill>
                  <a:srgbClr val="000080"/>
                </a:solidFill>
              </a:rPr>
              <a:t>class </a:t>
            </a:r>
            <a:r>
              <a:rPr lang="en-US" sz="2000" dirty="0" err="1"/>
              <a:t>AppComponent</a:t>
            </a:r>
            <a:r>
              <a:rPr lang="en-US" sz="2000" dirty="0"/>
              <a:t> {</a:t>
            </a:r>
            <a:br>
              <a:rPr lang="en-US" sz="2000" dirty="0"/>
            </a:br>
            <a:r>
              <a:rPr lang="en-US" sz="2000" dirty="0"/>
              <a:t>    </a:t>
            </a:r>
            <a:r>
              <a:rPr lang="en-US" sz="2000" b="1" dirty="0">
                <a:solidFill>
                  <a:srgbClr val="660E7A"/>
                </a:solidFill>
              </a:rPr>
              <a:t>title </a:t>
            </a:r>
            <a:r>
              <a:rPr lang="en-US" sz="2000" dirty="0"/>
              <a:t>= </a:t>
            </a:r>
            <a:r>
              <a:rPr lang="en-US" sz="2000" b="1" dirty="0">
                <a:solidFill>
                  <a:srgbClr val="008000"/>
                </a:solidFill>
              </a:rPr>
              <a:t>'Tour of Heroes'</a:t>
            </a:r>
            <a:r>
              <a:rPr lang="en-US" sz="2000" dirty="0"/>
              <a:t>;</a:t>
            </a:r>
            <a:br>
              <a:rPr lang="en-US" sz="2000" dirty="0"/>
            </a:br>
            <a:r>
              <a:rPr lang="en-US" sz="2000" dirty="0"/>
              <a:t>    </a:t>
            </a:r>
            <a:r>
              <a:rPr lang="en-US" sz="2000" b="1" dirty="0">
                <a:solidFill>
                  <a:srgbClr val="660E7A"/>
                </a:solidFill>
              </a:rPr>
              <a:t>heroes </a:t>
            </a:r>
            <a:r>
              <a:rPr lang="en-US" sz="2000" dirty="0"/>
              <a:t>= [</a:t>
            </a:r>
            <a:br>
              <a:rPr lang="en-US" sz="2000" dirty="0"/>
            </a:br>
            <a:r>
              <a:rPr lang="en-US" sz="2000" dirty="0"/>
              <a:t>        </a:t>
            </a:r>
            <a:r>
              <a:rPr lang="en-US" sz="2000" b="1" dirty="0">
                <a:solidFill>
                  <a:srgbClr val="000080"/>
                </a:solidFill>
              </a:rPr>
              <a:t>new </a:t>
            </a:r>
            <a:r>
              <a:rPr lang="en-US" sz="2000" dirty="0"/>
              <a:t>Hero(</a:t>
            </a:r>
            <a:r>
              <a:rPr lang="en-US" sz="2000" dirty="0">
                <a:solidFill>
                  <a:srgbClr val="0000FF"/>
                </a:solidFill>
              </a:rPr>
              <a:t>1</a:t>
            </a:r>
            <a:r>
              <a:rPr lang="en-US" sz="2000" dirty="0"/>
              <a:t>, </a:t>
            </a:r>
            <a:r>
              <a:rPr lang="en-US" sz="2000" b="1" dirty="0">
                <a:solidFill>
                  <a:srgbClr val="008000"/>
                </a:solidFill>
              </a:rPr>
              <a:t>'Windstorm'</a:t>
            </a:r>
            <a:r>
              <a:rPr lang="en-US" sz="2000" dirty="0"/>
              <a:t>)</a:t>
            </a:r>
            <a:r>
              <a:rPr lang="en-US" sz="2000" dirty="0" smtClean="0"/>
              <a:t>,  </a:t>
            </a:r>
            <a:r>
              <a:rPr lang="en-US" sz="2000" b="1" dirty="0" smtClean="0">
                <a:solidFill>
                  <a:srgbClr val="000080"/>
                </a:solidFill>
              </a:rPr>
              <a:t>new </a:t>
            </a:r>
            <a:r>
              <a:rPr lang="en-US" sz="2000" dirty="0"/>
              <a:t>Hero(</a:t>
            </a:r>
            <a:r>
              <a:rPr lang="en-US" sz="2000" dirty="0">
                <a:solidFill>
                  <a:srgbClr val="0000FF"/>
                </a:solidFill>
              </a:rPr>
              <a:t>13</a:t>
            </a:r>
            <a:r>
              <a:rPr lang="en-US" sz="2000" dirty="0"/>
              <a:t>, </a:t>
            </a:r>
            <a:r>
              <a:rPr lang="en-US" sz="2000" b="1" dirty="0">
                <a:solidFill>
                  <a:srgbClr val="008000"/>
                </a:solidFill>
              </a:rPr>
              <a:t>'</a:t>
            </a:r>
            <a:r>
              <a:rPr lang="en-US" sz="2000" b="1" dirty="0" err="1">
                <a:solidFill>
                  <a:srgbClr val="008000"/>
                </a:solidFill>
              </a:rPr>
              <a:t>Bombasto</a:t>
            </a:r>
            <a:r>
              <a:rPr lang="en-US" sz="2000" b="1" dirty="0">
                <a:solidFill>
                  <a:srgbClr val="008000"/>
                </a:solidFill>
              </a:rPr>
              <a:t>'</a:t>
            </a:r>
            <a:r>
              <a:rPr lang="en-US" sz="2000" dirty="0"/>
              <a:t>),</a:t>
            </a:r>
            <a:br>
              <a:rPr lang="en-US" sz="2000" dirty="0"/>
            </a:br>
            <a:r>
              <a:rPr lang="en-US" sz="2000" dirty="0"/>
              <a:t>        </a:t>
            </a:r>
            <a:r>
              <a:rPr lang="en-US" sz="2000" b="1" dirty="0">
                <a:solidFill>
                  <a:srgbClr val="000080"/>
                </a:solidFill>
              </a:rPr>
              <a:t>new </a:t>
            </a:r>
            <a:r>
              <a:rPr lang="en-US" sz="2000" dirty="0"/>
              <a:t>Hero(</a:t>
            </a:r>
            <a:r>
              <a:rPr lang="en-US" sz="2000" dirty="0">
                <a:solidFill>
                  <a:srgbClr val="0000FF"/>
                </a:solidFill>
              </a:rPr>
              <a:t>15</a:t>
            </a:r>
            <a:r>
              <a:rPr lang="en-US" sz="2000" dirty="0"/>
              <a:t>, </a:t>
            </a:r>
            <a:r>
              <a:rPr lang="en-US" sz="2000" b="1" dirty="0">
                <a:solidFill>
                  <a:srgbClr val="008000"/>
                </a:solidFill>
              </a:rPr>
              <a:t>'</a:t>
            </a:r>
            <a:r>
              <a:rPr lang="en-US" sz="2000" b="1" dirty="0" err="1">
                <a:solidFill>
                  <a:srgbClr val="008000"/>
                </a:solidFill>
              </a:rPr>
              <a:t>Magneta</a:t>
            </a:r>
            <a:r>
              <a:rPr lang="en-US" sz="2000" b="1" dirty="0">
                <a:solidFill>
                  <a:srgbClr val="008000"/>
                </a:solidFill>
              </a:rPr>
              <a:t>'</a:t>
            </a:r>
            <a:r>
              <a:rPr lang="en-US" sz="2000" dirty="0"/>
              <a:t>)</a:t>
            </a:r>
            <a:r>
              <a:rPr lang="en-US" sz="2000" dirty="0" smtClean="0"/>
              <a:t>,  </a:t>
            </a:r>
            <a:r>
              <a:rPr lang="en-US" sz="2000" b="1" dirty="0" smtClean="0">
                <a:solidFill>
                  <a:srgbClr val="000080"/>
                </a:solidFill>
              </a:rPr>
              <a:t>new </a:t>
            </a:r>
            <a:r>
              <a:rPr lang="en-US" sz="2000" dirty="0"/>
              <a:t>Hero(</a:t>
            </a:r>
            <a:r>
              <a:rPr lang="en-US" sz="2000" dirty="0">
                <a:solidFill>
                  <a:srgbClr val="0000FF"/>
                </a:solidFill>
              </a:rPr>
              <a:t>20</a:t>
            </a:r>
            <a:r>
              <a:rPr lang="en-US" sz="2000" dirty="0"/>
              <a:t>, </a:t>
            </a:r>
            <a:r>
              <a:rPr lang="en-US" sz="2000" b="1" dirty="0">
                <a:solidFill>
                  <a:srgbClr val="008000"/>
                </a:solidFill>
              </a:rPr>
              <a:t>'Tornado'</a:t>
            </a:r>
            <a:r>
              <a:rPr lang="en-US" sz="2000" dirty="0"/>
              <a:t>)</a:t>
            </a:r>
            <a:br>
              <a:rPr lang="en-US" sz="2000" dirty="0"/>
            </a:br>
            <a:r>
              <a:rPr lang="en-US" sz="2000" dirty="0"/>
              <a:t>    ];</a:t>
            </a:r>
            <a:br>
              <a:rPr lang="en-US" sz="2000" dirty="0"/>
            </a:br>
            <a:r>
              <a:rPr lang="en-US" sz="2000" dirty="0"/>
              <a:t>    </a:t>
            </a:r>
            <a:r>
              <a:rPr lang="en-US" sz="2000" b="1" dirty="0" err="1">
                <a:solidFill>
                  <a:srgbClr val="660E7A"/>
                </a:solidFill>
              </a:rPr>
              <a:t>myHero</a:t>
            </a:r>
            <a:r>
              <a:rPr lang="en-US" sz="2000" b="1" dirty="0">
                <a:solidFill>
                  <a:srgbClr val="660E7A"/>
                </a:solidFill>
              </a:rPr>
              <a:t> </a:t>
            </a:r>
            <a:r>
              <a:rPr lang="en-US" sz="2000" dirty="0"/>
              <a:t>= </a:t>
            </a:r>
            <a:r>
              <a:rPr lang="en-US" sz="2000" b="1" dirty="0" err="1">
                <a:solidFill>
                  <a:srgbClr val="000080"/>
                </a:solidFill>
              </a:rPr>
              <a:t>this</a:t>
            </a:r>
            <a:r>
              <a:rPr lang="en-US" sz="2000" dirty="0" err="1"/>
              <a:t>.</a:t>
            </a:r>
            <a:r>
              <a:rPr lang="en-US" sz="2000" b="1" dirty="0" err="1">
                <a:solidFill>
                  <a:srgbClr val="660E7A"/>
                </a:solidFill>
              </a:rPr>
              <a:t>heroes</a:t>
            </a:r>
            <a:r>
              <a:rPr lang="en-US" sz="2000" dirty="0"/>
              <a:t>[</a:t>
            </a:r>
            <a:r>
              <a:rPr lang="en-US" sz="2000" dirty="0">
                <a:solidFill>
                  <a:srgbClr val="0000FF"/>
                </a:solidFill>
              </a:rPr>
              <a:t>0</a:t>
            </a:r>
            <a:r>
              <a:rPr lang="en-US" sz="2000" dirty="0"/>
              <a:t>];</a:t>
            </a:r>
            <a:br>
              <a:rPr lang="en-US" sz="2000" dirty="0"/>
            </a:br>
            <a:r>
              <a:rPr lang="en-US" sz="2000" dirty="0" smtClean="0"/>
              <a:t>  }</a:t>
            </a:r>
          </a:p>
        </p:txBody>
      </p:sp>
    </p:spTree>
    <p:extLst>
      <p:ext uri="{BB962C8B-B14F-4D97-AF65-F5344CB8AC3E}">
        <p14:creationId xmlns:p14="http://schemas.microsoft.com/office/powerpoint/2010/main" xmlns="" val="366640224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84200" y="60325"/>
            <a:ext cx="10515600" cy="828675"/>
          </a:xfrm>
        </p:spPr>
        <p:txBody>
          <a:bodyPr/>
          <a:lstStyle/>
          <a:p>
            <a:r>
              <a:rPr lang="en-US" dirty="0" smtClean="0"/>
              <a:t>Example: adding hero form</a:t>
            </a:r>
            <a:endParaRPr lang="ru-RU" dirty="0"/>
          </a:p>
        </p:txBody>
      </p:sp>
      <p:sp>
        <p:nvSpPr>
          <p:cNvPr id="4" name="Прямоугольник 3"/>
          <p:cNvSpPr/>
          <p:nvPr/>
        </p:nvSpPr>
        <p:spPr>
          <a:xfrm>
            <a:off x="964312" y="1014099"/>
            <a:ext cx="10546968" cy="5632311"/>
          </a:xfrm>
          <a:prstGeom prst="rect">
            <a:avLst/>
          </a:prstGeom>
        </p:spPr>
        <p:txBody>
          <a:bodyPr wrap="square">
            <a:spAutoFit/>
          </a:bodyPr>
          <a:lstStyle/>
          <a:p>
            <a:r>
              <a:rPr lang="en-US" sz="2000" dirty="0"/>
              <a:t>@</a:t>
            </a:r>
            <a:r>
              <a:rPr lang="en-US" sz="2000" b="1" i="1" dirty="0">
                <a:solidFill>
                  <a:srgbClr val="660E7A"/>
                </a:solidFill>
              </a:rPr>
              <a:t>Component</a:t>
            </a:r>
            <a:r>
              <a:rPr lang="en-US" sz="2000" dirty="0"/>
              <a:t>({</a:t>
            </a:r>
            <a:br>
              <a:rPr lang="en-US" sz="2000" dirty="0"/>
            </a:br>
            <a:r>
              <a:rPr lang="en-US" sz="2000" dirty="0"/>
              <a:t>    </a:t>
            </a:r>
            <a:r>
              <a:rPr lang="en-US" sz="2000" b="1" dirty="0">
                <a:solidFill>
                  <a:srgbClr val="660E7A"/>
                </a:solidFill>
              </a:rPr>
              <a:t>selector</a:t>
            </a:r>
            <a:r>
              <a:rPr lang="en-US" sz="2000" dirty="0"/>
              <a:t>: </a:t>
            </a:r>
            <a:r>
              <a:rPr lang="en-US" sz="2000" b="1" dirty="0">
                <a:solidFill>
                  <a:srgbClr val="008000"/>
                </a:solidFill>
              </a:rPr>
              <a:t>'little-tour'</a:t>
            </a:r>
            <a:r>
              <a:rPr lang="en-US" sz="2000" dirty="0"/>
              <a:t>,</a:t>
            </a:r>
            <a:br>
              <a:rPr lang="en-US" sz="2000" dirty="0"/>
            </a:br>
            <a:r>
              <a:rPr lang="en-US" sz="2000" dirty="0"/>
              <a:t>    </a:t>
            </a:r>
            <a:r>
              <a:rPr lang="en-US" sz="2000" b="1" dirty="0">
                <a:solidFill>
                  <a:srgbClr val="660E7A"/>
                </a:solidFill>
              </a:rPr>
              <a:t>template</a:t>
            </a:r>
            <a:r>
              <a:rPr lang="en-US" sz="2000" dirty="0"/>
              <a:t>: </a:t>
            </a:r>
            <a:r>
              <a:rPr lang="en-US" sz="2000" b="1" dirty="0">
                <a:solidFill>
                  <a:srgbClr val="008000"/>
                </a:solidFill>
              </a:rPr>
              <a:t>`</a:t>
            </a:r>
            <a:br>
              <a:rPr lang="en-US" sz="2000" b="1" dirty="0">
                <a:solidFill>
                  <a:srgbClr val="008000"/>
                </a:solidFill>
              </a:rPr>
            </a:br>
            <a:r>
              <a:rPr lang="en-US" sz="2000" b="1" dirty="0">
                <a:solidFill>
                  <a:srgbClr val="008000"/>
                </a:solidFill>
              </a:rPr>
              <a:t>    </a:t>
            </a:r>
            <a:r>
              <a:rPr lang="en-US" sz="2000" b="1" dirty="0" smtClean="0">
                <a:solidFill>
                  <a:srgbClr val="008000"/>
                </a:solidFill>
              </a:rPr>
              <a:t>  &lt;</a:t>
            </a:r>
            <a:r>
              <a:rPr lang="en-US" sz="2000" b="1" dirty="0">
                <a:solidFill>
                  <a:srgbClr val="008000"/>
                </a:solidFill>
              </a:rPr>
              <a:t>input #</a:t>
            </a:r>
            <a:r>
              <a:rPr lang="en-US" sz="2000" b="1" dirty="0" err="1">
                <a:solidFill>
                  <a:srgbClr val="008000"/>
                </a:solidFill>
              </a:rPr>
              <a:t>newHero</a:t>
            </a:r>
            <a:r>
              <a:rPr lang="en-US" sz="2000" b="1" dirty="0">
                <a:solidFill>
                  <a:srgbClr val="008000"/>
                </a:solidFill>
              </a:rPr>
              <a:t/>
            </a:r>
            <a:br>
              <a:rPr lang="en-US" sz="2000" b="1" dirty="0">
                <a:solidFill>
                  <a:srgbClr val="008000"/>
                </a:solidFill>
              </a:rPr>
            </a:br>
            <a:r>
              <a:rPr lang="en-US" sz="2000" b="1" dirty="0">
                <a:solidFill>
                  <a:srgbClr val="008000"/>
                </a:solidFill>
              </a:rPr>
              <a:t>      </a:t>
            </a:r>
            <a:r>
              <a:rPr lang="en-US" sz="2000" b="1" dirty="0" smtClean="0">
                <a:solidFill>
                  <a:srgbClr val="008000"/>
                </a:solidFill>
              </a:rPr>
              <a:t>    (</a:t>
            </a:r>
            <a:r>
              <a:rPr lang="en-US" sz="2000" b="1" dirty="0" err="1">
                <a:solidFill>
                  <a:srgbClr val="008000"/>
                </a:solidFill>
              </a:rPr>
              <a:t>keyup.enter</a:t>
            </a:r>
            <a:r>
              <a:rPr lang="en-US" sz="2000" b="1" dirty="0">
                <a:solidFill>
                  <a:srgbClr val="008000"/>
                </a:solidFill>
              </a:rPr>
              <a:t>)="</a:t>
            </a:r>
            <a:r>
              <a:rPr lang="en-US" sz="2000" b="1" dirty="0" err="1">
                <a:solidFill>
                  <a:srgbClr val="008000"/>
                </a:solidFill>
              </a:rPr>
              <a:t>addHero</a:t>
            </a:r>
            <a:r>
              <a:rPr lang="en-US" sz="2000" b="1" dirty="0">
                <a:solidFill>
                  <a:srgbClr val="008000"/>
                </a:solidFill>
              </a:rPr>
              <a:t>(</a:t>
            </a:r>
            <a:r>
              <a:rPr lang="en-US" sz="2000" b="1" dirty="0" err="1">
                <a:solidFill>
                  <a:srgbClr val="008000"/>
                </a:solidFill>
              </a:rPr>
              <a:t>newHero.value</a:t>
            </a:r>
            <a:r>
              <a:rPr lang="en-US" sz="2000" b="1" dirty="0">
                <a:solidFill>
                  <a:srgbClr val="008000"/>
                </a:solidFill>
              </a:rPr>
              <a:t>)"</a:t>
            </a:r>
            <a:br>
              <a:rPr lang="en-US" sz="2000" b="1" dirty="0">
                <a:solidFill>
                  <a:srgbClr val="008000"/>
                </a:solidFill>
              </a:rPr>
            </a:br>
            <a:r>
              <a:rPr lang="en-US" sz="2000" b="1" dirty="0">
                <a:solidFill>
                  <a:srgbClr val="008000"/>
                </a:solidFill>
              </a:rPr>
              <a:t>     </a:t>
            </a:r>
            <a:r>
              <a:rPr lang="en-US" sz="2000" b="1" dirty="0" smtClean="0">
                <a:solidFill>
                  <a:srgbClr val="008000"/>
                </a:solidFill>
              </a:rPr>
              <a:t>     </a:t>
            </a:r>
            <a:r>
              <a:rPr lang="en-US" sz="2000" b="1" dirty="0">
                <a:solidFill>
                  <a:srgbClr val="008000"/>
                </a:solidFill>
              </a:rPr>
              <a:t>(blur)="</a:t>
            </a:r>
            <a:r>
              <a:rPr lang="en-US" sz="2000" b="1" dirty="0" err="1">
                <a:solidFill>
                  <a:srgbClr val="008000"/>
                </a:solidFill>
              </a:rPr>
              <a:t>addHero</a:t>
            </a:r>
            <a:r>
              <a:rPr lang="en-US" sz="2000" b="1" dirty="0">
                <a:solidFill>
                  <a:srgbClr val="008000"/>
                </a:solidFill>
              </a:rPr>
              <a:t>(</a:t>
            </a:r>
            <a:r>
              <a:rPr lang="en-US" sz="2000" b="1" dirty="0" err="1">
                <a:solidFill>
                  <a:srgbClr val="008000"/>
                </a:solidFill>
              </a:rPr>
              <a:t>newHero.value</a:t>
            </a:r>
            <a:r>
              <a:rPr lang="en-US" sz="2000" b="1" dirty="0">
                <a:solidFill>
                  <a:srgbClr val="008000"/>
                </a:solidFill>
              </a:rPr>
              <a:t>); </a:t>
            </a:r>
            <a:r>
              <a:rPr lang="en-US" sz="2000" b="1" dirty="0" err="1">
                <a:solidFill>
                  <a:srgbClr val="008000"/>
                </a:solidFill>
              </a:rPr>
              <a:t>newHero.value</a:t>
            </a:r>
            <a:r>
              <a:rPr lang="en-US" sz="2000" b="1" dirty="0">
                <a:solidFill>
                  <a:srgbClr val="008000"/>
                </a:solidFill>
              </a:rPr>
              <a:t>='' "&gt;</a:t>
            </a:r>
            <a:br>
              <a:rPr lang="en-US" sz="2000" b="1" dirty="0">
                <a:solidFill>
                  <a:srgbClr val="008000"/>
                </a:solidFill>
              </a:rPr>
            </a:br>
            <a:r>
              <a:rPr lang="en-US" sz="2000" b="1" dirty="0">
                <a:solidFill>
                  <a:srgbClr val="008000"/>
                </a:solidFill>
              </a:rPr>
              <a:t>    </a:t>
            </a:r>
            <a:r>
              <a:rPr lang="en-US" sz="2000" b="1" dirty="0" smtClean="0">
                <a:solidFill>
                  <a:srgbClr val="008000"/>
                </a:solidFill>
              </a:rPr>
              <a:t>  &lt;</a:t>
            </a:r>
            <a:r>
              <a:rPr lang="en-US" sz="2000" b="1" dirty="0">
                <a:solidFill>
                  <a:srgbClr val="008000"/>
                </a:solidFill>
              </a:rPr>
              <a:t>button (click)=</a:t>
            </a:r>
            <a:r>
              <a:rPr lang="en-US" sz="2000" b="1" dirty="0" err="1">
                <a:solidFill>
                  <a:srgbClr val="008000"/>
                </a:solidFill>
              </a:rPr>
              <a:t>addHero</a:t>
            </a:r>
            <a:r>
              <a:rPr lang="en-US" sz="2000" b="1" dirty="0">
                <a:solidFill>
                  <a:srgbClr val="008000"/>
                </a:solidFill>
              </a:rPr>
              <a:t>(</a:t>
            </a:r>
            <a:r>
              <a:rPr lang="en-US" sz="2000" b="1" dirty="0" err="1">
                <a:solidFill>
                  <a:srgbClr val="008000"/>
                </a:solidFill>
              </a:rPr>
              <a:t>newHero.value</a:t>
            </a:r>
            <a:r>
              <a:rPr lang="en-US" sz="2000" b="1" dirty="0">
                <a:solidFill>
                  <a:srgbClr val="008000"/>
                </a:solidFill>
              </a:rPr>
              <a:t>)&gt;Add&lt;/button&gt;</a:t>
            </a:r>
            <a:br>
              <a:rPr lang="en-US" sz="2000" b="1" dirty="0">
                <a:solidFill>
                  <a:srgbClr val="008000"/>
                </a:solidFill>
              </a:rPr>
            </a:br>
            <a:r>
              <a:rPr lang="en-US" sz="2000" b="1" dirty="0">
                <a:solidFill>
                  <a:srgbClr val="008000"/>
                </a:solidFill>
              </a:rPr>
              <a:t>   </a:t>
            </a:r>
            <a:r>
              <a:rPr lang="en-US" sz="2000" b="1" dirty="0" smtClean="0">
                <a:solidFill>
                  <a:srgbClr val="008000"/>
                </a:solidFill>
              </a:rPr>
              <a:t>   </a:t>
            </a:r>
            <a:r>
              <a:rPr lang="en-US" sz="2000" b="1" dirty="0">
                <a:solidFill>
                  <a:srgbClr val="008000"/>
                </a:solidFill>
              </a:rPr>
              <a:t>&lt;</a:t>
            </a:r>
            <a:r>
              <a:rPr lang="en-US" sz="2000" b="1" dirty="0" err="1">
                <a:solidFill>
                  <a:srgbClr val="008000"/>
                </a:solidFill>
              </a:rPr>
              <a:t>ul</a:t>
            </a:r>
            <a:r>
              <a:rPr lang="en-US" sz="2000" b="1" dirty="0">
                <a:solidFill>
                  <a:srgbClr val="008000"/>
                </a:solidFill>
              </a:rPr>
              <a:t>&gt;&lt;li *</a:t>
            </a:r>
            <a:r>
              <a:rPr lang="en-US" sz="2000" b="1" dirty="0" err="1">
                <a:solidFill>
                  <a:srgbClr val="008000"/>
                </a:solidFill>
              </a:rPr>
              <a:t>ngFor</a:t>
            </a:r>
            <a:r>
              <a:rPr lang="en-US" sz="2000" b="1" dirty="0">
                <a:solidFill>
                  <a:srgbClr val="008000"/>
                </a:solidFill>
              </a:rPr>
              <a:t>="#hero of heroes"&gt;{{hero}}&lt;/li&gt;&lt;/</a:t>
            </a:r>
            <a:r>
              <a:rPr lang="en-US" sz="2000" b="1" dirty="0" err="1">
                <a:solidFill>
                  <a:srgbClr val="008000"/>
                </a:solidFill>
              </a:rPr>
              <a:t>ul</a:t>
            </a:r>
            <a:r>
              <a:rPr lang="en-US" sz="2000" b="1" dirty="0">
                <a:solidFill>
                  <a:srgbClr val="008000"/>
                </a:solidFill>
              </a:rPr>
              <a:t>&gt;</a:t>
            </a:r>
            <a:br>
              <a:rPr lang="en-US" sz="2000" b="1" dirty="0">
                <a:solidFill>
                  <a:srgbClr val="008000"/>
                </a:solidFill>
              </a:rPr>
            </a:br>
            <a:r>
              <a:rPr lang="en-US" sz="2000" b="1" dirty="0">
                <a:solidFill>
                  <a:srgbClr val="008000"/>
                </a:solidFill>
              </a:rPr>
              <a:t> </a:t>
            </a:r>
            <a:r>
              <a:rPr lang="en-US" sz="2000" b="1" dirty="0" smtClean="0">
                <a:solidFill>
                  <a:srgbClr val="008000"/>
                </a:solidFill>
              </a:rPr>
              <a:t>   </a:t>
            </a:r>
            <a:r>
              <a:rPr lang="en-US" sz="2000" b="1" dirty="0">
                <a:solidFill>
                  <a:srgbClr val="008000"/>
                </a:solidFill>
              </a:rPr>
              <a:t>`</a:t>
            </a:r>
            <a:br>
              <a:rPr lang="en-US" sz="2000" b="1" dirty="0">
                <a:solidFill>
                  <a:srgbClr val="008000"/>
                </a:solidFill>
              </a:rPr>
            </a:br>
            <a:r>
              <a:rPr lang="en-US" sz="2000" dirty="0"/>
              <a:t>})</a:t>
            </a:r>
            <a:br>
              <a:rPr lang="en-US" sz="2000" dirty="0"/>
            </a:br>
            <a:r>
              <a:rPr lang="en-US" sz="2000" b="1" dirty="0">
                <a:solidFill>
                  <a:srgbClr val="000080"/>
                </a:solidFill>
              </a:rPr>
              <a:t>export class </a:t>
            </a:r>
            <a:r>
              <a:rPr lang="en-US" sz="2000" dirty="0" err="1"/>
              <a:t>LittleTourComponent</a:t>
            </a:r>
            <a:r>
              <a:rPr lang="en-US" sz="2000" dirty="0"/>
              <a:t> {</a:t>
            </a:r>
            <a:br>
              <a:rPr lang="en-US" sz="2000" dirty="0"/>
            </a:br>
            <a:r>
              <a:rPr lang="en-US" sz="2000" dirty="0"/>
              <a:t>    </a:t>
            </a:r>
            <a:r>
              <a:rPr lang="en-US" sz="2000" b="1" dirty="0">
                <a:solidFill>
                  <a:srgbClr val="660E7A"/>
                </a:solidFill>
              </a:rPr>
              <a:t>heroes</a:t>
            </a:r>
            <a:r>
              <a:rPr lang="en-US" sz="2000" dirty="0"/>
              <a:t>=[</a:t>
            </a:r>
            <a:r>
              <a:rPr lang="en-US" sz="2000" b="1" dirty="0">
                <a:solidFill>
                  <a:srgbClr val="008000"/>
                </a:solidFill>
              </a:rPr>
              <a:t>'Windstorm'</a:t>
            </a:r>
            <a:r>
              <a:rPr lang="en-US" sz="2000" dirty="0"/>
              <a:t>, </a:t>
            </a:r>
            <a:r>
              <a:rPr lang="en-US" sz="2000" b="1" dirty="0">
                <a:solidFill>
                  <a:srgbClr val="008000"/>
                </a:solidFill>
              </a:rPr>
              <a:t>'</a:t>
            </a:r>
            <a:r>
              <a:rPr lang="en-US" sz="2000" b="1" dirty="0" err="1">
                <a:solidFill>
                  <a:srgbClr val="008000"/>
                </a:solidFill>
              </a:rPr>
              <a:t>Bombasto</a:t>
            </a:r>
            <a:r>
              <a:rPr lang="en-US" sz="2000" b="1" dirty="0">
                <a:solidFill>
                  <a:srgbClr val="008000"/>
                </a:solidFill>
              </a:rPr>
              <a:t>'</a:t>
            </a:r>
            <a:r>
              <a:rPr lang="en-US" sz="2000" dirty="0"/>
              <a:t>, </a:t>
            </a:r>
            <a:r>
              <a:rPr lang="en-US" sz="2000" b="1" dirty="0">
                <a:solidFill>
                  <a:srgbClr val="008000"/>
                </a:solidFill>
              </a:rPr>
              <a:t>'</a:t>
            </a:r>
            <a:r>
              <a:rPr lang="en-US" sz="2000" b="1" dirty="0" err="1">
                <a:solidFill>
                  <a:srgbClr val="008000"/>
                </a:solidFill>
              </a:rPr>
              <a:t>Magneta</a:t>
            </a:r>
            <a:r>
              <a:rPr lang="en-US" sz="2000" b="1" dirty="0">
                <a:solidFill>
                  <a:srgbClr val="008000"/>
                </a:solidFill>
              </a:rPr>
              <a:t>'</a:t>
            </a:r>
            <a:r>
              <a:rPr lang="en-US" sz="2000" dirty="0"/>
              <a:t>, </a:t>
            </a:r>
            <a:r>
              <a:rPr lang="en-US" sz="2000" b="1" dirty="0">
                <a:solidFill>
                  <a:srgbClr val="008000"/>
                </a:solidFill>
              </a:rPr>
              <a:t>'Tornado'</a:t>
            </a:r>
            <a:r>
              <a:rPr lang="en-US" sz="2000" dirty="0"/>
              <a:t>];</a:t>
            </a:r>
            <a:br>
              <a:rPr lang="en-US" sz="2000" dirty="0"/>
            </a:br>
            <a:r>
              <a:rPr lang="en-US" sz="2000" dirty="0"/>
              <a:t>    </a:t>
            </a:r>
            <a:r>
              <a:rPr lang="en-US" sz="2000" dirty="0" err="1">
                <a:solidFill>
                  <a:srgbClr val="7A7A43"/>
                </a:solidFill>
              </a:rPr>
              <a:t>addHero</a:t>
            </a:r>
            <a:r>
              <a:rPr lang="en-US" sz="2000" dirty="0"/>
              <a:t>(</a:t>
            </a:r>
            <a:r>
              <a:rPr lang="en-US" sz="2000" dirty="0" err="1"/>
              <a:t>newHero:</a:t>
            </a:r>
            <a:r>
              <a:rPr lang="en-US" sz="2000" b="1" dirty="0" err="1">
                <a:solidFill>
                  <a:srgbClr val="000080"/>
                </a:solidFill>
              </a:rPr>
              <a:t>string</a:t>
            </a:r>
            <a:r>
              <a:rPr lang="en-US" sz="2000" dirty="0"/>
              <a:t>) {</a:t>
            </a:r>
            <a:br>
              <a:rPr lang="en-US" sz="2000" dirty="0"/>
            </a:br>
            <a:r>
              <a:rPr lang="en-US" sz="2000" dirty="0"/>
              <a:t>        </a:t>
            </a:r>
            <a:r>
              <a:rPr lang="en-US" sz="2000" b="1" dirty="0">
                <a:solidFill>
                  <a:srgbClr val="000080"/>
                </a:solidFill>
              </a:rPr>
              <a:t>if </a:t>
            </a:r>
            <a:r>
              <a:rPr lang="en-US" sz="2000" dirty="0"/>
              <a:t>(</a:t>
            </a:r>
            <a:r>
              <a:rPr lang="en-US" sz="2000" dirty="0" err="1"/>
              <a:t>newHero</a:t>
            </a:r>
            <a:r>
              <a:rPr lang="en-US" sz="2000" dirty="0"/>
              <a:t>) {</a:t>
            </a:r>
            <a:br>
              <a:rPr lang="en-US" sz="2000" dirty="0"/>
            </a:br>
            <a:r>
              <a:rPr lang="en-US" sz="2000" dirty="0"/>
              <a:t>            </a:t>
            </a:r>
            <a:r>
              <a:rPr lang="en-US" sz="2000" b="1" dirty="0" err="1">
                <a:solidFill>
                  <a:srgbClr val="000080"/>
                </a:solidFill>
              </a:rPr>
              <a:t>this</a:t>
            </a:r>
            <a:r>
              <a:rPr lang="en-US" sz="2000" dirty="0" err="1"/>
              <a:t>.</a:t>
            </a:r>
            <a:r>
              <a:rPr lang="en-US" sz="2000" b="1" dirty="0" err="1">
                <a:solidFill>
                  <a:srgbClr val="660E7A"/>
                </a:solidFill>
              </a:rPr>
              <a:t>heroes</a:t>
            </a:r>
            <a:r>
              <a:rPr lang="en-US" sz="2000" dirty="0" err="1"/>
              <a:t>.</a:t>
            </a:r>
            <a:r>
              <a:rPr lang="en-US" sz="2000" dirty="0" err="1">
                <a:solidFill>
                  <a:srgbClr val="7A7A43"/>
                </a:solidFill>
              </a:rPr>
              <a:t>push</a:t>
            </a:r>
            <a:r>
              <a:rPr lang="en-US" sz="2000" dirty="0"/>
              <a:t>(</a:t>
            </a:r>
            <a:r>
              <a:rPr lang="en-US" sz="2000" dirty="0" err="1"/>
              <a:t>newHero</a:t>
            </a:r>
            <a:r>
              <a:rPr lang="en-US" sz="2000" dirty="0"/>
              <a:t>);</a:t>
            </a:r>
            <a:br>
              <a:rPr lang="en-US" sz="2000" dirty="0"/>
            </a:br>
            <a:r>
              <a:rPr lang="en-US" sz="2000" dirty="0"/>
              <a:t>        }</a:t>
            </a:r>
            <a:br>
              <a:rPr lang="en-US" sz="2000" dirty="0"/>
            </a:br>
            <a:r>
              <a:rPr lang="en-US" sz="2000" dirty="0"/>
              <a:t>    }</a:t>
            </a:r>
            <a:br>
              <a:rPr lang="en-US" sz="2000" dirty="0"/>
            </a:br>
            <a:r>
              <a:rPr lang="en-US" sz="2000" dirty="0"/>
              <a:t>}</a:t>
            </a:r>
            <a:endParaRPr lang="ru-RU" sz="2000" dirty="0"/>
          </a:p>
        </p:txBody>
      </p:sp>
    </p:spTree>
    <p:extLst>
      <p:ext uri="{BB962C8B-B14F-4D97-AF65-F5344CB8AC3E}">
        <p14:creationId xmlns:p14="http://schemas.microsoft.com/office/powerpoint/2010/main" xmlns="" val="386089143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ngModel</a:t>
            </a:r>
            <a:endParaRPr lang="en-US" dirty="0"/>
          </a:p>
        </p:txBody>
      </p:sp>
      <p:sp>
        <p:nvSpPr>
          <p:cNvPr id="3" name="Content Placeholder 2"/>
          <p:cNvSpPr>
            <a:spLocks noGrp="1"/>
          </p:cNvSpPr>
          <p:nvPr>
            <p:ph idx="1"/>
          </p:nvPr>
        </p:nvSpPr>
        <p:spPr/>
        <p:txBody>
          <a:bodyPr/>
          <a:lstStyle/>
          <a:p>
            <a:r>
              <a:rPr lang="en-US" dirty="0"/>
              <a:t>Allows two-way binding </a:t>
            </a:r>
          </a:p>
          <a:p>
            <a:r>
              <a:rPr lang="en-US" dirty="0"/>
              <a:t>Follows unidirectional data flow concepts</a:t>
            </a:r>
          </a:p>
          <a:p>
            <a:pPr>
              <a:buNone/>
            </a:pPr>
            <a:endParaRPr lang="en-US" dirty="0"/>
          </a:p>
        </p:txBody>
      </p:sp>
    </p:spTree>
    <p:extLst>
      <p:ext uri="{BB962C8B-B14F-4D97-AF65-F5344CB8AC3E}">
        <p14:creationId xmlns:p14="http://schemas.microsoft.com/office/powerpoint/2010/main" xmlns="" val="75136878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Create </a:t>
            </a:r>
            <a:r>
              <a:rPr lang="en-IN" dirty="0"/>
              <a:t>Module</a:t>
            </a:r>
            <a:br>
              <a:rPr lang="en-IN" dirty="0"/>
            </a:br>
            <a:endParaRPr lang="en-IN" dirty="0"/>
          </a:p>
        </p:txBody>
      </p:sp>
      <p:sp>
        <p:nvSpPr>
          <p:cNvPr id="3" name="Content Placeholder 2"/>
          <p:cNvSpPr>
            <a:spLocks noGrp="1"/>
          </p:cNvSpPr>
          <p:nvPr>
            <p:ph idx="1"/>
          </p:nvPr>
        </p:nvSpPr>
        <p:spPr>
          <a:xfrm>
            <a:off x="838200" y="1825625"/>
            <a:ext cx="10515600" cy="4790328"/>
          </a:xfrm>
        </p:spPr>
        <p:txBody>
          <a:bodyPr>
            <a:normAutofit fontScale="92500" lnSpcReduction="10000"/>
          </a:bodyPr>
          <a:lstStyle/>
          <a:p>
            <a:pPr marL="0" indent="0">
              <a:buNone/>
            </a:pPr>
            <a:r>
              <a:rPr lang="en-IN" b="1" dirty="0" err="1"/>
              <a:t>module.ts</a:t>
            </a:r>
            <a:endParaRPr lang="en-IN" dirty="0"/>
          </a:p>
          <a:p>
            <a:pPr marL="0" indent="0">
              <a:buNone/>
            </a:pPr>
            <a:r>
              <a:rPr lang="en-IN" dirty="0"/>
              <a:t>import {</a:t>
            </a:r>
            <a:r>
              <a:rPr lang="en-IN" dirty="0" err="1"/>
              <a:t>NgModule</a:t>
            </a:r>
            <a:r>
              <a:rPr lang="en-IN" dirty="0"/>
              <a:t>}      from '@angular/core';</a:t>
            </a:r>
          </a:p>
          <a:p>
            <a:pPr marL="0" indent="0">
              <a:buNone/>
            </a:pPr>
            <a:r>
              <a:rPr lang="en-IN" dirty="0"/>
              <a:t>import {</a:t>
            </a:r>
            <a:r>
              <a:rPr lang="en-IN" dirty="0" err="1"/>
              <a:t>BrowserModule</a:t>
            </a:r>
            <a:r>
              <a:rPr lang="en-IN" dirty="0"/>
              <a:t>} from '@angular/platform-browser';</a:t>
            </a:r>
          </a:p>
          <a:p>
            <a:pPr marL="0" indent="0">
              <a:buNone/>
            </a:pPr>
            <a:r>
              <a:rPr lang="en-IN" dirty="0"/>
              <a:t>import {</a:t>
            </a:r>
            <a:r>
              <a:rPr lang="en-IN" dirty="0" err="1"/>
              <a:t>AppComponent</a:t>
            </a:r>
            <a:r>
              <a:rPr lang="en-IN" dirty="0"/>
              <a:t>}  from './</a:t>
            </a:r>
            <a:r>
              <a:rPr lang="en-IN" dirty="0" err="1"/>
              <a:t>app.component</a:t>
            </a:r>
            <a:r>
              <a:rPr lang="en-IN" dirty="0"/>
              <a:t>';</a:t>
            </a:r>
          </a:p>
          <a:p>
            <a:pPr marL="0" indent="0">
              <a:buNone/>
            </a:pPr>
            <a:r>
              <a:rPr lang="en-IN" dirty="0"/>
              <a:t>@</a:t>
            </a:r>
            <a:r>
              <a:rPr lang="en-IN" dirty="0" err="1"/>
              <a:t>NgModule</a:t>
            </a:r>
            <a:r>
              <a:rPr lang="en-IN" dirty="0"/>
              <a:t>({</a:t>
            </a:r>
          </a:p>
          <a:p>
            <a:pPr marL="0" indent="0">
              <a:buNone/>
            </a:pPr>
            <a:r>
              <a:rPr lang="en-IN" dirty="0"/>
              <a:t>  imports:      [</a:t>
            </a:r>
            <a:r>
              <a:rPr lang="en-IN" dirty="0" err="1"/>
              <a:t>BrowserModule</a:t>
            </a:r>
            <a:r>
              <a:rPr lang="en-IN" dirty="0"/>
              <a:t>],</a:t>
            </a:r>
          </a:p>
          <a:p>
            <a:pPr marL="0" indent="0">
              <a:buNone/>
            </a:pPr>
            <a:r>
              <a:rPr lang="en-IN" dirty="0"/>
              <a:t>  declarations: [</a:t>
            </a:r>
            <a:r>
              <a:rPr lang="en-IN" dirty="0" err="1"/>
              <a:t>AppComponent</a:t>
            </a:r>
            <a:r>
              <a:rPr lang="en-IN" dirty="0"/>
              <a:t>],</a:t>
            </a:r>
          </a:p>
          <a:p>
            <a:pPr marL="0" indent="0">
              <a:buNone/>
            </a:pPr>
            <a:r>
              <a:rPr lang="en-IN" dirty="0"/>
              <a:t>  bootstrap:    [</a:t>
            </a:r>
            <a:r>
              <a:rPr lang="en-IN" dirty="0" err="1"/>
              <a:t>AppComponent</a:t>
            </a:r>
            <a:r>
              <a:rPr lang="en-IN" dirty="0"/>
              <a:t>]</a:t>
            </a:r>
          </a:p>
          <a:p>
            <a:pPr marL="0" indent="0">
              <a:buNone/>
            </a:pPr>
            <a:r>
              <a:rPr lang="en-IN" dirty="0"/>
              <a:t>})</a:t>
            </a:r>
          </a:p>
          <a:p>
            <a:pPr marL="0" indent="0">
              <a:buNone/>
            </a:pPr>
            <a:r>
              <a:rPr lang="en-IN" dirty="0"/>
              <a:t>export class </a:t>
            </a:r>
            <a:r>
              <a:rPr lang="en-IN" dirty="0" err="1"/>
              <a:t>AppModule</a:t>
            </a:r>
            <a:r>
              <a:rPr lang="en-IN" dirty="0"/>
              <a:t> { } </a:t>
            </a:r>
          </a:p>
          <a:p>
            <a:pPr marL="0" indent="0">
              <a:buNone/>
            </a:pPr>
            <a:endParaRPr lang="en-IN" dirty="0"/>
          </a:p>
        </p:txBody>
      </p:sp>
    </p:spTree>
    <p:extLst>
      <p:ext uri="{BB962C8B-B14F-4D97-AF65-F5344CB8AC3E}">
        <p14:creationId xmlns:p14="http://schemas.microsoft.com/office/powerpoint/2010/main" xmlns="" val="257376199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Child components</a:t>
            </a:r>
          </a:p>
        </p:txBody>
      </p:sp>
      <p:sp>
        <p:nvSpPr>
          <p:cNvPr id="3" name="Content Placeholder 2"/>
          <p:cNvSpPr>
            <a:spLocks noGrp="1"/>
          </p:cNvSpPr>
          <p:nvPr>
            <p:ph idx="1"/>
          </p:nvPr>
        </p:nvSpPr>
        <p:spPr/>
        <p:txBody>
          <a:bodyPr/>
          <a:lstStyle/>
          <a:p>
            <a:r>
              <a:rPr lang="en-US" dirty="0"/>
              <a:t>A child component is a component that exists within a component</a:t>
            </a:r>
          </a:p>
          <a:p>
            <a:r>
              <a:rPr lang="en-US" dirty="0"/>
              <a:t>I know, pretty </a:t>
            </a:r>
            <a:r>
              <a:rPr lang="en-US" dirty="0" smtClean="0"/>
              <a:t>crazy right?</a:t>
            </a:r>
            <a:endParaRPr lang="en-US" dirty="0"/>
          </a:p>
        </p:txBody>
      </p:sp>
    </p:spTree>
    <p:extLst>
      <p:ext uri="{BB962C8B-B14F-4D97-AF65-F5344CB8AC3E}">
        <p14:creationId xmlns:p14="http://schemas.microsoft.com/office/powerpoint/2010/main" xmlns="" val="123536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850900" y="406400"/>
            <a:ext cx="10045699" cy="5770563"/>
          </a:xfrm>
          <a:prstGeom prst="rect">
            <a:avLst/>
          </a:prstGeom>
          <a:noFill/>
          <a:ln w="9525">
            <a:noFill/>
            <a:miter lim="800000"/>
            <a:headEnd/>
            <a:tailEnd/>
          </a:ln>
          <a:effectLst/>
        </p:spPr>
      </p:pic>
    </p:spTree>
    <p:extLst>
      <p:ext uri="{BB962C8B-B14F-4D97-AF65-F5344CB8AC3E}">
        <p14:creationId xmlns:p14="http://schemas.microsoft.com/office/powerpoint/2010/main" xmlns="" val="99968924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Directive</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71294"/>
            <a:ext cx="10401300" cy="4117174"/>
          </a:xfrm>
        </p:spPr>
      </p:pic>
    </p:spTree>
    <p:extLst>
      <p:ext uri="{BB962C8B-B14F-4D97-AF65-F5344CB8AC3E}">
        <p14:creationId xmlns:p14="http://schemas.microsoft.com/office/powerpoint/2010/main" xmlns="" val="3034248536"/>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Built in Directive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52224"/>
            <a:ext cx="10972800" cy="4155317"/>
          </a:xfrm>
        </p:spPr>
      </p:pic>
    </p:spTree>
    <p:extLst>
      <p:ext uri="{BB962C8B-B14F-4D97-AF65-F5344CB8AC3E}">
        <p14:creationId xmlns:p14="http://schemas.microsoft.com/office/powerpoint/2010/main" xmlns="" val="325362026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Custom Directive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78081"/>
            <a:ext cx="10388600" cy="4103600"/>
          </a:xfrm>
        </p:spPr>
      </p:pic>
    </p:spTree>
    <p:extLst>
      <p:ext uri="{BB962C8B-B14F-4D97-AF65-F5344CB8AC3E}">
        <p14:creationId xmlns:p14="http://schemas.microsoft.com/office/powerpoint/2010/main" xmlns="" val="242544342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ngIf</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372013"/>
            <a:ext cx="10274300" cy="3515736"/>
          </a:xfrm>
        </p:spPr>
      </p:pic>
    </p:spTree>
    <p:extLst>
      <p:ext uri="{BB962C8B-B14F-4D97-AF65-F5344CB8AC3E}">
        <p14:creationId xmlns:p14="http://schemas.microsoft.com/office/powerpoint/2010/main" xmlns="" val="478858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850900" y="1825625"/>
            <a:ext cx="10045699" cy="4351338"/>
          </a:xfrm>
          <a:prstGeom prst="rect">
            <a:avLst/>
          </a:prstGeom>
          <a:noFill/>
          <a:ln w="9525">
            <a:noFill/>
            <a:miter lim="800000"/>
            <a:headEnd/>
            <a:tailEnd/>
          </a:ln>
        </p:spPr>
      </p:pic>
    </p:spTree>
    <p:extLst>
      <p:ext uri="{BB962C8B-B14F-4D97-AF65-F5344CB8AC3E}">
        <p14:creationId xmlns:p14="http://schemas.microsoft.com/office/powerpoint/2010/main" xmlns="" val="312413129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ngFor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168388"/>
            <a:ext cx="10972800" cy="3922989"/>
          </a:xfrm>
        </p:spPr>
      </p:pic>
    </p:spTree>
    <p:extLst>
      <p:ext uri="{BB962C8B-B14F-4D97-AF65-F5344CB8AC3E}">
        <p14:creationId xmlns:p14="http://schemas.microsoft.com/office/powerpoint/2010/main" xmlns="" val="355765897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t>
            </a:r>
            <a:r>
              <a:rPr lang="en-IN" dirty="0" smtClean="0"/>
              <a:t>or of </a:t>
            </a:r>
            <a:r>
              <a:rPr lang="en-IN" dirty="0" err="1" smtClean="0"/>
              <a:t>vs</a:t>
            </a:r>
            <a:r>
              <a:rPr lang="en-IN" dirty="0" smtClean="0"/>
              <a:t> for in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24688"/>
            <a:ext cx="10414000" cy="4210389"/>
          </a:xfrm>
        </p:spPr>
      </p:pic>
    </p:spTree>
    <p:extLst>
      <p:ext uri="{BB962C8B-B14F-4D97-AF65-F5344CB8AC3E}">
        <p14:creationId xmlns:p14="http://schemas.microsoft.com/office/powerpoint/2010/main" xmlns="" val="19697578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Binding and Pipes.</a:t>
            </a:r>
          </a:p>
        </p:txBody>
      </p:sp>
      <p:sp>
        <p:nvSpPr>
          <p:cNvPr id="3" name="Content Placeholder 2"/>
          <p:cNvSpPr>
            <a:spLocks noGrp="1"/>
          </p:cNvSpPr>
          <p:nvPr>
            <p:ph idx="1"/>
          </p:nvPr>
        </p:nvSpPr>
        <p:spPr/>
        <p:txBody>
          <a:bodyPr/>
          <a:lstStyle/>
          <a:p>
            <a:r>
              <a:rPr lang="en-IN" dirty="0" smtClean="0"/>
              <a:t>Property Binding</a:t>
            </a:r>
          </a:p>
          <a:p>
            <a:r>
              <a:rPr lang="en-IN" dirty="0" smtClean="0"/>
              <a:t>Handling Events with Event Binding</a:t>
            </a:r>
          </a:p>
          <a:p>
            <a:r>
              <a:rPr lang="en-IN" dirty="0" smtClean="0"/>
              <a:t>Handling Input with Two-way Binding.</a:t>
            </a:r>
          </a:p>
          <a:p>
            <a:r>
              <a:rPr lang="en-IN" dirty="0" smtClean="0"/>
              <a:t>Transforming Data with Pipes</a:t>
            </a:r>
            <a:endParaRPr lang="en-IN" dirty="0"/>
          </a:p>
        </p:txBody>
      </p:sp>
    </p:spTree>
    <p:extLst>
      <p:ext uri="{BB962C8B-B14F-4D97-AF65-F5344CB8AC3E}">
        <p14:creationId xmlns:p14="http://schemas.microsoft.com/office/powerpoint/2010/main" xmlns="" val="87833863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Property binding</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263552"/>
            <a:ext cx="10274300" cy="3732658"/>
          </a:xfrm>
        </p:spPr>
      </p:pic>
    </p:spTree>
    <p:extLst>
      <p:ext uri="{BB962C8B-B14F-4D97-AF65-F5344CB8AC3E}">
        <p14:creationId xmlns:p14="http://schemas.microsoft.com/office/powerpoint/2010/main" xmlns="" val="105357402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Property Binding Example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326664"/>
            <a:ext cx="10363200" cy="3606434"/>
          </a:xfrm>
        </p:spPr>
      </p:pic>
    </p:spTree>
    <p:extLst>
      <p:ext uri="{BB962C8B-B14F-4D97-AF65-F5344CB8AC3E}">
        <p14:creationId xmlns:p14="http://schemas.microsoft.com/office/powerpoint/2010/main" xmlns="" val="2829371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Event Binding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921602" y="1935164"/>
            <a:ext cx="10348797" cy="4389437"/>
          </a:xfrm>
        </p:spPr>
      </p:pic>
    </p:spTree>
    <p:extLst>
      <p:ext uri="{BB962C8B-B14F-4D97-AF65-F5344CB8AC3E}">
        <p14:creationId xmlns:p14="http://schemas.microsoft.com/office/powerpoint/2010/main" xmlns="" val="56118731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Pipe Example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939614" y="2326664"/>
            <a:ext cx="10312772" cy="3606434"/>
          </a:xfrm>
        </p:spPr>
      </p:pic>
    </p:spTree>
    <p:extLst>
      <p:ext uri="{BB962C8B-B14F-4D97-AF65-F5344CB8AC3E}">
        <p14:creationId xmlns:p14="http://schemas.microsoft.com/office/powerpoint/2010/main" xmlns="" val="199832032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Binding Ways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58203"/>
            <a:ext cx="10439400" cy="4143359"/>
          </a:xfrm>
        </p:spPr>
      </p:pic>
    </p:spTree>
    <p:extLst>
      <p:ext uri="{BB962C8B-B14F-4D97-AF65-F5344CB8AC3E}">
        <p14:creationId xmlns:p14="http://schemas.microsoft.com/office/powerpoint/2010/main" xmlns="" val="119954742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876300" y="546100"/>
            <a:ext cx="9829799" cy="5630863"/>
          </a:xfrm>
          <a:prstGeom prst="rect">
            <a:avLst/>
          </a:prstGeom>
          <a:noFill/>
          <a:ln w="9525">
            <a:noFill/>
            <a:miter lim="800000"/>
            <a:headEnd/>
            <a:tailEnd/>
          </a:ln>
          <a:effectLst/>
        </p:spPr>
      </p:pic>
    </p:spTree>
    <p:extLst>
      <p:ext uri="{BB962C8B-B14F-4D97-AF65-F5344CB8AC3E}">
        <p14:creationId xmlns:p14="http://schemas.microsoft.com/office/powerpoint/2010/main" xmlns="" val="22949503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876300" y="393700"/>
            <a:ext cx="9994899" cy="5783263"/>
          </a:xfrm>
          <a:prstGeom prst="rect">
            <a:avLst/>
          </a:prstGeom>
          <a:noFill/>
          <a:ln w="9525">
            <a:noFill/>
            <a:miter lim="800000"/>
            <a:headEnd/>
            <a:tailEnd/>
          </a:ln>
          <a:effectLst/>
        </p:spPr>
      </p:pic>
    </p:spTree>
    <p:extLst>
      <p:ext uri="{BB962C8B-B14F-4D97-AF65-F5344CB8AC3E}">
        <p14:creationId xmlns:p14="http://schemas.microsoft.com/office/powerpoint/2010/main" xmlns="" val="18878809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850900" y="355600"/>
            <a:ext cx="10147299" cy="5821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ANGULAR2 BOOTSTRAPING</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1559860"/>
            <a:ext cx="10242176" cy="5298140"/>
          </a:xfrm>
        </p:spPr>
      </p:pic>
    </p:spTree>
    <p:extLst>
      <p:ext uri="{BB962C8B-B14F-4D97-AF65-F5344CB8AC3E}">
        <p14:creationId xmlns:p14="http://schemas.microsoft.com/office/powerpoint/2010/main" xmlns="" val="7509236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ANGULAR2 REQUIREMENTS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1825625"/>
            <a:ext cx="10295965" cy="5166846"/>
          </a:xfrm>
        </p:spPr>
      </p:pic>
    </p:spTree>
    <p:extLst>
      <p:ext uri="{BB962C8B-B14F-4D97-AF65-F5344CB8AC3E}">
        <p14:creationId xmlns:p14="http://schemas.microsoft.com/office/powerpoint/2010/main" xmlns="" val="316145884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GET-&gt; SET -&gt;GO</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1825624"/>
            <a:ext cx="10295965" cy="4772400"/>
          </a:xfrm>
        </p:spPr>
      </p:pic>
    </p:spTree>
    <p:extLst>
      <p:ext uri="{BB962C8B-B14F-4D97-AF65-F5344CB8AC3E}">
        <p14:creationId xmlns:p14="http://schemas.microsoft.com/office/powerpoint/2010/main" xmlns="" val="204524613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Create </a:t>
            </a:r>
            <a:r>
              <a:rPr lang="en-IN" dirty="0"/>
              <a:t>Module</a:t>
            </a:r>
            <a:br>
              <a:rPr lang="en-IN" dirty="0"/>
            </a:br>
            <a:endParaRPr lang="en-IN" dirty="0"/>
          </a:p>
        </p:txBody>
      </p:sp>
      <p:sp>
        <p:nvSpPr>
          <p:cNvPr id="3" name="Content Placeholder 2"/>
          <p:cNvSpPr>
            <a:spLocks noGrp="1"/>
          </p:cNvSpPr>
          <p:nvPr>
            <p:ph idx="1"/>
          </p:nvPr>
        </p:nvSpPr>
        <p:spPr>
          <a:xfrm>
            <a:off x="838200" y="1825625"/>
            <a:ext cx="10515600" cy="4790328"/>
          </a:xfrm>
        </p:spPr>
        <p:txBody>
          <a:bodyPr>
            <a:noAutofit/>
          </a:bodyPr>
          <a:lstStyle/>
          <a:p>
            <a:pPr marL="0" indent="0">
              <a:buNone/>
            </a:pPr>
            <a:r>
              <a:rPr lang="en-IN" sz="4000" dirty="0"/>
              <a:t>To create angular module we need to import </a:t>
            </a:r>
            <a:r>
              <a:rPr lang="en-IN" sz="4000" dirty="0" err="1"/>
              <a:t>NgModule</a:t>
            </a:r>
            <a:r>
              <a:rPr lang="en-IN" sz="4000" dirty="0"/>
              <a:t>, </a:t>
            </a:r>
            <a:r>
              <a:rPr lang="en-IN" sz="4000" dirty="0" err="1"/>
              <a:t>BrowserModule</a:t>
            </a:r>
            <a:r>
              <a:rPr lang="en-IN" sz="4000" dirty="0"/>
              <a:t> and our components that we have created. </a:t>
            </a:r>
            <a:endParaRPr lang="en-IN" sz="4000" dirty="0" smtClean="0"/>
          </a:p>
          <a:p>
            <a:pPr marL="0" indent="0">
              <a:buNone/>
            </a:pPr>
            <a:r>
              <a:rPr lang="en-IN" sz="4000" dirty="0" smtClean="0"/>
              <a:t>All </a:t>
            </a:r>
            <a:r>
              <a:rPr lang="en-IN" sz="4000" dirty="0"/>
              <a:t>the components must be configured in declarations metadata of @</a:t>
            </a:r>
            <a:r>
              <a:rPr lang="en-IN" sz="4000" dirty="0" err="1"/>
              <a:t>NgModule</a:t>
            </a:r>
            <a:r>
              <a:rPr lang="en-IN" sz="4000" dirty="0"/>
              <a:t> decorator. The main component which will start other sub component must be configured in bootstrap metadata of @</a:t>
            </a:r>
            <a:r>
              <a:rPr lang="en-IN" sz="4000" dirty="0" err="1"/>
              <a:t>NgModule</a:t>
            </a:r>
            <a:r>
              <a:rPr lang="en-IN" sz="4000" dirty="0"/>
              <a:t> decorator.</a:t>
            </a:r>
          </a:p>
          <a:p>
            <a:pPr marL="0" indent="0">
              <a:buNone/>
            </a:pPr>
            <a:endParaRPr lang="en-IN" sz="4000" dirty="0"/>
          </a:p>
        </p:txBody>
      </p:sp>
    </p:spTree>
    <p:extLst>
      <p:ext uri="{BB962C8B-B14F-4D97-AF65-F5344CB8AC3E}">
        <p14:creationId xmlns:p14="http://schemas.microsoft.com/office/powerpoint/2010/main" xmlns="" val="35362876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Create </a:t>
            </a:r>
            <a:r>
              <a:rPr lang="en-IN" dirty="0"/>
              <a:t>Main TS File</a:t>
            </a:r>
            <a:br>
              <a:rPr lang="en-IN" dirty="0"/>
            </a:br>
            <a:endParaRPr lang="en-IN" dirty="0"/>
          </a:p>
        </p:txBody>
      </p:sp>
      <p:sp>
        <p:nvSpPr>
          <p:cNvPr id="3" name="Content Placeholder 2"/>
          <p:cNvSpPr>
            <a:spLocks noGrp="1"/>
          </p:cNvSpPr>
          <p:nvPr>
            <p:ph idx="1"/>
          </p:nvPr>
        </p:nvSpPr>
        <p:spPr>
          <a:xfrm>
            <a:off x="412376" y="1825624"/>
            <a:ext cx="10941424" cy="5032375"/>
          </a:xfrm>
        </p:spPr>
        <p:txBody>
          <a:bodyPr>
            <a:normAutofit fontScale="92500" lnSpcReduction="10000"/>
          </a:bodyPr>
          <a:lstStyle/>
          <a:p>
            <a:pPr marL="0" indent="0">
              <a:buNone/>
            </a:pPr>
            <a:r>
              <a:rPr lang="en-IN" dirty="0" smtClean="0"/>
              <a:t>The </a:t>
            </a:r>
            <a:r>
              <a:rPr lang="en-IN" dirty="0"/>
              <a:t>syntax for module bootstrap is as follows.</a:t>
            </a:r>
          </a:p>
          <a:p>
            <a:pPr marL="0" indent="0">
              <a:buNone/>
            </a:pPr>
            <a:r>
              <a:rPr lang="en-IN" dirty="0" err="1"/>
              <a:t>platformBrowserDynamic</a:t>
            </a:r>
            <a:r>
              <a:rPr lang="en-IN" dirty="0"/>
              <a:t>().</a:t>
            </a:r>
            <a:r>
              <a:rPr lang="en-IN" dirty="0" err="1"/>
              <a:t>bootstrapModule</a:t>
            </a:r>
            <a:r>
              <a:rPr lang="en-IN" dirty="0"/>
              <a:t>(</a:t>
            </a:r>
            <a:r>
              <a:rPr lang="en-IN" dirty="0" err="1"/>
              <a:t>AppModule</a:t>
            </a:r>
            <a:r>
              <a:rPr lang="en-IN" dirty="0"/>
              <a:t>); </a:t>
            </a:r>
          </a:p>
          <a:p>
            <a:pPr marL="0" indent="0">
              <a:buNone/>
            </a:pPr>
            <a:endParaRPr lang="en-IN" dirty="0" smtClean="0"/>
          </a:p>
          <a:p>
            <a:pPr marL="0" indent="0">
              <a:buNone/>
            </a:pPr>
            <a:r>
              <a:rPr lang="en-IN" dirty="0" smtClean="0"/>
              <a:t>Now </a:t>
            </a:r>
            <a:r>
              <a:rPr lang="en-IN" dirty="0"/>
              <a:t>find our main TS file. </a:t>
            </a:r>
            <a:br>
              <a:rPr lang="en-IN" dirty="0"/>
            </a:br>
            <a:r>
              <a:rPr lang="en-IN" b="1" dirty="0" err="1"/>
              <a:t>main.ts</a:t>
            </a:r>
            <a:endParaRPr lang="en-IN" dirty="0"/>
          </a:p>
          <a:p>
            <a:pPr marL="0" indent="0">
              <a:buNone/>
            </a:pPr>
            <a:r>
              <a:rPr lang="en-IN" dirty="0"/>
              <a:t>import {</a:t>
            </a:r>
            <a:r>
              <a:rPr lang="en-IN" dirty="0" err="1"/>
              <a:t>platformBrowserDynamic</a:t>
            </a:r>
            <a:r>
              <a:rPr lang="en-IN" dirty="0"/>
              <a:t>} from '@angular/platform-browser-dynamic';</a:t>
            </a:r>
          </a:p>
          <a:p>
            <a:pPr marL="0" indent="0">
              <a:buNone/>
            </a:pPr>
            <a:r>
              <a:rPr lang="en-IN" dirty="0"/>
              <a:t>import {</a:t>
            </a:r>
            <a:r>
              <a:rPr lang="en-IN" dirty="0" err="1"/>
              <a:t>AppModule</a:t>
            </a:r>
            <a:r>
              <a:rPr lang="en-IN" dirty="0"/>
              <a:t>} from './module';</a:t>
            </a:r>
          </a:p>
          <a:p>
            <a:pPr marL="0" indent="0">
              <a:buNone/>
            </a:pPr>
            <a:r>
              <a:rPr lang="en-IN" dirty="0" err="1"/>
              <a:t>const</a:t>
            </a:r>
            <a:r>
              <a:rPr lang="en-IN" dirty="0"/>
              <a:t> platform = </a:t>
            </a:r>
            <a:r>
              <a:rPr lang="en-IN" dirty="0" err="1"/>
              <a:t>platformBrowserDynamic</a:t>
            </a:r>
            <a:r>
              <a:rPr lang="en-IN" dirty="0"/>
              <a:t>();</a:t>
            </a:r>
          </a:p>
          <a:p>
            <a:pPr marL="0" indent="0">
              <a:buNone/>
            </a:pPr>
            <a:r>
              <a:rPr lang="en-IN" dirty="0" err="1"/>
              <a:t>platform.bootstrapModule</a:t>
            </a:r>
            <a:r>
              <a:rPr lang="en-IN" dirty="0"/>
              <a:t>(</a:t>
            </a:r>
            <a:r>
              <a:rPr lang="en-IN" dirty="0" err="1"/>
              <a:t>AppModule</a:t>
            </a:r>
            <a:r>
              <a:rPr lang="en-IN" dirty="0"/>
              <a:t>); </a:t>
            </a:r>
          </a:p>
          <a:p>
            <a:pPr marL="0" indent="0">
              <a:buNone/>
            </a:pPr>
            <a:endParaRPr lang="en-IN" dirty="0" smtClean="0"/>
          </a:p>
          <a:p>
            <a:pPr marL="0" indent="0">
              <a:buNone/>
            </a:pPr>
            <a:r>
              <a:rPr lang="en-IN" dirty="0" smtClean="0"/>
              <a:t>Here </a:t>
            </a:r>
            <a:r>
              <a:rPr lang="en-IN" dirty="0"/>
              <a:t>we will configure our module that is </a:t>
            </a:r>
            <a:r>
              <a:rPr lang="en-IN" dirty="0" err="1"/>
              <a:t>AppModule</a:t>
            </a:r>
            <a:r>
              <a:rPr lang="en-IN" dirty="0"/>
              <a:t> .</a:t>
            </a:r>
          </a:p>
          <a:p>
            <a:pPr marL="0" indent="0">
              <a:buNone/>
            </a:pPr>
            <a:endParaRPr lang="en-IN" dirty="0"/>
          </a:p>
        </p:txBody>
      </p:sp>
    </p:spTree>
    <p:extLst>
      <p:ext uri="{BB962C8B-B14F-4D97-AF65-F5344CB8AC3E}">
        <p14:creationId xmlns:p14="http://schemas.microsoft.com/office/powerpoint/2010/main" xmlns="" val="157774435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Create </a:t>
            </a:r>
            <a:r>
              <a:rPr lang="en-IN" dirty="0"/>
              <a:t>index.html</a:t>
            </a:r>
            <a:br>
              <a:rPr lang="en-IN" dirty="0"/>
            </a:br>
            <a:endParaRPr lang="en-IN" dirty="0"/>
          </a:p>
        </p:txBody>
      </p:sp>
      <p:sp>
        <p:nvSpPr>
          <p:cNvPr id="3" name="Content Placeholder 2"/>
          <p:cNvSpPr>
            <a:spLocks noGrp="1"/>
          </p:cNvSpPr>
          <p:nvPr>
            <p:ph idx="1"/>
          </p:nvPr>
        </p:nvSpPr>
        <p:spPr>
          <a:xfrm>
            <a:off x="838200" y="1825624"/>
            <a:ext cx="10515600" cy="4826187"/>
          </a:xfrm>
        </p:spPr>
        <p:txBody>
          <a:bodyPr>
            <a:normAutofit fontScale="92500"/>
          </a:bodyPr>
          <a:lstStyle/>
          <a:p>
            <a:pPr marL="0" indent="0">
              <a:buNone/>
            </a:pPr>
            <a:r>
              <a:rPr lang="en-IN" dirty="0" smtClean="0"/>
              <a:t>&lt;</a:t>
            </a:r>
            <a:r>
              <a:rPr lang="en-IN" dirty="0"/>
              <a:t>html&gt;</a:t>
            </a:r>
          </a:p>
          <a:p>
            <a:pPr marL="0" indent="0">
              <a:buNone/>
            </a:pPr>
            <a:r>
              <a:rPr lang="en-IN" dirty="0"/>
              <a:t>  &lt;head&gt;</a:t>
            </a:r>
          </a:p>
          <a:p>
            <a:pPr marL="0" indent="0">
              <a:buNone/>
            </a:pPr>
            <a:r>
              <a:rPr lang="en-IN" dirty="0"/>
              <a:t>    &lt;title&gt;Angular 2 Demo&lt;/title&gt;</a:t>
            </a:r>
          </a:p>
          <a:p>
            <a:pPr marL="0" indent="0">
              <a:buNone/>
            </a:pPr>
            <a:r>
              <a:rPr lang="en-IN" dirty="0"/>
              <a:t>    &lt;meta charset="UTF-8"&gt;</a:t>
            </a:r>
          </a:p>
          <a:p>
            <a:pPr marL="0" indent="0">
              <a:buNone/>
            </a:pPr>
            <a:r>
              <a:rPr lang="en-IN" dirty="0"/>
              <a:t>    &lt;meta name="viewport" content="width=device-width, initial-scale=1"&gt;</a:t>
            </a:r>
          </a:p>
          <a:p>
            <a:pPr marL="0" indent="0">
              <a:buNone/>
            </a:pPr>
            <a:r>
              <a:rPr lang="en-IN" dirty="0"/>
              <a:t>    &lt;script </a:t>
            </a:r>
            <a:r>
              <a:rPr lang="en-IN" dirty="0" err="1"/>
              <a:t>src</a:t>
            </a:r>
            <a:r>
              <a:rPr lang="en-IN" dirty="0"/>
              <a:t>="</a:t>
            </a:r>
            <a:r>
              <a:rPr lang="en-IN" dirty="0" err="1"/>
              <a:t>node_modules</a:t>
            </a:r>
            <a:r>
              <a:rPr lang="en-IN" dirty="0"/>
              <a:t>/core-</a:t>
            </a:r>
            <a:r>
              <a:rPr lang="en-IN" dirty="0" err="1"/>
              <a:t>js</a:t>
            </a:r>
            <a:r>
              <a:rPr lang="en-IN" dirty="0"/>
              <a:t>/client/shim.min.js"&gt;&lt;/script&gt;</a:t>
            </a:r>
          </a:p>
          <a:p>
            <a:pPr marL="0" indent="0">
              <a:buNone/>
            </a:pPr>
            <a:r>
              <a:rPr lang="en-IN" dirty="0"/>
              <a:t>    &lt;script </a:t>
            </a:r>
            <a:r>
              <a:rPr lang="en-IN" dirty="0" err="1"/>
              <a:t>src</a:t>
            </a:r>
            <a:r>
              <a:rPr lang="en-IN" dirty="0"/>
              <a:t>="</a:t>
            </a:r>
            <a:r>
              <a:rPr lang="en-IN" dirty="0" err="1"/>
              <a:t>node_modules</a:t>
            </a:r>
            <a:r>
              <a:rPr lang="en-IN" dirty="0"/>
              <a:t>/zone.js/</a:t>
            </a:r>
            <a:r>
              <a:rPr lang="en-IN" dirty="0" err="1"/>
              <a:t>dist</a:t>
            </a:r>
            <a:r>
              <a:rPr lang="en-IN" dirty="0"/>
              <a:t>/zone.js"&gt;&lt;/script&gt;</a:t>
            </a:r>
          </a:p>
          <a:p>
            <a:pPr marL="0" indent="0">
              <a:buNone/>
            </a:pPr>
            <a:r>
              <a:rPr lang="en-IN" dirty="0"/>
              <a:t>    &lt;script </a:t>
            </a:r>
            <a:r>
              <a:rPr lang="en-IN" dirty="0" err="1"/>
              <a:t>src</a:t>
            </a:r>
            <a:r>
              <a:rPr lang="en-IN" dirty="0"/>
              <a:t>="</a:t>
            </a:r>
            <a:r>
              <a:rPr lang="en-IN" dirty="0" err="1"/>
              <a:t>node_modules</a:t>
            </a:r>
            <a:r>
              <a:rPr lang="en-IN" dirty="0"/>
              <a:t>/reflect-metadata/Reflect.js"&gt;&lt;/script&gt;</a:t>
            </a:r>
          </a:p>
          <a:p>
            <a:pPr marL="0" indent="0">
              <a:buNone/>
            </a:pPr>
            <a:r>
              <a:rPr lang="en-IN" dirty="0"/>
              <a:t>    &lt;script </a:t>
            </a:r>
            <a:r>
              <a:rPr lang="en-IN" dirty="0" err="1"/>
              <a:t>src</a:t>
            </a:r>
            <a:r>
              <a:rPr lang="en-IN" dirty="0"/>
              <a:t>="</a:t>
            </a:r>
            <a:r>
              <a:rPr lang="en-IN" dirty="0" err="1"/>
              <a:t>node_modules</a:t>
            </a:r>
            <a:r>
              <a:rPr lang="en-IN" dirty="0"/>
              <a:t>/</a:t>
            </a:r>
            <a:r>
              <a:rPr lang="en-IN" dirty="0" err="1"/>
              <a:t>systemjs</a:t>
            </a:r>
            <a:r>
              <a:rPr lang="en-IN" dirty="0"/>
              <a:t>/</a:t>
            </a:r>
            <a:r>
              <a:rPr lang="en-IN" dirty="0" err="1"/>
              <a:t>dist</a:t>
            </a:r>
            <a:r>
              <a:rPr lang="en-IN" dirty="0"/>
              <a:t>/system.src.js"&gt;&lt;/script&gt;</a:t>
            </a:r>
          </a:p>
          <a:p>
            <a:pPr marL="0" indent="0">
              <a:buNone/>
            </a:pPr>
            <a:r>
              <a:rPr lang="en-IN" dirty="0"/>
              <a:t>    &lt;!-- Configure </a:t>
            </a:r>
            <a:r>
              <a:rPr lang="en-IN" dirty="0" err="1"/>
              <a:t>SystemJS</a:t>
            </a:r>
            <a:r>
              <a:rPr lang="en-IN" dirty="0"/>
              <a:t> </a:t>
            </a:r>
            <a:r>
              <a:rPr lang="en-IN" dirty="0" smtClean="0"/>
              <a:t>--&gt;</a:t>
            </a:r>
            <a:endParaRPr lang="en-IN" dirty="0"/>
          </a:p>
        </p:txBody>
      </p:sp>
    </p:spTree>
    <p:extLst>
      <p:ext uri="{BB962C8B-B14F-4D97-AF65-F5344CB8AC3E}">
        <p14:creationId xmlns:p14="http://schemas.microsoft.com/office/powerpoint/2010/main" xmlns="" val="362298694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marL="0" indent="0">
              <a:buNone/>
            </a:pPr>
            <a:r>
              <a:rPr lang="en-IN" dirty="0"/>
              <a:t> &lt;script </a:t>
            </a:r>
            <a:r>
              <a:rPr lang="en-IN" dirty="0" err="1"/>
              <a:t>src</a:t>
            </a:r>
            <a:r>
              <a:rPr lang="en-IN" dirty="0"/>
              <a:t>="systemjs.config.js"&gt;&lt;/script&gt;</a:t>
            </a:r>
          </a:p>
          <a:p>
            <a:pPr marL="0" indent="0">
              <a:buNone/>
            </a:pPr>
            <a:r>
              <a:rPr lang="en-IN" dirty="0"/>
              <a:t>    &lt;script&gt;</a:t>
            </a:r>
          </a:p>
          <a:p>
            <a:pPr marL="0" indent="0">
              <a:buNone/>
            </a:pPr>
            <a:r>
              <a:rPr lang="en-IN" dirty="0"/>
              <a:t>      </a:t>
            </a:r>
            <a:r>
              <a:rPr lang="en-IN" dirty="0" err="1"/>
              <a:t>System.import</a:t>
            </a:r>
            <a:r>
              <a:rPr lang="en-IN" dirty="0"/>
              <a:t>('</a:t>
            </a:r>
            <a:r>
              <a:rPr lang="en-IN" dirty="0" err="1"/>
              <a:t>myApp</a:t>
            </a:r>
            <a:r>
              <a:rPr lang="en-IN" dirty="0"/>
              <a:t>').catch(function(err){ </a:t>
            </a:r>
            <a:r>
              <a:rPr lang="en-IN" dirty="0" err="1"/>
              <a:t>console.error</a:t>
            </a:r>
            <a:r>
              <a:rPr lang="en-IN" dirty="0"/>
              <a:t>(err); });</a:t>
            </a:r>
          </a:p>
          <a:p>
            <a:pPr marL="0" indent="0">
              <a:buNone/>
            </a:pPr>
            <a:r>
              <a:rPr lang="en-IN" dirty="0"/>
              <a:t>    &lt;/script&gt;</a:t>
            </a:r>
          </a:p>
          <a:p>
            <a:pPr marL="0" indent="0">
              <a:buNone/>
            </a:pPr>
            <a:r>
              <a:rPr lang="en-IN" dirty="0"/>
              <a:t>  &lt;/head&gt;</a:t>
            </a:r>
          </a:p>
          <a:p>
            <a:pPr marL="0" indent="0">
              <a:buNone/>
            </a:pPr>
            <a:r>
              <a:rPr lang="en-IN" dirty="0"/>
              <a:t>  &lt;body&gt;</a:t>
            </a:r>
          </a:p>
          <a:p>
            <a:pPr marL="0" indent="0">
              <a:buNone/>
            </a:pPr>
            <a:r>
              <a:rPr lang="en-IN" dirty="0"/>
              <a:t>      &lt;</a:t>
            </a:r>
            <a:r>
              <a:rPr lang="en-IN" dirty="0" err="1"/>
              <a:t>msg</a:t>
            </a:r>
            <a:r>
              <a:rPr lang="en-IN" dirty="0"/>
              <a:t>-app&gt;Please Wait...&lt;/</a:t>
            </a:r>
            <a:r>
              <a:rPr lang="en-IN" dirty="0" err="1"/>
              <a:t>msg</a:t>
            </a:r>
            <a:r>
              <a:rPr lang="en-IN" dirty="0"/>
              <a:t>-app&gt;</a:t>
            </a:r>
          </a:p>
          <a:p>
            <a:pPr marL="0" indent="0">
              <a:buNone/>
            </a:pPr>
            <a:r>
              <a:rPr lang="en-IN" dirty="0"/>
              <a:t>  &lt;/body&gt;</a:t>
            </a:r>
          </a:p>
          <a:p>
            <a:pPr marL="0" indent="0">
              <a:buNone/>
            </a:pPr>
            <a:r>
              <a:rPr lang="en-IN" dirty="0"/>
              <a:t>&lt;/html&gt; </a:t>
            </a:r>
          </a:p>
          <a:p>
            <a:pPr marL="0" indent="0">
              <a:buNone/>
            </a:pPr>
            <a:endParaRPr lang="en-IN" dirty="0"/>
          </a:p>
        </p:txBody>
      </p:sp>
    </p:spTree>
    <p:extLst>
      <p:ext uri="{BB962C8B-B14F-4D97-AF65-F5344CB8AC3E}">
        <p14:creationId xmlns:p14="http://schemas.microsoft.com/office/powerpoint/2010/main" xmlns="" val="308953280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863600" y="0"/>
            <a:ext cx="9944099" cy="6176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889000" y="368300"/>
            <a:ext cx="9893299" cy="5808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850900" y="406400"/>
            <a:ext cx="10045699" cy="5770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ANGULAR 2: IMPORTANT POINTS</a:t>
            </a:r>
            <a:endParaRPr lang="en-IN" dirty="0"/>
          </a:p>
        </p:txBody>
      </p:sp>
      <p:sp>
        <p:nvSpPr>
          <p:cNvPr id="3" name="Content Placeholder 2"/>
          <p:cNvSpPr>
            <a:spLocks noGrp="1"/>
          </p:cNvSpPr>
          <p:nvPr>
            <p:ph idx="1"/>
          </p:nvPr>
        </p:nvSpPr>
        <p:spPr>
          <a:xfrm>
            <a:off x="519953" y="1825625"/>
            <a:ext cx="10833847" cy="4862046"/>
          </a:xfrm>
        </p:spPr>
        <p:txBody>
          <a:bodyPr>
            <a:normAutofit/>
          </a:bodyPr>
          <a:lstStyle/>
          <a:p>
            <a:r>
              <a:rPr lang="en-IN" sz="4800" dirty="0"/>
              <a:t>One </a:t>
            </a:r>
            <a:r>
              <a:rPr lang="en-IN" sz="4800" dirty="0" smtClean="0"/>
              <a:t>framework. Mobile </a:t>
            </a:r>
            <a:r>
              <a:rPr lang="en-IN" sz="4800" dirty="0"/>
              <a:t>&amp; desktop</a:t>
            </a:r>
            <a:r>
              <a:rPr lang="en-IN" sz="4800" dirty="0" smtClean="0"/>
              <a:t>.</a:t>
            </a:r>
            <a:endParaRPr lang="en-IN" sz="4800" dirty="0"/>
          </a:p>
          <a:p>
            <a:r>
              <a:rPr lang="en-IN" sz="4800" dirty="0"/>
              <a:t>Develop Across All Platforms</a:t>
            </a:r>
          </a:p>
          <a:p>
            <a:pPr lvl="1"/>
            <a:r>
              <a:rPr lang="en-IN" sz="4400" dirty="0"/>
              <a:t>Learn one way to build applications with Angular and reuse your code and abilities to build apps for any deployment target. For web, mobile web, native mobile and native desktop</a:t>
            </a:r>
            <a:r>
              <a:rPr lang="en-IN" sz="4400" dirty="0" smtClean="0"/>
              <a:t>.</a:t>
            </a:r>
          </a:p>
          <a:p>
            <a:endParaRPr lang="en-IN" sz="4800" dirty="0"/>
          </a:p>
        </p:txBody>
      </p:sp>
    </p:spTree>
    <p:extLst>
      <p:ext uri="{BB962C8B-B14F-4D97-AF65-F5344CB8AC3E}">
        <p14:creationId xmlns:p14="http://schemas.microsoft.com/office/powerpoint/2010/main" xmlns="" val="420341303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Main reason why </a:t>
            </a:r>
            <a:r>
              <a:rPr lang="en-US" dirty="0" err="1"/>
              <a:t>TypeScript</a:t>
            </a:r>
            <a:r>
              <a:rPr lang="en-US" dirty="0"/>
              <a:t> is great</a:t>
            </a:r>
          </a:p>
        </p:txBody>
      </p:sp>
      <p:sp>
        <p:nvSpPr>
          <p:cNvPr id="3" name="Content Placeholder 2"/>
          <p:cNvSpPr>
            <a:spLocks noGrp="1"/>
          </p:cNvSpPr>
          <p:nvPr>
            <p:ph idx="1"/>
          </p:nvPr>
        </p:nvSpPr>
        <p:spPr/>
        <p:txBody>
          <a:bodyPr/>
          <a:lstStyle/>
          <a:p>
            <a:r>
              <a:rPr lang="en-US" dirty="0"/>
              <a:t>“</a:t>
            </a:r>
            <a:r>
              <a:rPr lang="en-US" dirty="0" err="1"/>
              <a:t>TypeScript</a:t>
            </a:r>
            <a:r>
              <a:rPr lang="en-US" dirty="0"/>
              <a:t> doesn’t try to NOT be JavaScript – it just tries to make JavaScript better” </a:t>
            </a:r>
          </a:p>
          <a:p>
            <a:pPr marL="457200" lvl="1" indent="0">
              <a:buNone/>
            </a:pPr>
            <a:r>
              <a:rPr lang="en-US" dirty="0" smtClean="0"/>
              <a:t>–Me</a:t>
            </a:r>
            <a:endParaRPr lang="en-US" dirty="0"/>
          </a:p>
          <a:p>
            <a:endParaRPr lang="en-US" dirty="0"/>
          </a:p>
        </p:txBody>
      </p:sp>
      <p:pic>
        <p:nvPicPr>
          <p:cNvPr id="4" name="Picture 2" descr="https://raw.githubusercontent.com/remojansen/logo.ts/master/ts.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637972" y="3732613"/>
            <a:ext cx="2335505" cy="23355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63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339"/>
          </a:xfrm>
        </p:spPr>
        <p:txBody>
          <a:bodyPr/>
          <a:lstStyle/>
          <a:p>
            <a:pPr algn="ctr"/>
            <a:r>
              <a:rPr lang="en-US" dirty="0"/>
              <a:t>Interfaces</a:t>
            </a:r>
          </a:p>
        </p:txBody>
      </p:sp>
      <p:pic>
        <p:nvPicPr>
          <p:cNvPr id="5" name="Picture 4"/>
          <p:cNvPicPr>
            <a:picLocks noChangeAspect="1"/>
          </p:cNvPicPr>
          <p:nvPr/>
        </p:nvPicPr>
        <p:blipFill>
          <a:blip r:embed="rId2"/>
          <a:stretch>
            <a:fillRect/>
          </a:stretch>
        </p:blipFill>
        <p:spPr>
          <a:xfrm>
            <a:off x="1155577" y="1500089"/>
            <a:ext cx="9880846" cy="4916245"/>
          </a:xfrm>
          <a:prstGeom prst="rect">
            <a:avLst/>
          </a:prstGeom>
        </p:spPr>
      </p:pic>
    </p:spTree>
    <p:extLst>
      <p:ext uri="{BB962C8B-B14F-4D97-AF65-F5344CB8AC3E}">
        <p14:creationId xmlns:p14="http://schemas.microsoft.com/office/powerpoint/2010/main" xmlns="" val="832295638"/>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6525"/>
          </a:xfrm>
        </p:spPr>
        <p:txBody>
          <a:bodyPr/>
          <a:lstStyle/>
          <a:p>
            <a:pPr algn="ctr"/>
            <a:r>
              <a:rPr lang="en-US" dirty="0" smtClean="0"/>
              <a:t>Interfaces</a:t>
            </a:r>
            <a:endParaRPr lang="en-US" dirty="0"/>
          </a:p>
        </p:txBody>
      </p:sp>
      <p:pic>
        <p:nvPicPr>
          <p:cNvPr id="4" name="Picture 3"/>
          <p:cNvPicPr>
            <a:picLocks noChangeAspect="1"/>
          </p:cNvPicPr>
          <p:nvPr/>
        </p:nvPicPr>
        <p:blipFill>
          <a:blip r:embed="rId2"/>
          <a:stretch>
            <a:fillRect/>
          </a:stretch>
        </p:blipFill>
        <p:spPr>
          <a:xfrm>
            <a:off x="838200" y="1295303"/>
            <a:ext cx="3874296" cy="2639549"/>
          </a:xfrm>
          <a:prstGeom prst="rect">
            <a:avLst/>
          </a:prstGeom>
        </p:spPr>
      </p:pic>
      <p:pic>
        <p:nvPicPr>
          <p:cNvPr id="5" name="Picture 4"/>
          <p:cNvPicPr>
            <a:picLocks noChangeAspect="1"/>
          </p:cNvPicPr>
          <p:nvPr/>
        </p:nvPicPr>
        <p:blipFill>
          <a:blip r:embed="rId3"/>
          <a:stretch>
            <a:fillRect/>
          </a:stretch>
        </p:blipFill>
        <p:spPr>
          <a:xfrm>
            <a:off x="5168450" y="3641775"/>
            <a:ext cx="5915025" cy="2266950"/>
          </a:xfrm>
          <a:prstGeom prst="rect">
            <a:avLst/>
          </a:prstGeom>
        </p:spPr>
      </p:pic>
    </p:spTree>
    <p:extLst>
      <p:ext uri="{BB962C8B-B14F-4D97-AF65-F5344CB8AC3E}">
        <p14:creationId xmlns:p14="http://schemas.microsoft.com/office/powerpoint/2010/main" xmlns="" val="183179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Interfaces</a:t>
            </a:r>
            <a:endParaRPr lang="en-US" dirty="0"/>
          </a:p>
        </p:txBody>
      </p:sp>
      <p:sp>
        <p:nvSpPr>
          <p:cNvPr id="3" name="Content Placeholder 2"/>
          <p:cNvSpPr>
            <a:spLocks noGrp="1"/>
          </p:cNvSpPr>
          <p:nvPr>
            <p:ph idx="1"/>
          </p:nvPr>
        </p:nvSpPr>
        <p:spPr>
          <a:xfrm>
            <a:off x="838200" y="1690688"/>
            <a:ext cx="10515600" cy="4743018"/>
          </a:xfrm>
        </p:spPr>
        <p:txBody>
          <a:bodyPr/>
          <a:lstStyle/>
          <a:p>
            <a:pPr marL="0" indent="0" algn="ctr">
              <a:buNone/>
            </a:pPr>
            <a:r>
              <a:rPr lang="en-US" dirty="0" smtClean="0"/>
              <a:t>“</a:t>
            </a:r>
            <a:r>
              <a:rPr lang="en-US" dirty="0"/>
              <a:t>If it walks like a duck and quacks like a duck… it’s a duck</a:t>
            </a:r>
            <a:r>
              <a:rPr lang="en-US" dirty="0" smtClean="0"/>
              <a:t>”</a:t>
            </a:r>
            <a:endParaRPr lang="en-US" dirty="0"/>
          </a:p>
        </p:txBody>
      </p:sp>
      <p:pic>
        <p:nvPicPr>
          <p:cNvPr id="4" name="Picture 3"/>
          <p:cNvPicPr>
            <a:picLocks noChangeAspect="1"/>
          </p:cNvPicPr>
          <p:nvPr/>
        </p:nvPicPr>
        <p:blipFill>
          <a:blip r:embed="rId2"/>
          <a:stretch>
            <a:fillRect/>
          </a:stretch>
        </p:blipFill>
        <p:spPr>
          <a:xfrm>
            <a:off x="1485570" y="3016251"/>
            <a:ext cx="9220859" cy="2313136"/>
          </a:xfrm>
          <a:prstGeom prst="rect">
            <a:avLst/>
          </a:prstGeom>
        </p:spPr>
      </p:pic>
    </p:spTree>
    <p:extLst>
      <p:ext uri="{BB962C8B-B14F-4D97-AF65-F5344CB8AC3E}">
        <p14:creationId xmlns:p14="http://schemas.microsoft.com/office/powerpoint/2010/main" xmlns="" val="65224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Classes</a:t>
            </a:r>
          </a:p>
        </p:txBody>
      </p:sp>
      <p:pic>
        <p:nvPicPr>
          <p:cNvPr id="4" name="Picture 3"/>
          <p:cNvPicPr>
            <a:picLocks noChangeAspect="1"/>
          </p:cNvPicPr>
          <p:nvPr/>
        </p:nvPicPr>
        <p:blipFill>
          <a:blip r:embed="rId3"/>
          <a:stretch>
            <a:fillRect/>
          </a:stretch>
        </p:blipFill>
        <p:spPr>
          <a:xfrm>
            <a:off x="63500" y="1791232"/>
            <a:ext cx="11195870" cy="3963699"/>
          </a:xfrm>
          <a:prstGeom prst="rect">
            <a:avLst/>
          </a:prstGeom>
        </p:spPr>
      </p:pic>
    </p:spTree>
    <p:extLst>
      <p:ext uri="{BB962C8B-B14F-4D97-AF65-F5344CB8AC3E}">
        <p14:creationId xmlns:p14="http://schemas.microsoft.com/office/powerpoint/2010/main" xmlns="" val="36080171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85693"/>
          </a:xfrm>
        </p:spPr>
        <p:txBody>
          <a:bodyPr/>
          <a:lstStyle/>
          <a:p>
            <a:pPr algn="ctr"/>
            <a:r>
              <a:rPr lang="en-US" dirty="0"/>
              <a:t>Using classes</a:t>
            </a:r>
          </a:p>
        </p:txBody>
      </p:sp>
      <p:pic>
        <p:nvPicPr>
          <p:cNvPr id="4" name="Content Placeholder 3"/>
          <p:cNvPicPr>
            <a:picLocks noGrp="1" noChangeAspect="1"/>
          </p:cNvPicPr>
          <p:nvPr>
            <p:ph idx="1"/>
          </p:nvPr>
        </p:nvPicPr>
        <p:blipFill>
          <a:blip r:embed="rId3"/>
          <a:stretch>
            <a:fillRect/>
          </a:stretch>
        </p:blipFill>
        <p:spPr>
          <a:xfrm>
            <a:off x="668770" y="1784638"/>
            <a:ext cx="10591775" cy="2631497"/>
          </a:xfrm>
          <a:prstGeom prst="rect">
            <a:avLst/>
          </a:prstGeom>
        </p:spPr>
      </p:pic>
    </p:spTree>
    <p:extLst>
      <p:ext uri="{BB962C8B-B14F-4D97-AF65-F5344CB8AC3E}">
        <p14:creationId xmlns:p14="http://schemas.microsoft.com/office/powerpoint/2010/main" xmlns="" val="80596348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Constructor/property shorthand</a:t>
            </a:r>
          </a:p>
        </p:txBody>
      </p:sp>
      <p:pic>
        <p:nvPicPr>
          <p:cNvPr id="4" name="Picture 3"/>
          <p:cNvPicPr>
            <a:picLocks noChangeAspect="1"/>
          </p:cNvPicPr>
          <p:nvPr/>
        </p:nvPicPr>
        <p:blipFill>
          <a:blip r:embed="rId2"/>
          <a:stretch>
            <a:fillRect/>
          </a:stretch>
        </p:blipFill>
        <p:spPr>
          <a:xfrm>
            <a:off x="485376" y="2335457"/>
            <a:ext cx="10713247" cy="2904758"/>
          </a:xfrm>
          <a:prstGeom prst="rect">
            <a:avLst/>
          </a:prstGeom>
        </p:spPr>
      </p:pic>
    </p:spTree>
    <p:extLst>
      <p:ext uri="{BB962C8B-B14F-4D97-AF65-F5344CB8AC3E}">
        <p14:creationId xmlns:p14="http://schemas.microsoft.com/office/powerpoint/2010/main" xmlns="" val="34604280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Consolas" panose="020B0609020204030204" pitchFamily="49" charset="0"/>
              </a:rPr>
              <a:t>import/export</a:t>
            </a:r>
          </a:p>
        </p:txBody>
      </p:sp>
      <p:sp>
        <p:nvSpPr>
          <p:cNvPr id="3" name="Content Placeholder 2"/>
          <p:cNvSpPr>
            <a:spLocks noGrp="1"/>
          </p:cNvSpPr>
          <p:nvPr>
            <p:ph idx="1"/>
          </p:nvPr>
        </p:nvSpPr>
        <p:spPr/>
        <p:txBody>
          <a:bodyPr/>
          <a:lstStyle/>
          <a:p>
            <a:r>
              <a:rPr lang="en-US" dirty="0"/>
              <a:t>Like </a:t>
            </a:r>
            <a:r>
              <a:rPr lang="en-US" dirty="0">
                <a:latin typeface="Consolas" panose="020B0609020204030204" pitchFamily="49" charset="0"/>
              </a:rPr>
              <a:t>using</a:t>
            </a:r>
            <a:r>
              <a:rPr lang="en-US" dirty="0"/>
              <a:t> statements in C#/VB.NET</a:t>
            </a:r>
          </a:p>
          <a:p>
            <a:r>
              <a:rPr lang="en-US" dirty="0">
                <a:latin typeface="Consolas" panose="020B0609020204030204" pitchFamily="49" charset="0"/>
              </a:rPr>
              <a:t>import</a:t>
            </a:r>
            <a:r>
              <a:rPr lang="en-US" dirty="0"/>
              <a:t> statements allow us to reference code from other </a:t>
            </a:r>
            <a:r>
              <a:rPr lang="en-US" dirty="0" err="1"/>
              <a:t>TypeScript</a:t>
            </a:r>
            <a:r>
              <a:rPr lang="en-US" dirty="0"/>
              <a:t> files</a:t>
            </a:r>
          </a:p>
          <a:p>
            <a:r>
              <a:rPr lang="en-US" dirty="0">
                <a:latin typeface="Consolas" panose="020B0609020204030204" pitchFamily="49" charset="0"/>
              </a:rPr>
              <a:t>export</a:t>
            </a:r>
            <a:r>
              <a:rPr lang="en-US" dirty="0"/>
              <a:t> simply means public</a:t>
            </a:r>
          </a:p>
          <a:p>
            <a:endParaRPr lang="en-US" dirty="0"/>
          </a:p>
        </p:txBody>
      </p:sp>
      <p:pic>
        <p:nvPicPr>
          <p:cNvPr id="7" name="Picture 6"/>
          <p:cNvPicPr>
            <a:picLocks noChangeAspect="1"/>
          </p:cNvPicPr>
          <p:nvPr/>
        </p:nvPicPr>
        <p:blipFill>
          <a:blip r:embed="rId2"/>
          <a:stretch>
            <a:fillRect/>
          </a:stretch>
        </p:blipFill>
        <p:spPr>
          <a:xfrm>
            <a:off x="838200" y="4170897"/>
            <a:ext cx="4942947" cy="2006066"/>
          </a:xfrm>
          <a:prstGeom prst="rect">
            <a:avLst/>
          </a:prstGeom>
        </p:spPr>
      </p:pic>
      <p:pic>
        <p:nvPicPr>
          <p:cNvPr id="8" name="Picture 7"/>
          <p:cNvPicPr>
            <a:picLocks noChangeAspect="1"/>
          </p:cNvPicPr>
          <p:nvPr/>
        </p:nvPicPr>
        <p:blipFill>
          <a:blip r:embed="rId3"/>
          <a:stretch>
            <a:fillRect/>
          </a:stretch>
        </p:blipFill>
        <p:spPr>
          <a:xfrm>
            <a:off x="6672262" y="4170897"/>
            <a:ext cx="4452938" cy="2134466"/>
          </a:xfrm>
          <a:prstGeom prst="rect">
            <a:avLst/>
          </a:prstGeom>
        </p:spPr>
      </p:pic>
    </p:spTree>
    <p:extLst>
      <p:ext uri="{BB962C8B-B14F-4D97-AF65-F5344CB8AC3E}">
        <p14:creationId xmlns:p14="http://schemas.microsoft.com/office/powerpoint/2010/main" xmlns="" val="139136811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Modules</a:t>
            </a:r>
          </a:p>
        </p:txBody>
      </p:sp>
      <p:pic>
        <p:nvPicPr>
          <p:cNvPr id="5" name="Picture 4"/>
          <p:cNvPicPr>
            <a:picLocks noChangeAspect="1"/>
          </p:cNvPicPr>
          <p:nvPr/>
        </p:nvPicPr>
        <p:blipFill>
          <a:blip r:embed="rId3"/>
          <a:stretch>
            <a:fillRect/>
          </a:stretch>
        </p:blipFill>
        <p:spPr>
          <a:xfrm>
            <a:off x="1067331" y="1516517"/>
            <a:ext cx="6553200" cy="4819650"/>
          </a:xfrm>
          <a:prstGeom prst="rect">
            <a:avLst/>
          </a:prstGeom>
        </p:spPr>
      </p:pic>
    </p:spTree>
    <p:extLst>
      <p:ext uri="{BB962C8B-B14F-4D97-AF65-F5344CB8AC3E}">
        <p14:creationId xmlns:p14="http://schemas.microsoft.com/office/powerpoint/2010/main" xmlns="" val="117181426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Running your app</a:t>
            </a:r>
          </a:p>
        </p:txBody>
      </p:sp>
      <p:sp>
        <p:nvSpPr>
          <p:cNvPr id="3" name="Content Placeholder 2"/>
          <p:cNvSpPr>
            <a:spLocks noGrp="1"/>
          </p:cNvSpPr>
          <p:nvPr>
            <p:ph idx="1"/>
          </p:nvPr>
        </p:nvSpPr>
        <p:spPr/>
        <p:txBody>
          <a:bodyPr/>
          <a:lstStyle/>
          <a:p>
            <a:r>
              <a:rPr lang="en-US" dirty="0"/>
              <a:t>Import your root </a:t>
            </a:r>
            <a:r>
              <a:rPr lang="en-US" dirty="0" err="1"/>
              <a:t>NgModule</a:t>
            </a:r>
            <a:endParaRPr lang="en-US" dirty="0"/>
          </a:p>
          <a:p>
            <a:r>
              <a:rPr lang="en-US" dirty="0"/>
              <a:t>Bootstrap it!</a:t>
            </a:r>
          </a:p>
          <a:p>
            <a:endParaRPr lang="en-US" dirty="0"/>
          </a:p>
          <a:p>
            <a:endParaRPr lang="en-US" dirty="0"/>
          </a:p>
        </p:txBody>
      </p:sp>
      <p:pic>
        <p:nvPicPr>
          <p:cNvPr id="5" name="Picture 4"/>
          <p:cNvPicPr>
            <a:picLocks noChangeAspect="1"/>
          </p:cNvPicPr>
          <p:nvPr/>
        </p:nvPicPr>
        <p:blipFill>
          <a:blip r:embed="rId2"/>
          <a:stretch>
            <a:fillRect/>
          </a:stretch>
        </p:blipFill>
        <p:spPr>
          <a:xfrm>
            <a:off x="673798" y="3429000"/>
            <a:ext cx="10412603" cy="1490472"/>
          </a:xfrm>
          <a:prstGeom prst="rect">
            <a:avLst/>
          </a:prstGeom>
        </p:spPr>
      </p:pic>
    </p:spTree>
    <p:extLst>
      <p:ext uri="{BB962C8B-B14F-4D97-AF65-F5344CB8AC3E}">
        <p14:creationId xmlns:p14="http://schemas.microsoft.com/office/powerpoint/2010/main" xmlns="" val="1807481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ANGULAR 2: IMPORTANT POINTS</a:t>
            </a:r>
            <a:endParaRPr lang="en-IN" dirty="0"/>
          </a:p>
        </p:txBody>
      </p:sp>
      <p:sp>
        <p:nvSpPr>
          <p:cNvPr id="3" name="Content Placeholder 2"/>
          <p:cNvSpPr>
            <a:spLocks noGrp="1"/>
          </p:cNvSpPr>
          <p:nvPr>
            <p:ph idx="1"/>
          </p:nvPr>
        </p:nvSpPr>
        <p:spPr>
          <a:xfrm>
            <a:off x="519953" y="1825625"/>
            <a:ext cx="10833847" cy="4862046"/>
          </a:xfrm>
        </p:spPr>
        <p:txBody>
          <a:bodyPr>
            <a:normAutofit/>
          </a:bodyPr>
          <a:lstStyle/>
          <a:p>
            <a:r>
              <a:rPr lang="en-IN" sz="4800" dirty="0"/>
              <a:t>Speed &amp; Performance</a:t>
            </a:r>
          </a:p>
          <a:p>
            <a:pPr lvl="1"/>
            <a:r>
              <a:rPr lang="en-IN" sz="4400" dirty="0"/>
              <a:t>Achieve the maximum speed possible on the Web Platform today, and take it further, via Web Workers and server-side rendering.</a:t>
            </a:r>
          </a:p>
          <a:p>
            <a:pPr lvl="1"/>
            <a:r>
              <a:rPr lang="en-IN" sz="4400" dirty="0"/>
              <a:t>Angular puts you in control over scalability. Meet huge data requirements by building data </a:t>
            </a:r>
            <a:r>
              <a:rPr lang="en-IN" sz="4400" dirty="0" smtClean="0"/>
              <a:t>models.</a:t>
            </a:r>
            <a:endParaRPr lang="en-IN" sz="4400" dirty="0"/>
          </a:p>
        </p:txBody>
      </p:sp>
    </p:spTree>
    <p:extLst>
      <p:ext uri="{BB962C8B-B14F-4D97-AF65-F5344CB8AC3E}">
        <p14:creationId xmlns:p14="http://schemas.microsoft.com/office/powerpoint/2010/main" xmlns="" val="1883473845"/>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Step 2: Import it to your containing module</a:t>
            </a:r>
          </a:p>
        </p:txBody>
      </p:sp>
      <p:sp>
        <p:nvSpPr>
          <p:cNvPr id="3" name="Content Placeholder 2"/>
          <p:cNvSpPr>
            <a:spLocks noGrp="1"/>
          </p:cNvSpPr>
          <p:nvPr>
            <p:ph idx="1"/>
          </p:nvPr>
        </p:nvSpPr>
        <p:spPr/>
        <p:txBody>
          <a:bodyPr>
            <a:normAutofit/>
          </a:bodyPr>
          <a:lstStyle/>
          <a:p>
            <a:pPr marL="0" indent="0">
              <a:buNone/>
            </a:pPr>
            <a:r>
              <a:rPr lang="en-US" dirty="0">
                <a:solidFill>
                  <a:srgbClr val="0000FF"/>
                </a:solidFill>
                <a:latin typeface="Consolas" panose="020B0609020204030204" pitchFamily="49" charset="0"/>
              </a:rPr>
              <a:t>import</a:t>
            </a:r>
            <a:r>
              <a:rPr lang="en-US" dirty="0">
                <a:latin typeface="Consolas" panose="020B0609020204030204" pitchFamily="49" charset="0"/>
              </a:rPr>
              <a:t> { </a:t>
            </a:r>
            <a:r>
              <a:rPr lang="en-US" dirty="0" err="1">
                <a:latin typeface="Consolas" panose="020B0609020204030204" pitchFamily="49" charset="0"/>
              </a:rPr>
              <a:t>ChildComponent</a:t>
            </a:r>
            <a:r>
              <a:rPr lang="en-US" dirty="0">
                <a:latin typeface="Consolas" panose="020B0609020204030204" pitchFamily="49" charset="0"/>
              </a:rPr>
              <a:t> } </a:t>
            </a:r>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child.component</a:t>
            </a:r>
            <a:r>
              <a:rPr lang="en-US" dirty="0">
                <a:solidFill>
                  <a:srgbClr val="C00000"/>
                </a:solidFill>
                <a:latin typeface="Consolas" panose="020B0609020204030204" pitchFamily="49" charset="0"/>
              </a:rPr>
              <a:t>"</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a:t>
            </a:r>
            <a:r>
              <a:rPr lang="en-US" dirty="0" err="1">
                <a:latin typeface="Consolas" panose="020B0609020204030204" pitchFamily="49" charset="0"/>
              </a:rPr>
              <a:t>NgModule</a:t>
            </a:r>
            <a:r>
              <a:rPr lang="en-US" dirty="0">
                <a:latin typeface="Consolas" panose="020B0609020204030204" pitchFamily="49" charset="0"/>
              </a:rPr>
              <a:t>({</a:t>
            </a:r>
          </a:p>
          <a:p>
            <a:pPr marL="0" indent="0">
              <a:buNone/>
            </a:pPr>
            <a:r>
              <a:rPr lang="en-US" dirty="0">
                <a:latin typeface="Consolas" panose="020B0609020204030204" pitchFamily="49" charset="0"/>
              </a:rPr>
              <a:t>	declarations: [</a:t>
            </a:r>
            <a:r>
              <a:rPr lang="en-US" dirty="0" err="1" smtClean="0">
                <a:latin typeface="Consolas" panose="020B0609020204030204" pitchFamily="49" charset="0"/>
              </a:rPr>
              <a:t>AppComponent</a:t>
            </a:r>
            <a:r>
              <a:rPr lang="en-US" dirty="0" smtClean="0">
                <a:latin typeface="Consolas" panose="020B0609020204030204" pitchFamily="49" charset="0"/>
              </a:rPr>
              <a:t>]</a:t>
            </a:r>
          </a:p>
          <a:p>
            <a:pPr marL="0" indent="0">
              <a:buNone/>
            </a:pPr>
            <a:r>
              <a:rPr lang="en-US" dirty="0" smtClean="0">
                <a:latin typeface="Consolas" panose="020B0609020204030204" pitchFamily="49" charset="0"/>
              </a:rPr>
              <a:t>})</a:t>
            </a:r>
            <a:endParaRPr lang="en-US" dirty="0">
              <a:latin typeface="Consolas" panose="020B0609020204030204" pitchFamily="49" charset="0"/>
            </a:endParaRPr>
          </a:p>
          <a:p>
            <a:pPr marL="0" indent="0">
              <a:buNone/>
            </a:pPr>
            <a:r>
              <a:rPr lang="en-US" dirty="0">
                <a:solidFill>
                  <a:srgbClr val="0000FF"/>
                </a:solidFill>
                <a:latin typeface="Consolas" panose="020B0609020204030204" pitchFamily="49" charset="0"/>
              </a:rPr>
              <a:t>export</a:t>
            </a:r>
            <a:r>
              <a:rPr lang="en-US" dirty="0">
                <a:latin typeface="Consolas" panose="020B0609020204030204" pitchFamily="49" charset="0"/>
              </a:rPr>
              <a:t> </a:t>
            </a:r>
            <a:r>
              <a:rPr lang="en-US" dirty="0">
                <a:solidFill>
                  <a:srgbClr val="0000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AppModule</a:t>
            </a:r>
            <a:r>
              <a:rPr lang="en-US" dirty="0">
                <a:latin typeface="Consolas" panose="020B0609020204030204" pitchFamily="49" charset="0"/>
              </a:rPr>
              <a:t> </a:t>
            </a:r>
            <a:r>
              <a:rPr lang="en-US" dirty="0" smtClean="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xmlns="" val="76978924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Step </a:t>
            </a:r>
            <a:r>
              <a:rPr lang="en-US" dirty="0" smtClean="0"/>
              <a:t>3: Register</a:t>
            </a:r>
            <a:endParaRPr lang="en-US" dirty="0"/>
          </a:p>
        </p:txBody>
      </p:sp>
      <p:sp>
        <p:nvSpPr>
          <p:cNvPr id="3" name="Content Placeholder 2"/>
          <p:cNvSpPr>
            <a:spLocks noGrp="1"/>
          </p:cNvSpPr>
          <p:nvPr>
            <p:ph idx="1"/>
          </p:nvPr>
        </p:nvSpPr>
        <p:spPr/>
        <p:txBody>
          <a:bodyPr>
            <a:normAutofit/>
          </a:bodyPr>
          <a:lstStyle/>
          <a:p>
            <a:pPr marL="0" indent="0">
              <a:buNone/>
            </a:pPr>
            <a:r>
              <a:rPr lang="en-US" dirty="0">
                <a:solidFill>
                  <a:srgbClr val="0000FF"/>
                </a:solidFill>
                <a:latin typeface="Consolas" panose="020B0609020204030204" pitchFamily="49" charset="0"/>
              </a:rPr>
              <a:t>import</a:t>
            </a:r>
            <a:r>
              <a:rPr lang="en-US" dirty="0">
                <a:latin typeface="Consolas" panose="020B0609020204030204" pitchFamily="49" charset="0"/>
              </a:rPr>
              <a:t> { </a:t>
            </a:r>
            <a:r>
              <a:rPr lang="en-US" dirty="0" err="1">
                <a:latin typeface="Consolas" panose="020B0609020204030204" pitchFamily="49" charset="0"/>
              </a:rPr>
              <a:t>ChildComponent</a:t>
            </a:r>
            <a:r>
              <a:rPr lang="en-US" dirty="0">
                <a:latin typeface="Consolas" panose="020B0609020204030204" pitchFamily="49" charset="0"/>
              </a:rPr>
              <a:t> } </a:t>
            </a:r>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child.component</a:t>
            </a:r>
            <a:r>
              <a:rPr lang="en-US" dirty="0">
                <a:solidFill>
                  <a:srgbClr val="C00000"/>
                </a:solidFill>
                <a:latin typeface="Consolas" panose="020B0609020204030204" pitchFamily="49" charset="0"/>
              </a:rPr>
              <a:t>"</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a:t>
            </a:r>
            <a:r>
              <a:rPr lang="en-US" dirty="0" err="1">
                <a:latin typeface="Consolas" panose="020B0609020204030204" pitchFamily="49" charset="0"/>
              </a:rPr>
              <a:t>NgModule</a:t>
            </a:r>
            <a:r>
              <a:rPr lang="en-US" dirty="0">
                <a:latin typeface="Consolas" panose="020B0609020204030204" pitchFamily="49" charset="0"/>
              </a:rPr>
              <a:t>({</a:t>
            </a:r>
          </a:p>
          <a:p>
            <a:pPr marL="0" indent="0">
              <a:buNone/>
            </a:pPr>
            <a:r>
              <a:rPr lang="en-US" dirty="0">
                <a:latin typeface="Consolas" panose="020B0609020204030204" pitchFamily="49" charset="0"/>
              </a:rPr>
              <a:t>	declarations: [</a:t>
            </a:r>
            <a:r>
              <a:rPr lang="en-US" dirty="0" err="1" smtClean="0">
                <a:latin typeface="Consolas" panose="020B0609020204030204" pitchFamily="49" charset="0"/>
              </a:rPr>
              <a:t>AppComponent</a:t>
            </a:r>
            <a:r>
              <a:rPr lang="en-US" dirty="0" smtClean="0">
                <a:latin typeface="Consolas" panose="020B0609020204030204" pitchFamily="49" charset="0"/>
              </a:rPr>
              <a:t>, </a:t>
            </a:r>
            <a:r>
              <a:rPr lang="en-US" dirty="0" err="1" smtClean="0">
                <a:latin typeface="Consolas" panose="020B0609020204030204" pitchFamily="49" charset="0"/>
              </a:rPr>
              <a:t>ChildComponent</a:t>
            </a:r>
            <a:r>
              <a:rPr lang="en-US" dirty="0" smtClean="0">
                <a:latin typeface="Consolas" panose="020B0609020204030204" pitchFamily="49" charset="0"/>
              </a:rPr>
              <a:t>]</a:t>
            </a:r>
          </a:p>
          <a:p>
            <a:pPr marL="0" indent="0">
              <a:buNone/>
            </a:pPr>
            <a:r>
              <a:rPr lang="en-US" dirty="0" smtClean="0">
                <a:latin typeface="Consolas" panose="020B0609020204030204" pitchFamily="49" charset="0"/>
              </a:rPr>
              <a:t>})</a:t>
            </a:r>
            <a:endParaRPr lang="en-US" dirty="0">
              <a:latin typeface="Consolas" panose="020B0609020204030204" pitchFamily="49" charset="0"/>
            </a:endParaRPr>
          </a:p>
          <a:p>
            <a:pPr marL="0" indent="0">
              <a:buNone/>
            </a:pPr>
            <a:r>
              <a:rPr lang="en-US" dirty="0">
                <a:solidFill>
                  <a:srgbClr val="0000FF"/>
                </a:solidFill>
                <a:latin typeface="Consolas" panose="020B0609020204030204" pitchFamily="49" charset="0"/>
              </a:rPr>
              <a:t>export</a:t>
            </a:r>
            <a:r>
              <a:rPr lang="en-US" dirty="0">
                <a:latin typeface="Consolas" panose="020B0609020204030204" pitchFamily="49" charset="0"/>
              </a:rPr>
              <a:t> </a:t>
            </a:r>
            <a:r>
              <a:rPr lang="en-US" dirty="0">
                <a:solidFill>
                  <a:srgbClr val="0000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AppModule</a:t>
            </a:r>
            <a:r>
              <a:rPr lang="en-US" dirty="0">
                <a:latin typeface="Consolas" panose="020B0609020204030204" pitchFamily="49" charset="0"/>
              </a:rPr>
              <a:t> </a:t>
            </a:r>
            <a:r>
              <a:rPr lang="en-US" dirty="0" smtClean="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xmlns="" val="183653233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Step 4: Add child selector to markup</a:t>
            </a:r>
          </a:p>
        </p:txBody>
      </p:sp>
      <p:pic>
        <p:nvPicPr>
          <p:cNvPr id="4" name="Content Placeholder 3"/>
          <p:cNvPicPr>
            <a:picLocks noGrp="1" noChangeAspect="1"/>
          </p:cNvPicPr>
          <p:nvPr>
            <p:ph idx="1"/>
          </p:nvPr>
        </p:nvPicPr>
        <p:blipFill>
          <a:blip r:embed="rId2"/>
          <a:stretch>
            <a:fillRect/>
          </a:stretch>
        </p:blipFill>
        <p:spPr>
          <a:xfrm>
            <a:off x="933389" y="1690688"/>
            <a:ext cx="6381750" cy="1943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96000" y="5392576"/>
            <a:ext cx="4328160" cy="7559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232400" y="4301392"/>
            <a:ext cx="5839968" cy="1091184"/>
          </a:xfrm>
          <a:prstGeom prst="rect">
            <a:avLst/>
          </a:prstGeom>
        </p:spPr>
      </p:pic>
    </p:spTree>
    <p:extLst>
      <p:ext uri="{BB962C8B-B14F-4D97-AF65-F5344CB8AC3E}">
        <p14:creationId xmlns:p14="http://schemas.microsoft.com/office/powerpoint/2010/main" xmlns="" val="140700121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But how do components talk??</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48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48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4800" dirty="0" smtClean="0"/>
              <a:t>Inputs and Outputs</a:t>
            </a:r>
            <a:endParaRPr lang="en-US" sz="4800" dirty="0"/>
          </a:p>
        </p:txBody>
      </p:sp>
    </p:spTree>
    <p:extLst>
      <p:ext uri="{BB962C8B-B14F-4D97-AF65-F5344CB8AC3E}">
        <p14:creationId xmlns:p14="http://schemas.microsoft.com/office/powerpoint/2010/main" xmlns="" val="85208022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Step 1: Add the input property</a:t>
            </a:r>
          </a:p>
        </p:txBody>
      </p:sp>
      <p:pic>
        <p:nvPicPr>
          <p:cNvPr id="6" name="Content Placeholder 5"/>
          <p:cNvPicPr>
            <a:picLocks noGrp="1" noChangeAspect="1"/>
          </p:cNvPicPr>
          <p:nvPr>
            <p:ph idx="1"/>
          </p:nvPr>
        </p:nvPicPr>
        <p:blipFill>
          <a:blip r:embed="rId2"/>
          <a:stretch>
            <a:fillRect/>
          </a:stretch>
        </p:blipFill>
        <p:spPr>
          <a:xfrm>
            <a:off x="1013881" y="1806170"/>
            <a:ext cx="9600033" cy="4351338"/>
          </a:xfrm>
          <a:prstGeom prst="rect">
            <a:avLst/>
          </a:prstGeom>
        </p:spPr>
      </p:pic>
    </p:spTree>
    <p:extLst>
      <p:ext uri="{BB962C8B-B14F-4D97-AF65-F5344CB8AC3E}">
        <p14:creationId xmlns:p14="http://schemas.microsoft.com/office/powerpoint/2010/main" xmlns="" val="23622067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13" y="365125"/>
            <a:ext cx="11329987" cy="1325563"/>
          </a:xfrm>
        </p:spPr>
        <p:txBody>
          <a:bodyPr/>
          <a:lstStyle/>
          <a:p>
            <a:pPr algn="ctr"/>
            <a:r>
              <a:rPr lang="en-US" dirty="0"/>
              <a:t>Step 2: Bind the parent property to that property</a:t>
            </a:r>
          </a:p>
        </p:txBody>
      </p:sp>
      <p:pic>
        <p:nvPicPr>
          <p:cNvPr id="6" name="Picture 5"/>
          <p:cNvPicPr>
            <a:picLocks noChangeAspect="1"/>
          </p:cNvPicPr>
          <p:nvPr/>
        </p:nvPicPr>
        <p:blipFill>
          <a:blip r:embed="rId2"/>
          <a:stretch>
            <a:fillRect/>
          </a:stretch>
        </p:blipFill>
        <p:spPr>
          <a:xfrm>
            <a:off x="941929" y="2206979"/>
            <a:ext cx="10058400" cy="3162300"/>
          </a:xfrm>
          <a:prstGeom prst="rect">
            <a:avLst/>
          </a:prstGeom>
        </p:spPr>
      </p:pic>
    </p:spTree>
    <p:extLst>
      <p:ext uri="{BB962C8B-B14F-4D97-AF65-F5344CB8AC3E}">
        <p14:creationId xmlns:p14="http://schemas.microsoft.com/office/powerpoint/2010/main" xmlns="" val="161117229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 and implement</a:t>
            </a:r>
          </a:p>
        </p:txBody>
      </p:sp>
      <p:pic>
        <p:nvPicPr>
          <p:cNvPr id="4" name="Content Placeholder 3"/>
          <p:cNvPicPr>
            <a:picLocks noGrp="1" noChangeAspect="1"/>
          </p:cNvPicPr>
          <p:nvPr>
            <p:ph idx="1"/>
          </p:nvPr>
        </p:nvPicPr>
        <p:blipFill>
          <a:blip r:embed="rId2"/>
          <a:stretch>
            <a:fillRect/>
          </a:stretch>
        </p:blipFill>
        <p:spPr>
          <a:xfrm>
            <a:off x="1574254" y="1416552"/>
            <a:ext cx="9043491" cy="4351338"/>
          </a:xfrm>
          <a:prstGeom prst="rect">
            <a:avLst/>
          </a:prstGeom>
        </p:spPr>
      </p:pic>
    </p:spTree>
    <p:extLst>
      <p:ext uri="{BB962C8B-B14F-4D97-AF65-F5344CB8AC3E}">
        <p14:creationId xmlns:p14="http://schemas.microsoft.com/office/powerpoint/2010/main" xmlns="" val="152190661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Add subscribing function</a:t>
            </a:r>
          </a:p>
        </p:txBody>
      </p:sp>
      <p:pic>
        <p:nvPicPr>
          <p:cNvPr id="7" name="Content Placeholder 6"/>
          <p:cNvPicPr>
            <a:picLocks noGrp="1" noChangeAspect="1"/>
          </p:cNvPicPr>
          <p:nvPr>
            <p:ph idx="1"/>
          </p:nvPr>
        </p:nvPicPr>
        <p:blipFill>
          <a:blip r:embed="rId2"/>
          <a:stretch>
            <a:fillRect/>
          </a:stretch>
        </p:blipFill>
        <p:spPr>
          <a:xfrm>
            <a:off x="711200" y="1995583"/>
            <a:ext cx="10515600" cy="4011421"/>
          </a:xfrm>
          <a:prstGeom prst="rect">
            <a:avLst/>
          </a:prstGeom>
        </p:spPr>
      </p:pic>
    </p:spTree>
    <p:extLst>
      <p:ext uri="{BB962C8B-B14F-4D97-AF65-F5344CB8AC3E}">
        <p14:creationId xmlns:p14="http://schemas.microsoft.com/office/powerpoint/2010/main" xmlns="" val="672527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Emit </a:t>
            </a:r>
            <a:r>
              <a:rPr lang="en-US" dirty="0"/>
              <a:t>your event</a:t>
            </a:r>
          </a:p>
        </p:txBody>
      </p:sp>
      <p:pic>
        <p:nvPicPr>
          <p:cNvPr id="4" name="Content Placeholder 3"/>
          <p:cNvPicPr>
            <a:picLocks noGrp="1" noChangeAspect="1"/>
          </p:cNvPicPr>
          <p:nvPr>
            <p:ph idx="1"/>
          </p:nvPr>
        </p:nvPicPr>
        <p:blipFill>
          <a:blip r:embed="rId2"/>
          <a:stretch>
            <a:fillRect/>
          </a:stretch>
        </p:blipFill>
        <p:spPr>
          <a:xfrm>
            <a:off x="2290263" y="1825625"/>
            <a:ext cx="7611473" cy="4351338"/>
          </a:xfrm>
          <a:prstGeom prst="rect">
            <a:avLst/>
          </a:prstGeom>
        </p:spPr>
      </p:pic>
    </p:spTree>
    <p:extLst>
      <p:ext uri="{BB962C8B-B14F-4D97-AF65-F5344CB8AC3E}">
        <p14:creationId xmlns:p14="http://schemas.microsoft.com/office/powerpoint/2010/main" xmlns="" val="136253047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are Services?</a:t>
            </a:r>
          </a:p>
        </p:txBody>
      </p:sp>
      <p:sp>
        <p:nvSpPr>
          <p:cNvPr id="3" name="Content Placeholder 2"/>
          <p:cNvSpPr>
            <a:spLocks noGrp="1"/>
          </p:cNvSpPr>
          <p:nvPr>
            <p:ph idx="1"/>
          </p:nvPr>
        </p:nvSpPr>
        <p:spPr/>
        <p:txBody>
          <a:bodyPr/>
          <a:lstStyle/>
          <a:p>
            <a:r>
              <a:rPr lang="en-US" dirty="0"/>
              <a:t>Services are best used to create, read, update and delete data</a:t>
            </a:r>
          </a:p>
          <a:p>
            <a:r>
              <a:rPr lang="en-US" dirty="0"/>
              <a:t>Enforces separation of concerns</a:t>
            </a:r>
          </a:p>
          <a:p>
            <a:r>
              <a:rPr lang="en-US" dirty="0"/>
              <a:t>Think of it like this: you don’t want your database in your view!</a:t>
            </a:r>
          </a:p>
        </p:txBody>
      </p:sp>
      <p:pic>
        <p:nvPicPr>
          <p:cNvPr id="4" name="Picture 2" descr="https://angular.io/resources/images/logos/standard/shield-large.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001191" y="3857625"/>
            <a:ext cx="2352609" cy="25571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44020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ANGULAR 2: IMPORTANT POINTS</a:t>
            </a:r>
            <a:endParaRPr lang="en-IN" dirty="0"/>
          </a:p>
        </p:txBody>
      </p:sp>
      <p:sp>
        <p:nvSpPr>
          <p:cNvPr id="3" name="Content Placeholder 2"/>
          <p:cNvSpPr>
            <a:spLocks noGrp="1"/>
          </p:cNvSpPr>
          <p:nvPr>
            <p:ph idx="1"/>
          </p:nvPr>
        </p:nvSpPr>
        <p:spPr>
          <a:xfrm>
            <a:off x="519953" y="1825625"/>
            <a:ext cx="10833847" cy="4862046"/>
          </a:xfrm>
        </p:spPr>
        <p:txBody>
          <a:bodyPr>
            <a:normAutofit lnSpcReduction="10000"/>
          </a:bodyPr>
          <a:lstStyle/>
          <a:p>
            <a:r>
              <a:rPr lang="en-IN" sz="4400" dirty="0"/>
              <a:t>Incredible Tooling</a:t>
            </a:r>
          </a:p>
          <a:p>
            <a:pPr lvl="1"/>
            <a:r>
              <a:rPr lang="en-IN" sz="4000" dirty="0"/>
              <a:t>Build features quickly with simple, declarative templates. Extend the template language with your own components and use a wide array of existing components. Get immediate Angular-specific help and feedback with nearly every IDE and editor. All this comes together so you can focus on building amazing apps rather than trying to make the code work. </a:t>
            </a:r>
          </a:p>
          <a:p>
            <a:endParaRPr lang="en-IN" sz="4400" dirty="0"/>
          </a:p>
        </p:txBody>
      </p:sp>
    </p:spTree>
    <p:extLst>
      <p:ext uri="{BB962C8B-B14F-4D97-AF65-F5344CB8AC3E}">
        <p14:creationId xmlns:p14="http://schemas.microsoft.com/office/powerpoint/2010/main" xmlns="" val="35880557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in Angular 1</a:t>
            </a:r>
          </a:p>
        </p:txBody>
      </p:sp>
      <p:sp>
        <p:nvSpPr>
          <p:cNvPr id="3" name="Content Placeholder 2"/>
          <p:cNvSpPr>
            <a:spLocks noGrp="1"/>
          </p:cNvSpPr>
          <p:nvPr>
            <p:ph idx="1"/>
          </p:nvPr>
        </p:nvSpPr>
        <p:spPr/>
        <p:txBody>
          <a:bodyPr/>
          <a:lstStyle/>
          <a:p>
            <a:r>
              <a:rPr lang="en-US" dirty="0"/>
              <a:t>In Angular 1, we had 5 different kinds of services:</a:t>
            </a:r>
          </a:p>
          <a:p>
            <a:pPr lvl="1"/>
            <a:r>
              <a:rPr lang="en-US" dirty="0"/>
              <a:t>Provider</a:t>
            </a:r>
          </a:p>
          <a:p>
            <a:pPr lvl="1"/>
            <a:r>
              <a:rPr lang="en-US" dirty="0"/>
              <a:t>Service</a:t>
            </a:r>
          </a:p>
          <a:p>
            <a:pPr lvl="1"/>
            <a:r>
              <a:rPr lang="en-US" dirty="0"/>
              <a:t>Factory</a:t>
            </a:r>
          </a:p>
          <a:p>
            <a:pPr lvl="1"/>
            <a:r>
              <a:rPr lang="en-US" dirty="0"/>
              <a:t>Value</a:t>
            </a:r>
          </a:p>
          <a:p>
            <a:pPr lvl="1"/>
            <a:r>
              <a:rPr lang="en-US" dirty="0"/>
              <a:t>Constants</a:t>
            </a:r>
          </a:p>
          <a:p>
            <a:r>
              <a:rPr lang="en-US" dirty="0"/>
              <a:t>In Angular 2, we have 1 kind of service:</a:t>
            </a:r>
          </a:p>
          <a:p>
            <a:pPr lvl="1"/>
            <a:r>
              <a:rPr lang="en-US" dirty="0"/>
              <a:t>Service</a:t>
            </a:r>
          </a:p>
          <a:p>
            <a:r>
              <a:rPr lang="en-US" dirty="0"/>
              <a:t>Which do you prefer?</a:t>
            </a:r>
          </a:p>
        </p:txBody>
      </p:sp>
      <p:pic>
        <p:nvPicPr>
          <p:cNvPr id="4" name="Picture 2" descr="https://angular.io/resources/images/logos/standard/shield-large.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001191" y="3857625"/>
            <a:ext cx="2352609" cy="25571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0789905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Step 1 – Make class with data</a:t>
            </a:r>
          </a:p>
        </p:txBody>
      </p:sp>
      <p:pic>
        <p:nvPicPr>
          <p:cNvPr id="4" name="Content Placeholder 3"/>
          <p:cNvPicPr>
            <a:picLocks noGrp="1" noChangeAspect="1"/>
          </p:cNvPicPr>
          <p:nvPr>
            <p:ph idx="1"/>
          </p:nvPr>
        </p:nvPicPr>
        <p:blipFill>
          <a:blip r:embed="rId2"/>
          <a:stretch>
            <a:fillRect/>
          </a:stretch>
        </p:blipFill>
        <p:spPr>
          <a:xfrm>
            <a:off x="2066925" y="2420144"/>
            <a:ext cx="8058150" cy="3162300"/>
          </a:xfrm>
          <a:prstGeom prst="rect">
            <a:avLst/>
          </a:prstGeom>
        </p:spPr>
      </p:pic>
    </p:spTree>
    <p:extLst>
      <p:ext uri="{BB962C8B-B14F-4D97-AF65-F5344CB8AC3E}">
        <p14:creationId xmlns:p14="http://schemas.microsoft.com/office/powerpoint/2010/main" xmlns="" val="154941433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Step 2 – Import @Injectable and decorate</a:t>
            </a:r>
          </a:p>
        </p:txBody>
      </p:sp>
      <p:pic>
        <p:nvPicPr>
          <p:cNvPr id="4" name="Content Placeholder 3"/>
          <p:cNvPicPr>
            <a:picLocks noGrp="1" noChangeAspect="1"/>
          </p:cNvPicPr>
          <p:nvPr>
            <p:ph idx="1"/>
          </p:nvPr>
        </p:nvPicPr>
        <p:blipFill>
          <a:blip r:embed="rId2"/>
          <a:stretch>
            <a:fillRect/>
          </a:stretch>
        </p:blipFill>
        <p:spPr>
          <a:xfrm>
            <a:off x="2090737" y="1853406"/>
            <a:ext cx="8010525" cy="4295775"/>
          </a:xfrm>
          <a:prstGeom prst="rect">
            <a:avLst/>
          </a:prstGeom>
        </p:spPr>
      </p:pic>
    </p:spTree>
    <p:extLst>
      <p:ext uri="{BB962C8B-B14F-4D97-AF65-F5344CB8AC3E}">
        <p14:creationId xmlns:p14="http://schemas.microsoft.com/office/powerpoint/2010/main" xmlns="" val="62000801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Steps 3 and 4 – Import and register</a:t>
            </a:r>
          </a:p>
        </p:txBody>
      </p:sp>
      <p:pic>
        <p:nvPicPr>
          <p:cNvPr id="8" name="Content Placeholder 7"/>
          <p:cNvPicPr>
            <a:picLocks noGrp="1" noChangeAspect="1"/>
          </p:cNvPicPr>
          <p:nvPr>
            <p:ph idx="1"/>
          </p:nvPr>
        </p:nvPicPr>
        <p:blipFill>
          <a:blip r:embed="rId2"/>
          <a:stretch>
            <a:fillRect/>
          </a:stretch>
        </p:blipFill>
        <p:spPr>
          <a:xfrm>
            <a:off x="1841256" y="1825625"/>
            <a:ext cx="8509487" cy="4351338"/>
          </a:xfrm>
          <a:prstGeom prst="rect">
            <a:avLst/>
          </a:prstGeom>
        </p:spPr>
      </p:pic>
    </p:spTree>
    <p:extLst>
      <p:ext uri="{BB962C8B-B14F-4D97-AF65-F5344CB8AC3E}">
        <p14:creationId xmlns:p14="http://schemas.microsoft.com/office/powerpoint/2010/main" xmlns="" val="88406966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 Add as property and to constructor</a:t>
            </a:r>
          </a:p>
        </p:txBody>
      </p:sp>
      <p:pic>
        <p:nvPicPr>
          <p:cNvPr id="4" name="Content Placeholder 3"/>
          <p:cNvPicPr>
            <a:picLocks noGrp="1" noChangeAspect="1"/>
          </p:cNvPicPr>
          <p:nvPr>
            <p:ph idx="1"/>
          </p:nvPr>
        </p:nvPicPr>
        <p:blipFill>
          <a:blip r:embed="rId2"/>
          <a:stretch>
            <a:fillRect/>
          </a:stretch>
        </p:blipFill>
        <p:spPr>
          <a:xfrm>
            <a:off x="1735521" y="1825625"/>
            <a:ext cx="8720958" cy="4351338"/>
          </a:xfrm>
          <a:prstGeom prst="rect">
            <a:avLst/>
          </a:prstGeom>
        </p:spPr>
      </p:pic>
    </p:spTree>
    <p:extLst>
      <p:ext uri="{BB962C8B-B14F-4D97-AF65-F5344CB8AC3E}">
        <p14:creationId xmlns:p14="http://schemas.microsoft.com/office/powerpoint/2010/main" xmlns="" val="321132336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a:t>
            </a:r>
            <a:endParaRPr lang="en-US" dirty="0"/>
          </a:p>
        </p:txBody>
      </p:sp>
      <p:sp>
        <p:nvSpPr>
          <p:cNvPr id="3" name="Content Placeholder 2"/>
          <p:cNvSpPr>
            <a:spLocks noGrp="1"/>
          </p:cNvSpPr>
          <p:nvPr>
            <p:ph idx="1"/>
          </p:nvPr>
        </p:nvSpPr>
        <p:spPr>
          <a:xfrm>
            <a:off x="1338020" y="1825624"/>
            <a:ext cx="9903417" cy="4351338"/>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4800"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sz="4800" dirty="0" smtClean="0"/>
              <a:t>Components should know </a:t>
            </a:r>
            <a:r>
              <a:rPr lang="en-US" sz="4800" u="sng" dirty="0" smtClean="0"/>
              <a:t>who</a:t>
            </a:r>
            <a:r>
              <a:rPr lang="en-US" sz="4800" dirty="0" smtClean="0"/>
              <a:t> can do something for them, </a:t>
            </a:r>
            <a:r>
              <a:rPr lang="en-US" sz="4800" u="sng" dirty="0" smtClean="0"/>
              <a:t>not how</a:t>
            </a:r>
            <a:r>
              <a:rPr lang="en-US" sz="4800" dirty="0" smtClean="0"/>
              <a:t> to do it.</a:t>
            </a:r>
            <a:endParaRPr lang="en-US" sz="4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0887" y="2747667"/>
            <a:ext cx="1001933" cy="1207906"/>
          </a:xfrm>
          <a:prstGeom prst="rect">
            <a:avLst/>
          </a:prstGeom>
        </p:spPr>
      </p:pic>
    </p:spTree>
    <p:extLst>
      <p:ext uri="{BB962C8B-B14F-4D97-AF65-F5344CB8AC3E}">
        <p14:creationId xmlns:p14="http://schemas.microsoft.com/office/powerpoint/2010/main" xmlns="" val="170477600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lgn="ctr">
              <a:buNone/>
            </a:pPr>
            <a:r>
              <a:rPr lang="en-US" sz="16600" dirty="0" smtClean="0"/>
              <a:t>EXAMPLES</a:t>
            </a:r>
            <a:endParaRPr lang="en-US" sz="16600" dirty="0"/>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Big picture</a:t>
            </a:r>
            <a:endParaRPr lang="ru-RU" dirty="0"/>
          </a:p>
        </p:txBody>
      </p:sp>
      <p:pic>
        <p:nvPicPr>
          <p:cNvPr id="4" name="Изображение 3"/>
          <p:cNvPicPr>
            <a:picLocks noChangeAspect="1"/>
          </p:cNvPicPr>
          <p:nvPr/>
        </p:nvPicPr>
        <p:blipFill>
          <a:blip r:embed="rId2"/>
          <a:stretch>
            <a:fillRect/>
          </a:stretch>
        </p:blipFill>
        <p:spPr>
          <a:xfrm>
            <a:off x="495259" y="1709641"/>
            <a:ext cx="10274341" cy="4325562"/>
          </a:xfrm>
          <a:prstGeom prst="rect">
            <a:avLst/>
          </a:prstGeom>
        </p:spPr>
      </p:pic>
    </p:spTree>
    <p:extLst>
      <p:ext uri="{BB962C8B-B14F-4D97-AF65-F5344CB8AC3E}">
        <p14:creationId xmlns:p14="http://schemas.microsoft.com/office/powerpoint/2010/main" xmlns="" val="384930550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a:t>M</a:t>
            </a:r>
            <a:r>
              <a:rPr lang="en-US" dirty="0" smtClean="0"/>
              <a:t>odules</a:t>
            </a:r>
            <a:endParaRPr lang="ru-RU" dirty="0"/>
          </a:p>
        </p:txBody>
      </p:sp>
      <p:sp>
        <p:nvSpPr>
          <p:cNvPr id="5" name="Прямоугольник 4"/>
          <p:cNvSpPr/>
          <p:nvPr/>
        </p:nvSpPr>
        <p:spPr>
          <a:xfrm>
            <a:off x="609600" y="1885599"/>
            <a:ext cx="8849248" cy="2585323"/>
          </a:xfrm>
          <a:prstGeom prst="rect">
            <a:avLst/>
          </a:prstGeom>
        </p:spPr>
        <p:txBody>
          <a:bodyPr wrap="square">
            <a:spAutoFit/>
          </a:bodyPr>
          <a:lstStyle/>
          <a:p>
            <a:r>
              <a:rPr lang="en-US" b="1" dirty="0" smtClean="0">
                <a:solidFill>
                  <a:srgbClr val="EB571C"/>
                </a:solidFill>
                <a:latin typeface="Monaco"/>
              </a:rPr>
              <a:t>app/</a:t>
            </a:r>
            <a:r>
              <a:rPr lang="en-US" b="1" dirty="0" err="1" smtClean="0">
                <a:solidFill>
                  <a:srgbClr val="EB571C"/>
                </a:solidFill>
                <a:latin typeface="Monaco"/>
              </a:rPr>
              <a:t>app.component.ts</a:t>
            </a:r>
            <a:r>
              <a:rPr lang="en-US" b="1" dirty="0" smtClean="0">
                <a:solidFill>
                  <a:srgbClr val="EB571C"/>
                </a:solidFill>
                <a:latin typeface="Monaco"/>
              </a:rPr>
              <a:t>:</a:t>
            </a:r>
          </a:p>
          <a:p>
            <a:endParaRPr lang="en-US" dirty="0" smtClean="0">
              <a:latin typeface="Monaco"/>
            </a:endParaRPr>
          </a:p>
          <a:p>
            <a:r>
              <a:rPr lang="en-US" dirty="0" smtClean="0">
                <a:solidFill>
                  <a:srgbClr val="000000"/>
                </a:solidFill>
                <a:latin typeface="Monaco"/>
              </a:rPr>
              <a:t>  </a:t>
            </a:r>
            <a:r>
              <a:rPr lang="en-US" b="1" dirty="0" smtClean="0">
                <a:solidFill>
                  <a:srgbClr val="000000"/>
                </a:solidFill>
                <a:latin typeface="Monaco"/>
              </a:rPr>
              <a:t>export</a:t>
            </a:r>
            <a:r>
              <a:rPr lang="en-US" dirty="0" smtClean="0">
                <a:solidFill>
                  <a:srgbClr val="000000"/>
                </a:solidFill>
                <a:latin typeface="Monaco"/>
              </a:rPr>
              <a:t> </a:t>
            </a:r>
            <a:r>
              <a:rPr lang="en-US" b="1" dirty="0" smtClean="0">
                <a:solidFill>
                  <a:srgbClr val="7F0055"/>
                </a:solidFill>
                <a:latin typeface="Monaco"/>
              </a:rPr>
              <a:t>class</a:t>
            </a:r>
            <a:r>
              <a:rPr lang="en-US" b="1" dirty="0" smtClean="0">
                <a:solidFill>
                  <a:srgbClr val="000000"/>
                </a:solidFill>
                <a:latin typeface="Monaco"/>
              </a:rPr>
              <a:t> </a:t>
            </a:r>
            <a:r>
              <a:rPr lang="en-US" b="1" dirty="0" err="1" smtClean="0">
                <a:solidFill>
                  <a:srgbClr val="000000"/>
                </a:solidFill>
                <a:latin typeface="Monaco"/>
              </a:rPr>
              <a:t>AppComponent</a:t>
            </a:r>
            <a:r>
              <a:rPr lang="en-US" b="1" dirty="0" smtClean="0">
                <a:solidFill>
                  <a:srgbClr val="000000"/>
                </a:solidFill>
                <a:latin typeface="Monaco"/>
              </a:rPr>
              <a:t> { }</a:t>
            </a:r>
          </a:p>
          <a:p>
            <a:endParaRPr lang="en-US" dirty="0" smtClean="0">
              <a:latin typeface="Monaco"/>
            </a:endParaRPr>
          </a:p>
          <a:p>
            <a:r>
              <a:rPr lang="en-US" b="1" dirty="0" smtClean="0">
                <a:solidFill>
                  <a:srgbClr val="EB571C"/>
                </a:solidFill>
                <a:latin typeface="Monaco"/>
              </a:rPr>
              <a:t>app/</a:t>
            </a:r>
            <a:r>
              <a:rPr lang="en-US" b="1" dirty="0" err="1" smtClean="0">
                <a:solidFill>
                  <a:srgbClr val="EB571C"/>
                </a:solidFill>
                <a:latin typeface="Monaco"/>
              </a:rPr>
              <a:t>boot.ts</a:t>
            </a:r>
            <a:r>
              <a:rPr lang="en-US" b="1" dirty="0" smtClean="0">
                <a:solidFill>
                  <a:srgbClr val="EB571C"/>
                </a:solidFill>
                <a:latin typeface="Monaco"/>
              </a:rPr>
              <a:t>:</a:t>
            </a:r>
          </a:p>
          <a:p>
            <a:endParaRPr lang="en-US" dirty="0" smtClean="0">
              <a:latin typeface="Monaco"/>
            </a:endParaRPr>
          </a:p>
          <a:p>
            <a:r>
              <a:rPr lang="en-US" dirty="0" smtClean="0">
                <a:solidFill>
                  <a:srgbClr val="000000"/>
                </a:solidFill>
                <a:latin typeface="Monaco"/>
              </a:rPr>
              <a:t>  </a:t>
            </a:r>
            <a:r>
              <a:rPr lang="en-US" b="1" dirty="0" smtClean="0">
                <a:solidFill>
                  <a:srgbClr val="7F0055"/>
                </a:solidFill>
                <a:latin typeface="Monaco"/>
              </a:rPr>
              <a:t>import</a:t>
            </a:r>
            <a:r>
              <a:rPr lang="en-US" b="1" dirty="0" smtClean="0">
                <a:solidFill>
                  <a:srgbClr val="000000"/>
                </a:solidFill>
                <a:latin typeface="Monaco"/>
              </a:rPr>
              <a:t> {</a:t>
            </a:r>
            <a:r>
              <a:rPr lang="en-US" b="1" dirty="0" err="1" smtClean="0">
                <a:solidFill>
                  <a:srgbClr val="000000"/>
                </a:solidFill>
                <a:latin typeface="Monaco"/>
              </a:rPr>
              <a:t>AppComponent</a:t>
            </a:r>
            <a:r>
              <a:rPr lang="en-US" b="1" dirty="0" smtClean="0">
                <a:solidFill>
                  <a:srgbClr val="000000"/>
                </a:solidFill>
                <a:latin typeface="Monaco"/>
              </a:rPr>
              <a:t>} from './</a:t>
            </a:r>
            <a:r>
              <a:rPr lang="en-US" b="1" dirty="0" err="1" smtClean="0">
                <a:solidFill>
                  <a:srgbClr val="000000"/>
                </a:solidFill>
                <a:latin typeface="Monaco"/>
              </a:rPr>
              <a:t>app.component</a:t>
            </a:r>
            <a:r>
              <a:rPr lang="en-US" b="1" dirty="0" smtClean="0">
                <a:solidFill>
                  <a:srgbClr val="000000"/>
                </a:solidFill>
                <a:latin typeface="Monaco"/>
              </a:rPr>
              <a:t>';</a:t>
            </a:r>
          </a:p>
          <a:p>
            <a:endParaRPr lang="en-US" dirty="0" smtClean="0">
              <a:latin typeface="Monaco"/>
            </a:endParaRPr>
          </a:p>
          <a:p>
            <a:r>
              <a:rPr lang="en-US" dirty="0" smtClean="0">
                <a:solidFill>
                  <a:srgbClr val="000000"/>
                </a:solidFill>
                <a:latin typeface="Monaco"/>
              </a:rPr>
              <a:t> </a:t>
            </a:r>
            <a:endParaRPr lang="ru-RU" dirty="0"/>
          </a:p>
        </p:txBody>
      </p:sp>
      <p:pic>
        <p:nvPicPr>
          <p:cNvPr id="3" name="Изображение 2"/>
          <p:cNvPicPr>
            <a:picLocks noChangeAspect="1"/>
          </p:cNvPicPr>
          <p:nvPr/>
        </p:nvPicPr>
        <p:blipFill>
          <a:blip r:embed="rId2"/>
          <a:stretch>
            <a:fillRect/>
          </a:stretch>
        </p:blipFill>
        <p:spPr>
          <a:xfrm>
            <a:off x="7960261" y="627772"/>
            <a:ext cx="3317472" cy="1894914"/>
          </a:xfrm>
          <a:prstGeom prst="rect">
            <a:avLst/>
          </a:prstGeom>
        </p:spPr>
      </p:pic>
    </p:spTree>
    <p:extLst>
      <p:ext uri="{BB962C8B-B14F-4D97-AF65-F5344CB8AC3E}">
        <p14:creationId xmlns:p14="http://schemas.microsoft.com/office/powerpoint/2010/main" xmlns="" val="149091895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838200" y="365125"/>
            <a:ext cx="10515600" cy="739775"/>
          </a:xfrm>
        </p:spPr>
        <p:txBody>
          <a:bodyPr/>
          <a:lstStyle/>
          <a:p>
            <a:r>
              <a:rPr lang="en-US" dirty="0" smtClean="0"/>
              <a:t>Library modules</a:t>
            </a:r>
            <a:endParaRPr lang="ru-RU" dirty="0"/>
          </a:p>
        </p:txBody>
      </p:sp>
      <p:sp>
        <p:nvSpPr>
          <p:cNvPr id="4" name="Прямоугольник 3"/>
          <p:cNvSpPr/>
          <p:nvPr/>
        </p:nvSpPr>
        <p:spPr>
          <a:xfrm>
            <a:off x="1809571" y="1990484"/>
            <a:ext cx="184731" cy="646331"/>
          </a:xfrm>
          <a:prstGeom prst="rect">
            <a:avLst/>
          </a:prstGeom>
        </p:spPr>
        <p:txBody>
          <a:bodyPr wrap="none">
            <a:spAutoFit/>
          </a:bodyPr>
          <a:lstStyle/>
          <a:p>
            <a:endParaRPr lang="en-US" dirty="0" smtClean="0"/>
          </a:p>
          <a:p>
            <a:endParaRPr lang="en-US" dirty="0"/>
          </a:p>
        </p:txBody>
      </p:sp>
      <p:sp>
        <p:nvSpPr>
          <p:cNvPr id="13" name="Прямоугольник 12"/>
          <p:cNvSpPr/>
          <p:nvPr/>
        </p:nvSpPr>
        <p:spPr>
          <a:xfrm>
            <a:off x="1069837" y="3993639"/>
            <a:ext cx="5376793" cy="323165"/>
          </a:xfrm>
          <a:prstGeom prst="rect">
            <a:avLst/>
          </a:prstGeom>
        </p:spPr>
        <p:txBody>
          <a:bodyPr wrap="none">
            <a:spAutoFit/>
          </a:bodyPr>
          <a:lstStyle/>
          <a:p>
            <a:pPr>
              <a:lnSpc>
                <a:spcPts val="18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0000FF"/>
                </a:solidFill>
                <a:effectLst/>
                <a:latin typeface="Consolas"/>
                <a:ea typeface="Cambria"/>
                <a:cs typeface="Courier"/>
              </a:rPr>
              <a:t>import</a:t>
            </a:r>
            <a:r>
              <a:rPr lang="en-US" b="1" dirty="0" smtClean="0">
                <a:solidFill>
                  <a:srgbClr val="000000"/>
                </a:solidFill>
                <a:effectLst/>
                <a:latin typeface="Consolas"/>
                <a:ea typeface="Cambria"/>
                <a:cs typeface="Courier"/>
              </a:rPr>
              <a:t> {Component} from </a:t>
            </a:r>
            <a:r>
              <a:rPr lang="en-US" b="1" dirty="0" smtClean="0">
                <a:solidFill>
                  <a:srgbClr val="036A07"/>
                </a:solidFill>
                <a:effectLst/>
                <a:latin typeface="Consolas"/>
                <a:ea typeface="Cambria"/>
                <a:cs typeface="Courier"/>
              </a:rPr>
              <a:t>'angular2/core'</a:t>
            </a:r>
            <a:r>
              <a:rPr lang="en-US" b="1" dirty="0" smtClean="0">
                <a:solidFill>
                  <a:srgbClr val="000000"/>
                </a:solidFill>
                <a:effectLst/>
                <a:latin typeface="Consolas"/>
                <a:ea typeface="Cambria"/>
                <a:cs typeface="Courier"/>
              </a:rPr>
              <a:t>; </a:t>
            </a:r>
            <a:endParaRPr lang="en-US" sz="2800" b="1" dirty="0">
              <a:effectLst/>
              <a:latin typeface="Cambria"/>
              <a:ea typeface="ＭＳ 明朝"/>
              <a:cs typeface="Times New Roman"/>
            </a:endParaRPr>
          </a:p>
        </p:txBody>
      </p:sp>
      <p:sp>
        <p:nvSpPr>
          <p:cNvPr id="14" name="Прямоугольник 13"/>
          <p:cNvSpPr/>
          <p:nvPr/>
        </p:nvSpPr>
        <p:spPr>
          <a:xfrm>
            <a:off x="814588" y="4349427"/>
            <a:ext cx="10996915" cy="1015663"/>
          </a:xfrm>
          <a:prstGeom prst="rect">
            <a:avLst/>
          </a:prstGeom>
        </p:spPr>
        <p:txBody>
          <a:bodyPr wrap="square">
            <a:spAutoFit/>
          </a:bodyPr>
          <a:lstStyle/>
          <a:p>
            <a:pPr marL="285750" indent="-285750">
              <a:buFont typeface="Arial"/>
              <a:buChar char="•"/>
            </a:pPr>
            <a:r>
              <a:rPr lang="en-US" sz="2000" dirty="0" smtClean="0"/>
              <a:t>Angular apps are composed of modules.</a:t>
            </a:r>
          </a:p>
          <a:p>
            <a:pPr marL="285750" indent="-285750">
              <a:buFont typeface="Arial"/>
              <a:buChar char="•"/>
            </a:pPr>
            <a:r>
              <a:rPr lang="en-US" sz="2000" dirty="0" smtClean="0"/>
              <a:t>Modules export things — classes, function, values — that other modules import.</a:t>
            </a:r>
          </a:p>
          <a:p>
            <a:pPr marL="285750" indent="-285750">
              <a:buFont typeface="Arial"/>
              <a:buChar char="•"/>
            </a:pPr>
            <a:r>
              <a:rPr lang="en-US" sz="2000" dirty="0" smtClean="0"/>
              <a:t>We prefer to write our application as a collection of modules, each module exporting one thing.</a:t>
            </a:r>
            <a:endParaRPr lang="en-US" sz="2000" dirty="0"/>
          </a:p>
        </p:txBody>
      </p:sp>
      <p:pic>
        <p:nvPicPr>
          <p:cNvPr id="3" name="Изображение 2"/>
          <p:cNvPicPr>
            <a:picLocks noChangeAspect="1"/>
          </p:cNvPicPr>
          <p:nvPr/>
        </p:nvPicPr>
        <p:blipFill>
          <a:blip r:embed="rId2"/>
          <a:stretch>
            <a:fillRect/>
          </a:stretch>
        </p:blipFill>
        <p:spPr>
          <a:xfrm>
            <a:off x="1069836" y="1456800"/>
            <a:ext cx="4312147" cy="2440838"/>
          </a:xfrm>
          <a:prstGeom prst="rect">
            <a:avLst/>
          </a:prstGeom>
        </p:spPr>
      </p:pic>
    </p:spTree>
    <p:extLst>
      <p:ext uri="{BB962C8B-B14F-4D97-AF65-F5344CB8AC3E}">
        <p14:creationId xmlns:p14="http://schemas.microsoft.com/office/powerpoint/2010/main" xmlns="" val="333281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ANGULAR 2: IMPORTANT POINTS</a:t>
            </a:r>
            <a:endParaRPr lang="en-IN" dirty="0"/>
          </a:p>
        </p:txBody>
      </p:sp>
      <p:sp>
        <p:nvSpPr>
          <p:cNvPr id="3" name="Content Placeholder 2"/>
          <p:cNvSpPr>
            <a:spLocks noGrp="1"/>
          </p:cNvSpPr>
          <p:nvPr>
            <p:ph idx="1"/>
          </p:nvPr>
        </p:nvSpPr>
        <p:spPr>
          <a:xfrm>
            <a:off x="519953" y="1825625"/>
            <a:ext cx="10833847" cy="4862046"/>
          </a:xfrm>
        </p:spPr>
        <p:txBody>
          <a:bodyPr>
            <a:normAutofit/>
          </a:bodyPr>
          <a:lstStyle/>
          <a:p>
            <a:r>
              <a:rPr lang="en-IN" sz="5400" dirty="0"/>
              <a:t>Loved by Millions</a:t>
            </a:r>
          </a:p>
          <a:p>
            <a:pPr lvl="1"/>
            <a:r>
              <a:rPr lang="en-IN" sz="4800" dirty="0"/>
              <a:t>From prototype through global deployment, Angular delivers the productivity and scalable infrastructure that supports Google's largest applications.</a:t>
            </a:r>
          </a:p>
          <a:p>
            <a:endParaRPr lang="en-IN" sz="5400" dirty="0"/>
          </a:p>
        </p:txBody>
      </p:sp>
    </p:spTree>
    <p:extLst>
      <p:ext uri="{BB962C8B-B14F-4D97-AF65-F5344CB8AC3E}">
        <p14:creationId xmlns:p14="http://schemas.microsoft.com/office/powerpoint/2010/main" xmlns="" val="2677483240"/>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Component</a:t>
            </a:r>
            <a:endParaRPr lang="ru-RU" dirty="0"/>
          </a:p>
        </p:txBody>
      </p:sp>
      <p:sp>
        <p:nvSpPr>
          <p:cNvPr id="3" name="Прямоугольник 2"/>
          <p:cNvSpPr/>
          <p:nvPr/>
        </p:nvSpPr>
        <p:spPr>
          <a:xfrm>
            <a:off x="921770" y="2209887"/>
            <a:ext cx="10660631" cy="2970044"/>
          </a:xfrm>
          <a:prstGeom prst="rect">
            <a:avLst/>
          </a:prstGeom>
        </p:spPr>
        <p:txBody>
          <a:bodyPr wrap="square">
            <a:spAutoFit/>
          </a:bodyPr>
          <a:lstStyle/>
          <a:p>
            <a:pPr>
              <a:spcAft>
                <a:spcPts val="375"/>
              </a:spcAft>
            </a:pPr>
            <a:r>
              <a:rPr lang="en-US" b="1" dirty="0" smtClean="0">
                <a:solidFill>
                  <a:srgbClr val="D43669"/>
                </a:solidFill>
                <a:effectLst/>
                <a:latin typeface="Monaco"/>
                <a:ea typeface="ＭＳ 明朝"/>
                <a:cs typeface="Courier"/>
              </a:rPr>
              <a:t>export</a:t>
            </a: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class</a:t>
            </a:r>
            <a:r>
              <a:rPr lang="en-US" b="1" dirty="0" smtClean="0">
                <a:solidFill>
                  <a:srgbClr val="5C707A"/>
                </a:solidFill>
                <a:effectLst/>
                <a:latin typeface="Monaco"/>
                <a:ea typeface="ＭＳ 明朝"/>
                <a:cs typeface="Courier"/>
              </a:rPr>
              <a:t> </a:t>
            </a:r>
            <a:r>
              <a:rPr lang="en-US" b="1" dirty="0" err="1" smtClean="0">
                <a:solidFill>
                  <a:srgbClr val="D43669"/>
                </a:solidFill>
                <a:effectLst/>
                <a:latin typeface="Monaco"/>
                <a:ea typeface="ＭＳ 明朝"/>
                <a:cs typeface="Courier"/>
              </a:rPr>
              <a:t>HeroListComponent</a:t>
            </a: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implements</a:t>
            </a:r>
            <a:r>
              <a:rPr lang="en-US" b="1" dirty="0" smtClean="0">
                <a:solidFill>
                  <a:srgbClr val="5C707A"/>
                </a:solidFill>
                <a:effectLst/>
                <a:latin typeface="Monaco"/>
                <a:ea typeface="ＭＳ 明朝"/>
                <a:cs typeface="Courier"/>
              </a:rPr>
              <a:t> </a:t>
            </a:r>
            <a:r>
              <a:rPr lang="en-US" b="1" dirty="0" err="1" smtClean="0">
                <a:solidFill>
                  <a:srgbClr val="D43669"/>
                </a:solidFill>
                <a:effectLst/>
                <a:latin typeface="Monaco"/>
                <a:ea typeface="ＭＳ 明朝"/>
                <a:cs typeface="Courier"/>
              </a:rPr>
              <a:t>OnInit</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endParaRPr lang="en-US" sz="16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constructor</a:t>
            </a:r>
            <a:r>
              <a:rPr lang="en-US" b="1" dirty="0" smtClean="0">
                <a:solidFill>
                  <a:srgbClr val="7A8B94"/>
                </a:solidFill>
                <a:effectLst/>
                <a:latin typeface="Monaco"/>
                <a:ea typeface="ＭＳ 明朝"/>
                <a:cs typeface="Courier"/>
              </a:rPr>
              <a:t>(</a:t>
            </a:r>
            <a:r>
              <a:rPr lang="en-US" b="1" dirty="0" smtClean="0">
                <a:solidFill>
                  <a:srgbClr val="D43669"/>
                </a:solidFill>
                <a:effectLst/>
                <a:latin typeface="Monaco"/>
                <a:ea typeface="ＭＳ 明朝"/>
                <a:cs typeface="Courier"/>
              </a:rPr>
              <a:t>private</a:t>
            </a:r>
            <a:r>
              <a:rPr lang="en-US" b="1" dirty="0" smtClean="0">
                <a:solidFill>
                  <a:srgbClr val="5C707A"/>
                </a:solidFill>
                <a:effectLst/>
                <a:latin typeface="Monaco"/>
                <a:ea typeface="ＭＳ 明朝"/>
                <a:cs typeface="Courier"/>
              </a:rPr>
              <a:t> _service</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err="1" smtClean="0">
                <a:solidFill>
                  <a:srgbClr val="D43669"/>
                </a:solidFill>
                <a:effectLst/>
                <a:latin typeface="Monaco"/>
                <a:ea typeface="ＭＳ 明朝"/>
                <a:cs typeface="Courier"/>
              </a:rPr>
              <a:t>HeroService</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endParaRPr lang="en-US" sz="16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heroes</a:t>
            </a:r>
            <a:r>
              <a:rPr lang="en-US" b="1" dirty="0" smtClean="0">
                <a:solidFill>
                  <a:srgbClr val="7A8B94"/>
                </a:solidFill>
                <a:effectLst/>
                <a:latin typeface="Monaco"/>
                <a:ea typeface="ＭＳ 明朝"/>
                <a:cs typeface="Courier"/>
              </a:rPr>
              <a:t>: </a:t>
            </a:r>
            <a:r>
              <a:rPr lang="en-US" b="1" dirty="0" smtClean="0">
                <a:solidFill>
                  <a:srgbClr val="D43669"/>
                </a:solidFill>
                <a:effectLst/>
                <a:latin typeface="Monaco"/>
                <a:ea typeface="ＭＳ 明朝"/>
                <a:cs typeface="Courier"/>
              </a:rPr>
              <a:t>Hero</a:t>
            </a:r>
            <a:r>
              <a:rPr lang="en-US" b="1" dirty="0" smtClean="0">
                <a:solidFill>
                  <a:srgbClr val="7A8B94"/>
                </a:solidFill>
                <a:effectLst/>
                <a:latin typeface="Monaco"/>
                <a:ea typeface="ＭＳ 明朝"/>
                <a:cs typeface="Courier"/>
              </a:rPr>
              <a:t>[];</a:t>
            </a:r>
            <a:endParaRPr lang="en-US" sz="16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a:t>
            </a:r>
            <a:r>
              <a:rPr lang="en-US" b="1" dirty="0" err="1" smtClean="0">
                <a:solidFill>
                  <a:srgbClr val="5C707A"/>
                </a:solidFill>
                <a:effectLst/>
                <a:latin typeface="Monaco"/>
                <a:ea typeface="ＭＳ 明朝"/>
                <a:cs typeface="Courier"/>
              </a:rPr>
              <a:t>selectedHero</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Hero</a:t>
            </a:r>
            <a:r>
              <a:rPr lang="en-US" b="1" dirty="0" smtClean="0">
                <a:solidFill>
                  <a:srgbClr val="7A8B94"/>
                </a:solidFill>
                <a:effectLst/>
                <a:latin typeface="Monaco"/>
                <a:ea typeface="ＭＳ 明朝"/>
                <a:cs typeface="Courier"/>
              </a:rPr>
              <a:t>;</a:t>
            </a:r>
            <a:endParaRPr lang="en-US" sz="16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a:t>
            </a:r>
            <a:r>
              <a:rPr lang="en-US" b="1" dirty="0" err="1" smtClean="0">
                <a:solidFill>
                  <a:srgbClr val="5C707A"/>
                </a:solidFill>
                <a:effectLst/>
                <a:latin typeface="Monaco"/>
                <a:ea typeface="ＭＳ 明朝"/>
                <a:cs typeface="Courier"/>
              </a:rPr>
              <a:t>ngOnInit</a:t>
            </a:r>
            <a:r>
              <a:rPr lang="en-US" b="1" dirty="0" smtClean="0">
                <a:solidFill>
                  <a:srgbClr val="7A8B94"/>
                </a:solidFill>
                <a:effectLst/>
                <a:latin typeface="Monaco"/>
                <a:ea typeface="ＭＳ 明朝"/>
                <a:cs typeface="Courier"/>
              </a:rPr>
              <a:t>(){</a:t>
            </a:r>
            <a:endParaRPr lang="en-US" sz="16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a:t>
            </a:r>
            <a:r>
              <a:rPr lang="en-US" b="1" dirty="0" err="1" smtClean="0">
                <a:solidFill>
                  <a:srgbClr val="D43669"/>
                </a:solidFill>
                <a:effectLst/>
                <a:latin typeface="Monaco"/>
                <a:ea typeface="ＭＳ 明朝"/>
                <a:cs typeface="Courier"/>
              </a:rPr>
              <a:t>this</a:t>
            </a:r>
            <a:r>
              <a:rPr lang="en-US" b="1" dirty="0" err="1" smtClean="0">
                <a:solidFill>
                  <a:srgbClr val="7A8B94"/>
                </a:solidFill>
                <a:effectLst/>
                <a:latin typeface="Monaco"/>
                <a:ea typeface="ＭＳ 明朝"/>
                <a:cs typeface="Courier"/>
              </a:rPr>
              <a:t>.</a:t>
            </a:r>
            <a:r>
              <a:rPr lang="en-US" b="1" dirty="0" err="1" smtClean="0">
                <a:solidFill>
                  <a:srgbClr val="5C707A"/>
                </a:solidFill>
                <a:effectLst/>
                <a:latin typeface="Monaco"/>
                <a:ea typeface="ＭＳ 明朝"/>
                <a:cs typeface="Courier"/>
              </a:rPr>
              <a:t>heroes</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this</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_</a:t>
            </a:r>
            <a:r>
              <a:rPr lang="en-US" b="1" dirty="0" err="1" smtClean="0">
                <a:solidFill>
                  <a:srgbClr val="5C707A"/>
                </a:solidFill>
                <a:effectLst/>
                <a:latin typeface="Monaco"/>
                <a:ea typeface="ＭＳ 明朝"/>
                <a:cs typeface="Courier"/>
              </a:rPr>
              <a:t>service</a:t>
            </a:r>
            <a:r>
              <a:rPr lang="en-US" b="1" dirty="0" err="1" smtClean="0">
                <a:solidFill>
                  <a:srgbClr val="7A8B94"/>
                </a:solidFill>
                <a:effectLst/>
                <a:latin typeface="Monaco"/>
                <a:ea typeface="ＭＳ 明朝"/>
                <a:cs typeface="Courier"/>
              </a:rPr>
              <a:t>.</a:t>
            </a:r>
            <a:r>
              <a:rPr lang="en-US" b="1" dirty="0" err="1" smtClean="0">
                <a:solidFill>
                  <a:srgbClr val="5C707A"/>
                </a:solidFill>
                <a:effectLst/>
                <a:latin typeface="Monaco"/>
                <a:ea typeface="ＭＳ 明朝"/>
                <a:cs typeface="Courier"/>
              </a:rPr>
              <a:t>getHeroes</a:t>
            </a:r>
            <a:r>
              <a:rPr lang="en-US" b="1" dirty="0" smtClean="0">
                <a:solidFill>
                  <a:srgbClr val="7A8B94"/>
                </a:solidFill>
                <a:effectLst/>
                <a:latin typeface="Monaco"/>
                <a:ea typeface="ＭＳ 明朝"/>
                <a:cs typeface="Courier"/>
              </a:rPr>
              <a:t>();</a:t>
            </a:r>
            <a:endParaRPr lang="en-US" sz="16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endParaRPr lang="en-US" sz="16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a:t>
            </a:r>
            <a:r>
              <a:rPr lang="en-US" b="1" dirty="0" err="1" smtClean="0">
                <a:solidFill>
                  <a:srgbClr val="5C707A"/>
                </a:solidFill>
                <a:effectLst/>
                <a:latin typeface="Monaco"/>
                <a:ea typeface="ＭＳ 明朝"/>
                <a:cs typeface="Courier"/>
              </a:rPr>
              <a:t>selectHero</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hero</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Hero</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err="1" smtClean="0">
                <a:solidFill>
                  <a:srgbClr val="D43669"/>
                </a:solidFill>
                <a:effectLst/>
                <a:latin typeface="Monaco"/>
                <a:ea typeface="ＭＳ 明朝"/>
                <a:cs typeface="Courier"/>
              </a:rPr>
              <a:t>this</a:t>
            </a:r>
            <a:r>
              <a:rPr lang="en-US" b="1" dirty="0" err="1" smtClean="0">
                <a:solidFill>
                  <a:srgbClr val="7A8B94"/>
                </a:solidFill>
                <a:effectLst/>
                <a:latin typeface="Monaco"/>
                <a:ea typeface="ＭＳ 明朝"/>
                <a:cs typeface="Courier"/>
              </a:rPr>
              <a:t>.</a:t>
            </a:r>
            <a:r>
              <a:rPr lang="en-US" b="1" dirty="0" err="1" smtClean="0">
                <a:solidFill>
                  <a:srgbClr val="5C707A"/>
                </a:solidFill>
                <a:effectLst/>
                <a:latin typeface="Monaco"/>
                <a:ea typeface="ＭＳ 明朝"/>
                <a:cs typeface="Courier"/>
              </a:rPr>
              <a:t>selectedHero</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hero</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endParaRPr lang="en-US" sz="1600" b="1" dirty="0" smtClean="0">
              <a:effectLst/>
              <a:latin typeface="Cambria"/>
              <a:ea typeface="ＭＳ 明朝"/>
              <a:cs typeface="Times New Roman"/>
            </a:endParaRPr>
          </a:p>
          <a:p>
            <a:r>
              <a:rPr lang="en-US" b="1" dirty="0" smtClean="0">
                <a:solidFill>
                  <a:srgbClr val="7A8B94"/>
                </a:solidFill>
                <a:effectLst/>
                <a:latin typeface="Monaco"/>
                <a:ea typeface="ＭＳ 明朝"/>
                <a:cs typeface="Courier"/>
              </a:rPr>
              <a:t>}</a:t>
            </a:r>
            <a:endParaRPr lang="en-US" sz="1600" b="1" dirty="0">
              <a:effectLst/>
              <a:latin typeface="Cambria"/>
              <a:ea typeface="ＭＳ 明朝"/>
              <a:cs typeface="Times New Roman"/>
            </a:endParaRPr>
          </a:p>
        </p:txBody>
      </p:sp>
      <p:sp>
        <p:nvSpPr>
          <p:cNvPr id="4" name="Прямоугольник 3"/>
          <p:cNvSpPr/>
          <p:nvPr/>
        </p:nvSpPr>
        <p:spPr>
          <a:xfrm>
            <a:off x="609601" y="1631580"/>
            <a:ext cx="2818528" cy="369332"/>
          </a:xfrm>
          <a:prstGeom prst="rect">
            <a:avLst/>
          </a:prstGeom>
        </p:spPr>
        <p:txBody>
          <a:bodyPr wrap="none">
            <a:spAutoFit/>
          </a:bodyPr>
          <a:lstStyle/>
          <a:p>
            <a:r>
              <a:rPr lang="en-US" b="1" dirty="0" smtClean="0">
                <a:solidFill>
                  <a:srgbClr val="EB571C"/>
                </a:solidFill>
              </a:rPr>
              <a:t>app/hero-</a:t>
            </a:r>
            <a:r>
              <a:rPr lang="en-US" b="1" dirty="0" err="1" smtClean="0">
                <a:solidFill>
                  <a:srgbClr val="EB571C"/>
                </a:solidFill>
              </a:rPr>
              <a:t>list.component.ts</a:t>
            </a:r>
            <a:endParaRPr lang="ru-RU" b="1" dirty="0">
              <a:solidFill>
                <a:srgbClr val="EB571C"/>
              </a:solidFill>
            </a:endParaRPr>
          </a:p>
        </p:txBody>
      </p:sp>
      <p:pic>
        <p:nvPicPr>
          <p:cNvPr id="8" name="Изображение 7"/>
          <p:cNvPicPr>
            <a:picLocks noChangeAspect="1"/>
          </p:cNvPicPr>
          <p:nvPr/>
        </p:nvPicPr>
        <p:blipFill>
          <a:blip r:embed="rId2"/>
          <a:stretch>
            <a:fillRect/>
          </a:stretch>
        </p:blipFill>
        <p:spPr>
          <a:xfrm>
            <a:off x="7230724" y="539526"/>
            <a:ext cx="3543592" cy="1524490"/>
          </a:xfrm>
          <a:prstGeom prst="rect">
            <a:avLst/>
          </a:prstGeom>
        </p:spPr>
      </p:pic>
    </p:spTree>
    <p:extLst>
      <p:ext uri="{BB962C8B-B14F-4D97-AF65-F5344CB8AC3E}">
        <p14:creationId xmlns:p14="http://schemas.microsoft.com/office/powerpoint/2010/main" xmlns="" val="100301181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Template</a:t>
            </a:r>
            <a:endParaRPr lang="ru-RU" dirty="0"/>
          </a:p>
        </p:txBody>
      </p:sp>
      <p:sp>
        <p:nvSpPr>
          <p:cNvPr id="4" name="Прямоугольник 3"/>
          <p:cNvSpPr/>
          <p:nvPr/>
        </p:nvSpPr>
        <p:spPr>
          <a:xfrm>
            <a:off x="952584" y="2074490"/>
            <a:ext cx="11582400" cy="3137398"/>
          </a:xfrm>
          <a:prstGeom prst="rect">
            <a:avLst/>
          </a:prstGeom>
        </p:spPr>
        <p:txBody>
          <a:bodyPr wrap="square">
            <a:spAutoFit/>
          </a:bodyPr>
          <a:lstStyle/>
          <a:p>
            <a:pPr marL="342900" marR="0" lvl="0" indent="-342900">
              <a:spcBef>
                <a:spcPts val="0"/>
              </a:spcBef>
              <a:spcAft>
                <a:spcPts val="375"/>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D43669"/>
                </a:solidFill>
                <a:effectLst/>
                <a:latin typeface="Monaco"/>
                <a:ea typeface="ＭＳ 明朝"/>
                <a:cs typeface="Courier"/>
              </a:rPr>
              <a:t>&lt;h2&gt;</a:t>
            </a:r>
            <a:r>
              <a:rPr lang="en-US" b="1" dirty="0" smtClean="0">
                <a:solidFill>
                  <a:srgbClr val="5C707A"/>
                </a:solidFill>
                <a:effectLst/>
                <a:latin typeface="Monaco"/>
                <a:ea typeface="ＭＳ 明朝"/>
                <a:cs typeface="Courier"/>
              </a:rPr>
              <a:t>Hero List</a:t>
            </a:r>
            <a:r>
              <a:rPr lang="en-US" b="1" dirty="0" smtClean="0">
                <a:solidFill>
                  <a:srgbClr val="D43669"/>
                </a:solidFill>
                <a:effectLst/>
                <a:latin typeface="Monaco"/>
                <a:ea typeface="ＭＳ 明朝"/>
                <a:cs typeface="Courier"/>
              </a:rPr>
              <a:t>&lt;/h2&gt;</a:t>
            </a:r>
            <a:endParaRPr lang="en-US" sz="2800" b="1" dirty="0" smtClean="0">
              <a:effectLst/>
              <a:latin typeface="Cambria"/>
              <a:ea typeface="ＭＳ 明朝"/>
              <a:cs typeface="Times New Roman"/>
            </a:endParaRPr>
          </a:p>
          <a:p>
            <a:pPr marL="342900" marR="0" lvl="0" indent="-342900">
              <a:spcBef>
                <a:spcPts val="0"/>
              </a:spcBef>
              <a:spcAft>
                <a:spcPts val="375"/>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smtClean="0">
                <a:solidFill>
                  <a:srgbClr val="7A8B94"/>
                </a:solidFill>
                <a:effectLst/>
                <a:latin typeface="Monaco"/>
                <a:ea typeface="ＭＳ 明朝"/>
                <a:cs typeface="Courier"/>
              </a:rPr>
              <a:t> </a:t>
            </a:r>
            <a:endParaRPr lang="en-US" sz="2800" b="1" dirty="0" smtClean="0">
              <a:effectLst/>
              <a:latin typeface="Cambria"/>
              <a:ea typeface="ＭＳ 明朝"/>
              <a:cs typeface="Times New Roman"/>
            </a:endParaRPr>
          </a:p>
          <a:p>
            <a:pPr marL="342900" marR="0" lvl="0" indent="-342900">
              <a:spcBef>
                <a:spcPts val="0"/>
              </a:spcBef>
              <a:spcAft>
                <a:spcPts val="375"/>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D43669"/>
                </a:solidFill>
                <a:effectLst/>
                <a:latin typeface="Monaco"/>
                <a:ea typeface="ＭＳ 明朝"/>
                <a:cs typeface="Courier"/>
              </a:rPr>
              <a:t>&lt;p&gt;&lt;</a:t>
            </a:r>
            <a:r>
              <a:rPr lang="en-US" b="1" dirty="0" err="1" smtClean="0">
                <a:solidFill>
                  <a:srgbClr val="D43669"/>
                </a:solidFill>
                <a:effectLst/>
                <a:latin typeface="Monaco"/>
                <a:ea typeface="ＭＳ 明朝"/>
                <a:cs typeface="Courier"/>
              </a:rPr>
              <a:t>i</a:t>
            </a:r>
            <a:r>
              <a:rPr lang="en-US" b="1" dirty="0" smtClean="0">
                <a:solidFill>
                  <a:srgbClr val="D43669"/>
                </a:solidFill>
                <a:effectLst/>
                <a:latin typeface="Monaco"/>
                <a:ea typeface="ＭＳ 明朝"/>
                <a:cs typeface="Courier"/>
              </a:rPr>
              <a:t>&gt;</a:t>
            </a:r>
            <a:r>
              <a:rPr lang="en-US" b="1" dirty="0" smtClean="0">
                <a:solidFill>
                  <a:srgbClr val="5C707A"/>
                </a:solidFill>
                <a:effectLst/>
                <a:latin typeface="Monaco"/>
                <a:ea typeface="ＭＳ 明朝"/>
                <a:cs typeface="Courier"/>
              </a:rPr>
              <a:t>Pick a hero from the list</a:t>
            </a:r>
            <a:r>
              <a:rPr lang="en-US" b="1" dirty="0" smtClean="0">
                <a:solidFill>
                  <a:srgbClr val="D43669"/>
                </a:solidFill>
                <a:effectLst/>
                <a:latin typeface="Monaco"/>
                <a:ea typeface="ＭＳ 明朝"/>
                <a:cs typeface="Courier"/>
              </a:rPr>
              <a:t>&lt;/</a:t>
            </a:r>
            <a:r>
              <a:rPr lang="en-US" b="1" dirty="0" err="1" smtClean="0">
                <a:solidFill>
                  <a:srgbClr val="D43669"/>
                </a:solidFill>
                <a:effectLst/>
                <a:latin typeface="Monaco"/>
                <a:ea typeface="ＭＳ 明朝"/>
                <a:cs typeface="Courier"/>
              </a:rPr>
              <a:t>i</a:t>
            </a:r>
            <a:r>
              <a:rPr lang="en-US" b="1" dirty="0" smtClean="0">
                <a:solidFill>
                  <a:srgbClr val="D43669"/>
                </a:solidFill>
                <a:effectLst/>
                <a:latin typeface="Monaco"/>
                <a:ea typeface="ＭＳ 明朝"/>
                <a:cs typeface="Courier"/>
              </a:rPr>
              <a:t>&gt;&lt;/p&gt;</a:t>
            </a:r>
            <a:endParaRPr lang="en-US" sz="2800" b="1" dirty="0" smtClean="0">
              <a:effectLst/>
              <a:latin typeface="Cambria"/>
              <a:ea typeface="ＭＳ 明朝"/>
              <a:cs typeface="Times New Roman"/>
            </a:endParaRPr>
          </a:p>
          <a:p>
            <a:pPr marL="342900" marR="0" lvl="0" indent="-342900">
              <a:spcBef>
                <a:spcPts val="0"/>
              </a:spcBef>
              <a:spcAft>
                <a:spcPts val="375"/>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D43669"/>
                </a:solidFill>
                <a:effectLst/>
                <a:latin typeface="Monaco"/>
                <a:ea typeface="ＭＳ 明朝"/>
                <a:cs typeface="Courier"/>
              </a:rPr>
              <a:t>&lt;div</a:t>
            </a:r>
            <a:r>
              <a:rPr lang="en-US" b="1" dirty="0" smtClean="0">
                <a:solidFill>
                  <a:srgbClr val="5C707A"/>
                </a:solidFill>
                <a:effectLst/>
                <a:latin typeface="Monaco"/>
                <a:ea typeface="ＭＳ 明朝"/>
                <a:cs typeface="Courier"/>
              </a:rPr>
              <a:t> *</a:t>
            </a:r>
            <a:r>
              <a:rPr lang="en-US" b="1" dirty="0" err="1" smtClean="0">
                <a:solidFill>
                  <a:srgbClr val="647F11"/>
                </a:solidFill>
                <a:effectLst/>
                <a:latin typeface="Monaco"/>
                <a:ea typeface="ＭＳ 明朝"/>
                <a:cs typeface="Courier"/>
              </a:rPr>
              <a:t>ngFor</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"#hero of heroes"</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click</a:t>
            </a:r>
            <a:r>
              <a:rPr lang="en-US" b="1" dirty="0" smtClean="0">
                <a:solidFill>
                  <a:srgbClr val="5C707A"/>
                </a:solidFill>
                <a:effectLst/>
                <a:latin typeface="Monaco"/>
                <a:ea typeface="ＭＳ 明朝"/>
                <a:cs typeface="Courier"/>
              </a:rPr>
              <a:t>)</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a:t>
            </a:r>
            <a:r>
              <a:rPr lang="en-US" b="1" dirty="0" err="1" smtClean="0">
                <a:solidFill>
                  <a:srgbClr val="647F11"/>
                </a:solidFill>
                <a:effectLst/>
                <a:latin typeface="Monaco"/>
                <a:ea typeface="ＭＳ 明朝"/>
                <a:cs typeface="Courier"/>
              </a:rPr>
              <a:t>selectHero</a:t>
            </a:r>
            <a:r>
              <a:rPr lang="en-US" b="1" dirty="0" smtClean="0">
                <a:solidFill>
                  <a:srgbClr val="647F11"/>
                </a:solidFill>
                <a:effectLst/>
                <a:latin typeface="Monaco"/>
                <a:ea typeface="ＭＳ 明朝"/>
                <a:cs typeface="Courier"/>
              </a:rPr>
              <a:t>(hero)"</a:t>
            </a:r>
            <a:r>
              <a:rPr lang="en-US" b="1" dirty="0" smtClean="0">
                <a:solidFill>
                  <a:srgbClr val="D43669"/>
                </a:solidFill>
                <a:effectLst/>
                <a:latin typeface="Monaco"/>
                <a:ea typeface="ＭＳ 明朝"/>
                <a:cs typeface="Courier"/>
              </a:rPr>
              <a:t>&gt;</a:t>
            </a:r>
            <a:endParaRPr lang="en-US" sz="2800" b="1" dirty="0" smtClean="0">
              <a:effectLst/>
              <a:latin typeface="Cambria"/>
              <a:ea typeface="ＭＳ 明朝"/>
              <a:cs typeface="Times New Roman"/>
            </a:endParaRPr>
          </a:p>
          <a:p>
            <a:pPr marL="342900" marR="0" lvl="0" indent="-342900">
              <a:spcBef>
                <a:spcPts val="0"/>
              </a:spcBef>
              <a:spcAft>
                <a:spcPts val="375"/>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5C707A"/>
                </a:solidFill>
                <a:effectLst/>
                <a:latin typeface="Monaco"/>
                <a:ea typeface="ＭＳ 明朝"/>
                <a:cs typeface="Courier"/>
              </a:rPr>
              <a:t>  {{</a:t>
            </a:r>
            <a:r>
              <a:rPr lang="en-US" b="1" dirty="0" err="1" smtClean="0">
                <a:solidFill>
                  <a:srgbClr val="5C707A"/>
                </a:solidFill>
                <a:effectLst/>
                <a:latin typeface="Monaco"/>
                <a:ea typeface="ＭＳ 明朝"/>
                <a:cs typeface="Courier"/>
              </a:rPr>
              <a:t>hero.name</a:t>
            </a:r>
            <a:r>
              <a:rPr lang="en-US" b="1" dirty="0" smtClean="0">
                <a:solidFill>
                  <a:srgbClr val="5C707A"/>
                </a:solidFill>
                <a:effectLst/>
                <a:latin typeface="Monaco"/>
                <a:ea typeface="ＭＳ 明朝"/>
                <a:cs typeface="Courier"/>
              </a:rPr>
              <a:t>}}</a:t>
            </a:r>
            <a:endParaRPr lang="en-US" sz="2800" b="1" dirty="0" smtClean="0">
              <a:effectLst/>
              <a:latin typeface="Cambria"/>
              <a:ea typeface="ＭＳ 明朝"/>
              <a:cs typeface="Times New Roman"/>
            </a:endParaRPr>
          </a:p>
          <a:p>
            <a:pPr marL="342900" marR="0" lvl="0" indent="-342900">
              <a:spcBef>
                <a:spcPts val="0"/>
              </a:spcBef>
              <a:spcAft>
                <a:spcPts val="375"/>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D43669"/>
                </a:solidFill>
                <a:effectLst/>
                <a:latin typeface="Monaco"/>
                <a:ea typeface="ＭＳ 明朝"/>
                <a:cs typeface="Courier"/>
              </a:rPr>
              <a:t>&lt;/div&gt;</a:t>
            </a:r>
            <a:endParaRPr lang="en-US" sz="2800" b="1" dirty="0" smtClean="0">
              <a:effectLst/>
              <a:latin typeface="Cambria"/>
              <a:ea typeface="ＭＳ 明朝"/>
              <a:cs typeface="Times New Roman"/>
            </a:endParaRPr>
          </a:p>
          <a:p>
            <a:pPr marL="342900" marR="0" lvl="0" indent="-342900">
              <a:spcBef>
                <a:spcPts val="0"/>
              </a:spcBef>
              <a:spcAft>
                <a:spcPts val="375"/>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smtClean="0">
                <a:solidFill>
                  <a:srgbClr val="7A8B94"/>
                </a:solidFill>
                <a:effectLst/>
                <a:latin typeface="Monaco"/>
                <a:ea typeface="ＭＳ 明朝"/>
                <a:cs typeface="Courier"/>
              </a:rPr>
              <a:t> </a:t>
            </a:r>
            <a:endParaRPr lang="en-US" sz="2800" b="1" dirty="0" smtClean="0">
              <a:effectLst/>
              <a:latin typeface="Cambria"/>
              <a:ea typeface="ＭＳ 明朝"/>
              <a:cs typeface="Times New Roman"/>
            </a:endParaRPr>
          </a:p>
          <a:p>
            <a:pPr marL="342900" marR="0" lvl="0" indent="-34290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D43669"/>
                </a:solidFill>
                <a:effectLst/>
                <a:latin typeface="Monaco"/>
                <a:ea typeface="ＭＳ 明朝"/>
                <a:cs typeface="Courier"/>
              </a:rPr>
              <a:t>&lt;hero-detail</a:t>
            </a:r>
            <a:r>
              <a:rPr lang="en-US" b="1" dirty="0" smtClean="0">
                <a:solidFill>
                  <a:srgbClr val="5C707A"/>
                </a:solidFill>
                <a:effectLst/>
                <a:latin typeface="Monaco"/>
                <a:ea typeface="ＭＳ 明朝"/>
                <a:cs typeface="Courier"/>
              </a:rPr>
              <a:t> *</a:t>
            </a:r>
            <a:r>
              <a:rPr lang="en-US" b="1" dirty="0" err="1" smtClean="0">
                <a:solidFill>
                  <a:srgbClr val="647F11"/>
                </a:solidFill>
                <a:effectLst/>
                <a:latin typeface="Monaco"/>
                <a:ea typeface="ＭＳ 明朝"/>
                <a:cs typeface="Courier"/>
              </a:rPr>
              <a:t>ngIf</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a:t>
            </a:r>
            <a:r>
              <a:rPr lang="en-US" b="1" dirty="0" err="1" smtClean="0">
                <a:solidFill>
                  <a:srgbClr val="647F11"/>
                </a:solidFill>
                <a:effectLst/>
                <a:latin typeface="Monaco"/>
                <a:ea typeface="ＭＳ 明朝"/>
                <a:cs typeface="Courier"/>
              </a:rPr>
              <a:t>selectedHero</a:t>
            </a:r>
            <a:r>
              <a:rPr lang="en-US" b="1" dirty="0" smtClean="0">
                <a:solidFill>
                  <a:srgbClr val="647F11"/>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hero</a:t>
            </a:r>
            <a:r>
              <a:rPr lang="en-US" b="1" dirty="0" smtClean="0">
                <a:solidFill>
                  <a:srgbClr val="5C707A"/>
                </a:solidFill>
                <a:effectLst/>
                <a:latin typeface="Monaco"/>
                <a:ea typeface="ＭＳ 明朝"/>
                <a:cs typeface="Courier"/>
              </a:rPr>
              <a:t>]</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a:t>
            </a:r>
            <a:r>
              <a:rPr lang="en-US" b="1" dirty="0" err="1" smtClean="0">
                <a:solidFill>
                  <a:srgbClr val="647F11"/>
                </a:solidFill>
                <a:effectLst/>
                <a:latin typeface="Monaco"/>
                <a:ea typeface="ＭＳ 明朝"/>
                <a:cs typeface="Courier"/>
              </a:rPr>
              <a:t>selectedHero</a:t>
            </a:r>
            <a:r>
              <a:rPr lang="en-US" b="1" dirty="0" smtClean="0">
                <a:solidFill>
                  <a:srgbClr val="647F11"/>
                </a:solidFill>
                <a:effectLst/>
                <a:latin typeface="Monaco"/>
                <a:ea typeface="ＭＳ 明朝"/>
                <a:cs typeface="Courier"/>
              </a:rPr>
              <a:t>"</a:t>
            </a:r>
            <a:r>
              <a:rPr lang="en-US" b="1" dirty="0" smtClean="0">
                <a:solidFill>
                  <a:srgbClr val="D43669"/>
                </a:solidFill>
                <a:effectLst/>
                <a:latin typeface="Monaco"/>
                <a:ea typeface="ＭＳ 明朝"/>
                <a:cs typeface="Courier"/>
              </a:rPr>
              <a:t>&gt;</a:t>
            </a:r>
          </a:p>
          <a:p>
            <a:pPr marL="342900" marR="0" lvl="0" indent="-34290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D43669"/>
                </a:solidFill>
                <a:effectLst/>
                <a:latin typeface="Monaco"/>
                <a:ea typeface="ＭＳ 明朝"/>
                <a:cs typeface="Courier"/>
              </a:rPr>
              <a:t>&lt;/hero-detail&gt;</a:t>
            </a:r>
            <a:endParaRPr lang="en-US" sz="2800" b="1" dirty="0" smtClean="0">
              <a:effectLst/>
              <a:latin typeface="Cambria"/>
              <a:ea typeface="ＭＳ 明朝"/>
              <a:cs typeface="Times New Roman"/>
            </a:endParaRPr>
          </a:p>
          <a:p>
            <a:r>
              <a:rPr lang="en-US" b="1" dirty="0" smtClean="0">
                <a:effectLst/>
                <a:latin typeface="Times"/>
                <a:ea typeface="Times New Roman"/>
                <a:cs typeface="Times New Roman"/>
              </a:rPr>
              <a:t> </a:t>
            </a:r>
            <a:endParaRPr lang="en-US" sz="2800" b="1" dirty="0">
              <a:effectLst/>
              <a:latin typeface="Cambria"/>
              <a:ea typeface="ＭＳ 明朝"/>
              <a:cs typeface="Times New Roman"/>
            </a:endParaRPr>
          </a:p>
        </p:txBody>
      </p:sp>
      <p:sp>
        <p:nvSpPr>
          <p:cNvPr id="5" name="Прямоугольник 4"/>
          <p:cNvSpPr/>
          <p:nvPr/>
        </p:nvSpPr>
        <p:spPr>
          <a:xfrm>
            <a:off x="640415" y="1498013"/>
            <a:ext cx="3097771" cy="369332"/>
          </a:xfrm>
          <a:prstGeom prst="rect">
            <a:avLst/>
          </a:prstGeom>
        </p:spPr>
        <p:txBody>
          <a:bodyPr wrap="none">
            <a:spAutoFit/>
          </a:bodyPr>
          <a:lstStyle/>
          <a:p>
            <a:r>
              <a:rPr lang="en-US" b="1" dirty="0" smtClean="0">
                <a:solidFill>
                  <a:srgbClr val="EB571C"/>
                </a:solidFill>
              </a:rPr>
              <a:t>app/hero-</a:t>
            </a:r>
            <a:r>
              <a:rPr lang="en-US" b="1" dirty="0" err="1" smtClean="0">
                <a:solidFill>
                  <a:srgbClr val="EB571C"/>
                </a:solidFill>
              </a:rPr>
              <a:t>list.component.html</a:t>
            </a:r>
            <a:endParaRPr lang="en-US" b="1" dirty="0">
              <a:solidFill>
                <a:srgbClr val="EB571C"/>
              </a:solidFill>
            </a:endParaRPr>
          </a:p>
        </p:txBody>
      </p:sp>
      <p:pic>
        <p:nvPicPr>
          <p:cNvPr id="3" name="Изображение 2"/>
          <p:cNvPicPr>
            <a:picLocks noChangeAspect="1"/>
          </p:cNvPicPr>
          <p:nvPr/>
        </p:nvPicPr>
        <p:blipFill>
          <a:blip r:embed="rId2"/>
          <a:stretch>
            <a:fillRect/>
          </a:stretch>
        </p:blipFill>
        <p:spPr>
          <a:xfrm>
            <a:off x="6326786" y="304694"/>
            <a:ext cx="5080244" cy="2162380"/>
          </a:xfrm>
          <a:prstGeom prst="rect">
            <a:avLst/>
          </a:prstGeom>
        </p:spPr>
      </p:pic>
    </p:spTree>
    <p:extLst>
      <p:ext uri="{BB962C8B-B14F-4D97-AF65-F5344CB8AC3E}">
        <p14:creationId xmlns:p14="http://schemas.microsoft.com/office/powerpoint/2010/main" xmlns="" val="169935440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838200" y="149225"/>
            <a:ext cx="10515600" cy="688975"/>
          </a:xfrm>
        </p:spPr>
        <p:txBody>
          <a:bodyPr>
            <a:normAutofit fontScale="90000"/>
          </a:bodyPr>
          <a:lstStyle/>
          <a:p>
            <a:r>
              <a:rPr lang="en-US" dirty="0" smtClean="0"/>
              <a:t>Metadata</a:t>
            </a:r>
            <a:endParaRPr lang="ru-RU" dirty="0"/>
          </a:p>
        </p:txBody>
      </p:sp>
      <p:sp>
        <p:nvSpPr>
          <p:cNvPr id="4" name="Прямоугольник 3"/>
          <p:cNvSpPr/>
          <p:nvPr/>
        </p:nvSpPr>
        <p:spPr>
          <a:xfrm>
            <a:off x="810559" y="1126981"/>
            <a:ext cx="9144000" cy="2319866"/>
          </a:xfrm>
          <a:prstGeom prst="rect">
            <a:avLst/>
          </a:prstGeom>
        </p:spPr>
        <p:txBody>
          <a:bodyPr wrap="square">
            <a:spAutoFit/>
          </a:bodyPr>
          <a:lstStyle/>
          <a:p>
            <a:pPr marL="342900" marR="0" lvl="0" indent="-342900">
              <a:spcBef>
                <a:spcPts val="0"/>
              </a:spcBef>
              <a:spcAft>
                <a:spcPts val="375"/>
              </a:spcAft>
              <a:tabLst>
                <a:tab pos="457200" algn="l"/>
              </a:tabLst>
            </a:pPr>
            <a:r>
              <a:rPr lang="en-US" b="1" dirty="0" smtClean="0">
                <a:solidFill>
                  <a:srgbClr val="647F11"/>
                </a:solidFill>
                <a:effectLst/>
                <a:latin typeface="Monaco"/>
                <a:ea typeface="ＭＳ 明朝"/>
                <a:cs typeface="Courier"/>
              </a:rPr>
              <a:t>@Component</a:t>
            </a:r>
            <a:r>
              <a:rPr lang="en-US" b="1" dirty="0" smtClean="0">
                <a:solidFill>
                  <a:srgbClr val="7A8B94"/>
                </a:solidFill>
                <a:effectLst/>
                <a:latin typeface="Monaco"/>
                <a:ea typeface="ＭＳ 明朝"/>
                <a:cs typeface="Courier"/>
              </a:rPr>
              <a:t>({</a:t>
            </a:r>
            <a:endParaRPr lang="en-US" sz="2800" b="1" dirty="0" smtClean="0">
              <a:effectLst/>
              <a:latin typeface="Cambria"/>
              <a:ea typeface="ＭＳ 明朝"/>
              <a:cs typeface="Times New Roman"/>
            </a:endParaRPr>
          </a:p>
          <a:p>
            <a:pPr marL="342900" marR="0" lvl="0" indent="-342900">
              <a:spcBef>
                <a:spcPts val="0"/>
              </a:spcBef>
              <a:spcAft>
                <a:spcPts val="375"/>
              </a:spcAft>
              <a:tabLst>
                <a:tab pos="457200" algn="l"/>
              </a:tabLst>
            </a:pPr>
            <a:r>
              <a:rPr lang="en-US" b="1" dirty="0" smtClean="0">
                <a:solidFill>
                  <a:srgbClr val="5C707A"/>
                </a:solidFill>
                <a:effectLst/>
                <a:latin typeface="Monaco"/>
                <a:ea typeface="ＭＳ 明朝"/>
                <a:cs typeface="Courier"/>
              </a:rPr>
              <a:t>  selector</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'hero-list'</a:t>
            </a:r>
            <a:r>
              <a:rPr lang="en-US" b="1" dirty="0" smtClean="0">
                <a:solidFill>
                  <a:srgbClr val="7A8B94"/>
                </a:solidFill>
                <a:effectLst/>
                <a:latin typeface="Monaco"/>
                <a:ea typeface="ＭＳ 明朝"/>
                <a:cs typeface="Courier"/>
              </a:rPr>
              <a:t>,</a:t>
            </a:r>
            <a:endParaRPr lang="en-US" sz="2800" b="1" dirty="0" smtClean="0">
              <a:effectLst/>
              <a:latin typeface="Cambria"/>
              <a:ea typeface="ＭＳ 明朝"/>
              <a:cs typeface="Times New Roman"/>
            </a:endParaRPr>
          </a:p>
          <a:p>
            <a:pPr marL="342900" marR="0" lvl="0" indent="-342900">
              <a:spcBef>
                <a:spcPts val="0"/>
              </a:spcBef>
              <a:spcAft>
                <a:spcPts val="375"/>
              </a:spcAft>
              <a:tabLst>
                <a:tab pos="457200" algn="l"/>
              </a:tabLst>
            </a:pPr>
            <a:r>
              <a:rPr lang="en-US" b="1" dirty="0" smtClean="0">
                <a:solidFill>
                  <a:srgbClr val="5C707A"/>
                </a:solidFill>
                <a:effectLst/>
                <a:latin typeface="Monaco"/>
                <a:ea typeface="ＭＳ 明朝"/>
                <a:cs typeface="Courier"/>
              </a:rPr>
              <a:t>  </a:t>
            </a:r>
            <a:r>
              <a:rPr lang="en-US" b="1" dirty="0" err="1" smtClean="0">
                <a:solidFill>
                  <a:srgbClr val="5C707A"/>
                </a:solidFill>
                <a:effectLst/>
                <a:latin typeface="Monaco"/>
                <a:ea typeface="ＭＳ 明朝"/>
                <a:cs typeface="Courier"/>
              </a:rPr>
              <a:t>templateUrl</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'app/hero-</a:t>
            </a:r>
            <a:r>
              <a:rPr lang="en-US" b="1" dirty="0" err="1" smtClean="0">
                <a:solidFill>
                  <a:srgbClr val="647F11"/>
                </a:solidFill>
                <a:effectLst/>
                <a:latin typeface="Monaco"/>
                <a:ea typeface="ＭＳ 明朝"/>
                <a:cs typeface="Courier"/>
              </a:rPr>
              <a:t>list.component.html</a:t>
            </a:r>
            <a:r>
              <a:rPr lang="en-US" b="1" dirty="0" smtClean="0">
                <a:solidFill>
                  <a:srgbClr val="647F11"/>
                </a:solidFill>
                <a:effectLst/>
                <a:latin typeface="Monaco"/>
                <a:ea typeface="ＭＳ 明朝"/>
                <a:cs typeface="Courier"/>
              </a:rPr>
              <a:t>'</a:t>
            </a:r>
            <a:r>
              <a:rPr lang="en-US" b="1" dirty="0" smtClean="0">
                <a:solidFill>
                  <a:srgbClr val="7A8B94"/>
                </a:solidFill>
                <a:effectLst/>
                <a:latin typeface="Monaco"/>
                <a:ea typeface="ＭＳ 明朝"/>
                <a:cs typeface="Courier"/>
              </a:rPr>
              <a:t>,</a:t>
            </a:r>
            <a:endParaRPr lang="en-US" sz="2800" b="1" dirty="0" smtClean="0">
              <a:effectLst/>
              <a:latin typeface="Cambria"/>
              <a:ea typeface="ＭＳ 明朝"/>
              <a:cs typeface="Times New Roman"/>
            </a:endParaRPr>
          </a:p>
          <a:p>
            <a:pPr marL="342900" marR="0" lvl="0" indent="-342900">
              <a:spcBef>
                <a:spcPts val="0"/>
              </a:spcBef>
              <a:spcAft>
                <a:spcPts val="375"/>
              </a:spcAft>
              <a:tabLst>
                <a:tab pos="457200" algn="l"/>
              </a:tabLst>
            </a:pPr>
            <a:r>
              <a:rPr lang="en-US" b="1" dirty="0" smtClean="0">
                <a:solidFill>
                  <a:srgbClr val="5C707A"/>
                </a:solidFill>
                <a:effectLst/>
                <a:latin typeface="Monaco"/>
                <a:ea typeface="ＭＳ 明朝"/>
                <a:cs typeface="Courier"/>
              </a:rPr>
              <a:t>  directives</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r>
              <a:rPr lang="en-US" b="1" dirty="0" err="1" smtClean="0">
                <a:solidFill>
                  <a:srgbClr val="D43669"/>
                </a:solidFill>
                <a:effectLst/>
                <a:latin typeface="Monaco"/>
                <a:ea typeface="ＭＳ 明朝"/>
                <a:cs typeface="Courier"/>
              </a:rPr>
              <a:t>HeroDetailComponent</a:t>
            </a:r>
            <a:r>
              <a:rPr lang="en-US" b="1" dirty="0" smtClean="0">
                <a:solidFill>
                  <a:srgbClr val="7A8B94"/>
                </a:solidFill>
                <a:effectLst/>
                <a:latin typeface="Monaco"/>
                <a:ea typeface="ＭＳ 明朝"/>
                <a:cs typeface="Courier"/>
              </a:rPr>
              <a:t>],</a:t>
            </a:r>
            <a:endParaRPr lang="en-US" sz="2800" b="1" dirty="0" smtClean="0">
              <a:effectLst/>
              <a:latin typeface="Cambria"/>
              <a:ea typeface="ＭＳ 明朝"/>
              <a:cs typeface="Times New Roman"/>
            </a:endParaRPr>
          </a:p>
          <a:p>
            <a:pPr marL="342900" marR="0" lvl="0" indent="-342900">
              <a:spcBef>
                <a:spcPts val="0"/>
              </a:spcBef>
              <a:spcAft>
                <a:spcPts val="375"/>
              </a:spcAft>
              <a:tabLst>
                <a:tab pos="457200" algn="l"/>
              </a:tabLst>
            </a:pPr>
            <a:r>
              <a:rPr lang="en-US" b="1" dirty="0" smtClean="0">
                <a:solidFill>
                  <a:srgbClr val="5C707A"/>
                </a:solidFill>
                <a:effectLst/>
                <a:latin typeface="Monaco"/>
                <a:ea typeface="ＭＳ 明朝"/>
                <a:cs typeface="Courier"/>
              </a:rPr>
              <a:t>  providers</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r>
              <a:rPr lang="en-US" b="1" dirty="0" err="1" smtClean="0">
                <a:solidFill>
                  <a:srgbClr val="D43669"/>
                </a:solidFill>
                <a:effectLst/>
                <a:latin typeface="Monaco"/>
                <a:ea typeface="ＭＳ 明朝"/>
                <a:cs typeface="Courier"/>
              </a:rPr>
              <a:t>HeroService</a:t>
            </a:r>
            <a:r>
              <a:rPr lang="en-US" b="1" dirty="0" smtClean="0">
                <a:solidFill>
                  <a:srgbClr val="7A8B94"/>
                </a:solidFill>
                <a:effectLst/>
                <a:latin typeface="Monaco"/>
                <a:ea typeface="ＭＳ 明朝"/>
                <a:cs typeface="Courier"/>
              </a:rPr>
              <a:t>]</a:t>
            </a:r>
            <a:endParaRPr lang="en-US" sz="2800" b="1" dirty="0" smtClean="0">
              <a:effectLst/>
              <a:latin typeface="Cambria"/>
              <a:ea typeface="ＭＳ 明朝"/>
              <a:cs typeface="Times New Roman"/>
            </a:endParaRPr>
          </a:p>
          <a:p>
            <a:pPr marL="342900" marR="0" lvl="0" indent="-342900">
              <a:spcBef>
                <a:spcPts val="0"/>
              </a:spcBef>
              <a:spcAft>
                <a:spcPts val="375"/>
              </a:spcAft>
              <a:tabLst>
                <a:tab pos="457200" algn="l"/>
              </a:tabLst>
            </a:pPr>
            <a:r>
              <a:rPr lang="en-US" b="1" dirty="0" smtClean="0">
                <a:solidFill>
                  <a:srgbClr val="7A8B94"/>
                </a:solidFill>
                <a:effectLst/>
                <a:latin typeface="Monaco"/>
                <a:ea typeface="ＭＳ 明朝"/>
                <a:cs typeface="Courier"/>
              </a:rPr>
              <a:t>})</a:t>
            </a:r>
            <a:endParaRPr lang="en-US" sz="2800" b="1" dirty="0" smtClean="0">
              <a:effectLst/>
              <a:latin typeface="Cambria"/>
              <a:ea typeface="ＭＳ 明朝"/>
              <a:cs typeface="Times New Roman"/>
            </a:endParaRPr>
          </a:p>
          <a:p>
            <a:pPr marL="342900" marR="0" lvl="0" indent="-342900">
              <a:spcBef>
                <a:spcPts val="0"/>
              </a:spcBef>
              <a:spcAft>
                <a:spcPts val="0"/>
              </a:spcAft>
              <a:tabLst>
                <a:tab pos="457200" algn="l"/>
              </a:tabLst>
            </a:pPr>
            <a:r>
              <a:rPr lang="en-US" b="1" dirty="0" smtClean="0">
                <a:solidFill>
                  <a:srgbClr val="D43669"/>
                </a:solidFill>
                <a:effectLst/>
                <a:latin typeface="Monaco"/>
                <a:ea typeface="ＭＳ 明朝"/>
                <a:cs typeface="Courier"/>
              </a:rPr>
              <a:t>export</a:t>
            </a: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class</a:t>
            </a:r>
            <a:r>
              <a:rPr lang="en-US" b="1" dirty="0" smtClean="0">
                <a:solidFill>
                  <a:srgbClr val="5C707A"/>
                </a:solidFill>
                <a:effectLst/>
                <a:latin typeface="Monaco"/>
                <a:ea typeface="ＭＳ 明朝"/>
                <a:cs typeface="Courier"/>
              </a:rPr>
              <a:t> </a:t>
            </a:r>
            <a:r>
              <a:rPr lang="en-US" b="1" dirty="0" err="1" smtClean="0">
                <a:solidFill>
                  <a:srgbClr val="D43669"/>
                </a:solidFill>
                <a:effectLst/>
                <a:latin typeface="Monaco"/>
                <a:ea typeface="ＭＳ 明朝"/>
                <a:cs typeface="Courier"/>
              </a:rPr>
              <a:t>HeroesComponent</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7A8B94"/>
                </a:solidFill>
                <a:effectLst/>
                <a:latin typeface="Monaco"/>
                <a:ea typeface="ＭＳ 明朝"/>
                <a:cs typeface="Courier"/>
              </a:rPr>
              <a:t>}</a:t>
            </a:r>
            <a:endParaRPr lang="en-US" sz="2800" b="1" dirty="0">
              <a:effectLst/>
              <a:latin typeface="Cambria"/>
              <a:ea typeface="ＭＳ 明朝"/>
              <a:cs typeface="Times New Roman"/>
            </a:endParaRPr>
          </a:p>
        </p:txBody>
      </p:sp>
      <p:sp>
        <p:nvSpPr>
          <p:cNvPr id="6" name="Прямоугольник 5"/>
          <p:cNvSpPr/>
          <p:nvPr/>
        </p:nvSpPr>
        <p:spPr>
          <a:xfrm>
            <a:off x="810559" y="3539934"/>
            <a:ext cx="10971460" cy="2169825"/>
          </a:xfrm>
          <a:prstGeom prst="rect">
            <a:avLst/>
          </a:prstGeom>
        </p:spPr>
        <p:txBody>
          <a:bodyPr wrap="square">
            <a:spAutoFit/>
          </a:bodyPr>
          <a:lstStyle/>
          <a:p>
            <a:pPr marL="342900" marR="0" lvl="0" indent="-342900">
              <a:lnSpc>
                <a:spcPts val="2100"/>
              </a:lnSpc>
              <a:spcBef>
                <a:spcPts val="0"/>
              </a:spcBef>
              <a:spcAft>
                <a:spcPts val="0"/>
              </a:spcAft>
              <a:buSzPts val="1000"/>
              <a:buFont typeface="Symbol"/>
              <a:buChar char=""/>
              <a:tabLst>
                <a:tab pos="457200" algn="l"/>
              </a:tabLst>
            </a:pPr>
            <a:r>
              <a:rPr lang="en-US" sz="1600" b="1" dirty="0" smtClean="0">
                <a:solidFill>
                  <a:srgbClr val="5C707A"/>
                </a:solidFill>
                <a:effectLst/>
                <a:latin typeface="Monaco"/>
                <a:ea typeface="ＭＳ 明朝"/>
                <a:cs typeface="Courier"/>
              </a:rPr>
              <a:t>selector</a:t>
            </a:r>
            <a:r>
              <a:rPr lang="en-US" dirty="0" smtClean="0">
                <a:solidFill>
                  <a:srgbClr val="1A2326"/>
                </a:solidFill>
                <a:effectLst/>
                <a:latin typeface="Helvetica Neue Light"/>
                <a:ea typeface="Times New Roman"/>
                <a:cs typeface="Times New Roman"/>
              </a:rPr>
              <a:t> - a </a:t>
            </a:r>
            <a:r>
              <a:rPr lang="en-US" dirty="0" err="1" smtClean="0">
                <a:solidFill>
                  <a:srgbClr val="1A2326"/>
                </a:solidFill>
                <a:effectLst/>
                <a:latin typeface="Helvetica Neue Light"/>
                <a:ea typeface="Times New Roman"/>
                <a:cs typeface="Times New Roman"/>
              </a:rPr>
              <a:t>css</a:t>
            </a:r>
            <a:r>
              <a:rPr lang="en-US" dirty="0" smtClean="0">
                <a:solidFill>
                  <a:srgbClr val="1A2326"/>
                </a:solidFill>
                <a:effectLst/>
                <a:latin typeface="Helvetica Neue Light"/>
                <a:ea typeface="Times New Roman"/>
                <a:cs typeface="Times New Roman"/>
              </a:rPr>
              <a:t> selector that tells Angular to create and insert an instance of this component where it finds a </a:t>
            </a:r>
            <a:r>
              <a:rPr lang="en-US" sz="1600" dirty="0" smtClean="0">
                <a:solidFill>
                  <a:srgbClr val="5C707A"/>
                </a:solidFill>
                <a:effectLst/>
                <a:latin typeface="Monaco"/>
                <a:ea typeface="ＭＳ 明朝"/>
                <a:cs typeface="Courier"/>
              </a:rPr>
              <a:t>&lt;hero-list&gt;</a:t>
            </a:r>
            <a:r>
              <a:rPr lang="en-US" dirty="0" smtClean="0">
                <a:solidFill>
                  <a:srgbClr val="1A2326"/>
                </a:solidFill>
                <a:effectLst/>
                <a:latin typeface="Helvetica Neue Light"/>
                <a:ea typeface="Times New Roman"/>
                <a:cs typeface="Times New Roman"/>
              </a:rPr>
              <a:t> tag in </a:t>
            </a:r>
            <a:r>
              <a:rPr lang="en-US" i="1" dirty="0" smtClean="0">
                <a:solidFill>
                  <a:srgbClr val="1A2326"/>
                </a:solidFill>
                <a:effectLst/>
                <a:latin typeface="Helvetica Neue Light"/>
                <a:ea typeface="Times New Roman"/>
                <a:cs typeface="Times New Roman"/>
              </a:rPr>
              <a:t>parent</a:t>
            </a:r>
            <a:r>
              <a:rPr lang="en-US" dirty="0" smtClean="0">
                <a:solidFill>
                  <a:srgbClr val="1A2326"/>
                </a:solidFill>
                <a:effectLst/>
                <a:latin typeface="Helvetica Neue Light"/>
                <a:ea typeface="Times New Roman"/>
                <a:cs typeface="Times New Roman"/>
              </a:rPr>
              <a:t> HTML</a:t>
            </a:r>
            <a:r>
              <a:rPr lang="en-US" dirty="0">
                <a:solidFill>
                  <a:srgbClr val="1A2326"/>
                </a:solidFill>
                <a:latin typeface="Helvetica Neue Light"/>
                <a:ea typeface="Times New Roman"/>
                <a:cs typeface="Times New Roman"/>
              </a:rPr>
              <a:t>:</a:t>
            </a:r>
            <a:r>
              <a:rPr lang="ru-RU" dirty="0" smtClean="0">
                <a:latin typeface="Cambria"/>
                <a:ea typeface="ＭＳ 明朝"/>
                <a:cs typeface="Times New Roman"/>
              </a:rPr>
              <a:t>  </a:t>
            </a:r>
            <a:r>
              <a:rPr lang="en-US" sz="1200" dirty="0" smtClean="0">
                <a:solidFill>
                  <a:srgbClr val="D43669"/>
                </a:solidFill>
                <a:effectLst/>
                <a:latin typeface="Monaco"/>
                <a:ea typeface="ＭＳ 明朝"/>
                <a:cs typeface="Courier"/>
              </a:rPr>
              <a:t>&lt;hero-list&gt;&lt;/hero-list&gt;</a:t>
            </a:r>
            <a:endParaRPr lang="en-US" dirty="0" smtClean="0">
              <a:effectLst/>
              <a:latin typeface="Cambria"/>
              <a:ea typeface="ＭＳ 明朝"/>
              <a:cs typeface="Times New Roman"/>
            </a:endParaRPr>
          </a:p>
          <a:p>
            <a:pPr>
              <a:lnSpc>
                <a:spcPts val="2100"/>
              </a:lnSpc>
              <a:spcAft>
                <a:spcPts val="1200"/>
              </a:spcAft>
            </a:pPr>
            <a:r>
              <a:rPr lang="en-US" dirty="0" smtClean="0">
                <a:solidFill>
                  <a:srgbClr val="1A2326"/>
                </a:solidFill>
                <a:effectLst/>
                <a:latin typeface="Helvetica Neue Light"/>
                <a:ea typeface="ＭＳ 明朝"/>
                <a:cs typeface="Times New Roman"/>
              </a:rPr>
              <a:t>	Angular inserts an instance of the </a:t>
            </a:r>
            <a:r>
              <a:rPr lang="en-US" sz="1600" dirty="0" err="1" smtClean="0">
                <a:solidFill>
                  <a:srgbClr val="5C707A"/>
                </a:solidFill>
                <a:effectLst/>
                <a:latin typeface="Monaco"/>
                <a:ea typeface="ＭＳ 明朝"/>
                <a:cs typeface="Courier"/>
              </a:rPr>
              <a:t>HeroListComponent</a:t>
            </a:r>
            <a:r>
              <a:rPr lang="en-US" dirty="0" smtClean="0">
                <a:solidFill>
                  <a:srgbClr val="1A2326"/>
                </a:solidFill>
                <a:effectLst/>
                <a:latin typeface="Helvetica Neue Light"/>
                <a:ea typeface="ＭＳ 明朝"/>
                <a:cs typeface="Times New Roman"/>
              </a:rPr>
              <a:t> view between tags.</a:t>
            </a:r>
            <a:endParaRPr lang="en-US" dirty="0" smtClean="0">
              <a:effectLst/>
              <a:latin typeface="Cambria"/>
              <a:ea typeface="ＭＳ 明朝"/>
              <a:cs typeface="Times New Roman"/>
            </a:endParaRPr>
          </a:p>
          <a:p>
            <a:pPr marL="342900" marR="0" lvl="0" indent="-342900">
              <a:lnSpc>
                <a:spcPts val="2100"/>
              </a:lnSpc>
              <a:spcBef>
                <a:spcPts val="0"/>
              </a:spcBef>
              <a:spcAft>
                <a:spcPts val="1200"/>
              </a:spcAft>
              <a:buSzPts val="1000"/>
              <a:buFont typeface="Symbol"/>
              <a:buChar char=""/>
              <a:tabLst>
                <a:tab pos="457200" algn="l"/>
              </a:tabLst>
            </a:pPr>
            <a:r>
              <a:rPr lang="en-US" sz="1600" b="1" dirty="0" err="1" smtClean="0">
                <a:solidFill>
                  <a:srgbClr val="5C707A"/>
                </a:solidFill>
                <a:effectLst/>
                <a:latin typeface="Monaco"/>
                <a:ea typeface="ＭＳ 明朝"/>
                <a:cs typeface="Courier"/>
              </a:rPr>
              <a:t>templateUrl</a:t>
            </a:r>
            <a:r>
              <a:rPr lang="en-US" dirty="0" smtClean="0">
                <a:solidFill>
                  <a:srgbClr val="1A2326"/>
                </a:solidFill>
                <a:effectLst/>
                <a:latin typeface="Helvetica Neue Light"/>
                <a:ea typeface="ＭＳ 明朝"/>
                <a:cs typeface="Times New Roman"/>
              </a:rPr>
              <a:t> - the address of this component's template </a:t>
            </a:r>
            <a:endParaRPr lang="en-US" dirty="0" smtClean="0">
              <a:effectLst/>
              <a:latin typeface="Cambria"/>
              <a:ea typeface="ＭＳ 明朝"/>
              <a:cs typeface="Times New Roman"/>
            </a:endParaRPr>
          </a:p>
          <a:p>
            <a:pPr marL="342900" marR="0" lvl="0" indent="-342900">
              <a:lnSpc>
                <a:spcPts val="2100"/>
              </a:lnSpc>
              <a:spcBef>
                <a:spcPts val="0"/>
              </a:spcBef>
              <a:spcAft>
                <a:spcPts val="1200"/>
              </a:spcAft>
              <a:buSzPts val="1000"/>
              <a:buFont typeface="Symbol"/>
              <a:buChar char=""/>
              <a:tabLst>
                <a:tab pos="457200" algn="l"/>
              </a:tabLst>
            </a:pPr>
            <a:r>
              <a:rPr lang="en-US" sz="1600" b="1" dirty="0" smtClean="0">
                <a:solidFill>
                  <a:srgbClr val="5C707A"/>
                </a:solidFill>
                <a:effectLst/>
                <a:latin typeface="Monaco"/>
                <a:ea typeface="ＭＳ 明朝"/>
                <a:cs typeface="Courier"/>
              </a:rPr>
              <a:t>directives</a:t>
            </a:r>
            <a:r>
              <a:rPr lang="en-US" dirty="0" smtClean="0">
                <a:solidFill>
                  <a:srgbClr val="1A2326"/>
                </a:solidFill>
                <a:effectLst/>
                <a:latin typeface="Helvetica Neue Light"/>
                <a:ea typeface="ＭＳ 明朝"/>
                <a:cs typeface="Times New Roman"/>
              </a:rPr>
              <a:t> - an array of the Components or Directives </a:t>
            </a:r>
            <a:r>
              <a:rPr lang="en-US" i="1" dirty="0" smtClean="0">
                <a:solidFill>
                  <a:srgbClr val="1A2326"/>
                </a:solidFill>
                <a:effectLst/>
                <a:latin typeface="Helvetica Neue Light"/>
                <a:ea typeface="ＭＳ 明朝"/>
                <a:cs typeface="Times New Roman"/>
              </a:rPr>
              <a:t>this</a:t>
            </a:r>
            <a:r>
              <a:rPr lang="en-US" dirty="0" smtClean="0">
                <a:solidFill>
                  <a:srgbClr val="1A2326"/>
                </a:solidFill>
                <a:effectLst/>
                <a:latin typeface="Helvetica Neue Light"/>
                <a:ea typeface="ＭＳ 明朝"/>
                <a:cs typeface="Times New Roman"/>
              </a:rPr>
              <a:t> template requires</a:t>
            </a:r>
            <a:endParaRPr lang="en-US" dirty="0" smtClean="0">
              <a:effectLst/>
              <a:latin typeface="Cambria"/>
              <a:ea typeface="ＭＳ 明朝"/>
              <a:cs typeface="Times New Roman"/>
            </a:endParaRPr>
          </a:p>
          <a:p>
            <a:pPr marL="342900" marR="0" lvl="0" indent="-342900">
              <a:lnSpc>
                <a:spcPts val="2100"/>
              </a:lnSpc>
              <a:spcBef>
                <a:spcPts val="0"/>
              </a:spcBef>
              <a:spcAft>
                <a:spcPts val="1200"/>
              </a:spcAft>
              <a:buSzPts val="1000"/>
              <a:buFont typeface="Symbol"/>
              <a:buChar char=""/>
              <a:tabLst>
                <a:tab pos="457200" algn="l"/>
              </a:tabLst>
            </a:pPr>
            <a:r>
              <a:rPr lang="en-US" sz="1600" b="1" dirty="0" smtClean="0">
                <a:solidFill>
                  <a:srgbClr val="5C707A"/>
                </a:solidFill>
                <a:effectLst/>
                <a:latin typeface="Monaco"/>
                <a:ea typeface="ＭＳ 明朝"/>
                <a:cs typeface="Courier"/>
              </a:rPr>
              <a:t>providers</a:t>
            </a:r>
            <a:r>
              <a:rPr lang="en-US" dirty="0" smtClean="0">
                <a:solidFill>
                  <a:srgbClr val="1A2326"/>
                </a:solidFill>
                <a:effectLst/>
                <a:latin typeface="Helvetica Neue Light"/>
                <a:ea typeface="ＭＳ 明朝"/>
                <a:cs typeface="Times New Roman"/>
              </a:rPr>
              <a:t> - an array of </a:t>
            </a:r>
            <a:r>
              <a:rPr lang="en-US" b="1" dirty="0" smtClean="0">
                <a:solidFill>
                  <a:srgbClr val="1A2326"/>
                </a:solidFill>
                <a:effectLst/>
                <a:latin typeface="Helvetica Neue Light"/>
                <a:ea typeface="ＭＳ 明朝"/>
                <a:cs typeface="Times New Roman"/>
              </a:rPr>
              <a:t>dependency injection providers</a:t>
            </a:r>
            <a:r>
              <a:rPr lang="en-US" dirty="0" smtClean="0">
                <a:solidFill>
                  <a:srgbClr val="1A2326"/>
                </a:solidFill>
                <a:effectLst/>
                <a:latin typeface="Helvetica Neue Light"/>
                <a:ea typeface="ＭＳ 明朝"/>
                <a:cs typeface="Times New Roman"/>
              </a:rPr>
              <a:t> for services that the component requires</a:t>
            </a:r>
            <a:endParaRPr lang="en-US" dirty="0">
              <a:effectLst/>
              <a:latin typeface="Cambria"/>
              <a:ea typeface="ＭＳ 明朝"/>
              <a:cs typeface="Times New Roman"/>
            </a:endParaRPr>
          </a:p>
        </p:txBody>
      </p:sp>
      <p:pic>
        <p:nvPicPr>
          <p:cNvPr id="5" name="Изображение 4"/>
          <p:cNvPicPr>
            <a:picLocks noChangeAspect="1"/>
          </p:cNvPicPr>
          <p:nvPr/>
        </p:nvPicPr>
        <p:blipFill>
          <a:blip r:embed="rId2"/>
          <a:stretch>
            <a:fillRect/>
          </a:stretch>
        </p:blipFill>
        <p:spPr>
          <a:xfrm>
            <a:off x="8943812" y="365127"/>
            <a:ext cx="2266707" cy="2994820"/>
          </a:xfrm>
          <a:prstGeom prst="rect">
            <a:avLst/>
          </a:prstGeom>
        </p:spPr>
      </p:pic>
    </p:spTree>
    <p:extLst>
      <p:ext uri="{BB962C8B-B14F-4D97-AF65-F5344CB8AC3E}">
        <p14:creationId xmlns:p14="http://schemas.microsoft.com/office/powerpoint/2010/main" xmlns="" val="420827551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838200" y="47625"/>
            <a:ext cx="10515600" cy="942975"/>
          </a:xfrm>
        </p:spPr>
        <p:txBody>
          <a:bodyPr/>
          <a:lstStyle/>
          <a:p>
            <a:r>
              <a:rPr lang="en-US" dirty="0" smtClean="0"/>
              <a:t>Data binding</a:t>
            </a:r>
            <a:endParaRPr lang="ru-RU" dirty="0"/>
          </a:p>
        </p:txBody>
      </p:sp>
      <p:sp>
        <p:nvSpPr>
          <p:cNvPr id="3" name="Прямоугольник 2"/>
          <p:cNvSpPr/>
          <p:nvPr/>
        </p:nvSpPr>
        <p:spPr>
          <a:xfrm>
            <a:off x="1110252" y="5031997"/>
            <a:ext cx="10730299" cy="1259319"/>
          </a:xfrm>
          <a:prstGeom prst="rect">
            <a:avLst/>
          </a:prstGeom>
        </p:spPr>
        <p:txBody>
          <a:bodyPr wrap="square">
            <a:spAutoFit/>
          </a:bodyPr>
          <a:lstStyle/>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smtClean="0">
                <a:solidFill>
                  <a:srgbClr val="D43669"/>
                </a:solidFill>
                <a:effectLst/>
                <a:latin typeface="Monaco"/>
                <a:ea typeface="ＭＳ 明朝"/>
                <a:cs typeface="Courier"/>
              </a:rPr>
              <a:t>&lt;div&gt;</a:t>
            </a:r>
            <a:r>
              <a:rPr lang="en-US" sz="2000" b="1" dirty="0" smtClean="0">
                <a:solidFill>
                  <a:srgbClr val="5C707A"/>
                </a:solidFill>
                <a:effectLst/>
                <a:latin typeface="Monaco"/>
                <a:ea typeface="ＭＳ 明朝"/>
                <a:cs typeface="Courier"/>
              </a:rPr>
              <a:t>{{</a:t>
            </a:r>
            <a:r>
              <a:rPr lang="en-US" sz="2000" b="1" dirty="0" err="1" smtClean="0">
                <a:solidFill>
                  <a:srgbClr val="5C707A"/>
                </a:solidFill>
                <a:effectLst/>
                <a:latin typeface="Monaco"/>
                <a:ea typeface="ＭＳ 明朝"/>
                <a:cs typeface="Courier"/>
              </a:rPr>
              <a:t>hero.name</a:t>
            </a:r>
            <a:r>
              <a:rPr lang="en-US" sz="2000" b="1" dirty="0" smtClean="0">
                <a:solidFill>
                  <a:srgbClr val="5C707A"/>
                </a:solidFill>
                <a:effectLst/>
                <a:latin typeface="Monaco"/>
                <a:ea typeface="ＭＳ 明朝"/>
                <a:cs typeface="Courier"/>
              </a:rPr>
              <a:t>}}</a:t>
            </a:r>
            <a:r>
              <a:rPr lang="en-US" sz="2000" b="1" dirty="0" smtClean="0">
                <a:solidFill>
                  <a:srgbClr val="D43669"/>
                </a:solidFill>
                <a:effectLst/>
                <a:latin typeface="Monaco"/>
                <a:ea typeface="ＭＳ 明朝"/>
                <a:cs typeface="Courier"/>
              </a:rPr>
              <a:t>&lt;/div&gt;</a:t>
            </a:r>
            <a:r>
              <a:rPr lang="en-US" sz="2000" b="1" dirty="0" smtClean="0">
                <a:solidFill>
                  <a:srgbClr val="5C707A"/>
                </a:solidFill>
                <a:effectLst/>
                <a:latin typeface="Monaco"/>
                <a:ea typeface="ＭＳ 明朝"/>
                <a:cs typeface="Courier"/>
              </a:rPr>
              <a:t> </a:t>
            </a:r>
            <a:br>
              <a:rPr lang="en-US" sz="2000" b="1" dirty="0" smtClean="0">
                <a:solidFill>
                  <a:srgbClr val="5C707A"/>
                </a:solidFill>
                <a:effectLst/>
                <a:latin typeface="Monaco"/>
                <a:ea typeface="ＭＳ 明朝"/>
                <a:cs typeface="Courier"/>
              </a:rPr>
            </a:br>
            <a:r>
              <a:rPr lang="en-US" sz="2000" b="1" dirty="0" smtClean="0">
                <a:solidFill>
                  <a:srgbClr val="5C707A"/>
                </a:solidFill>
                <a:effectLst/>
                <a:latin typeface="Monaco"/>
                <a:ea typeface="ＭＳ 明朝"/>
                <a:cs typeface="Courier"/>
              </a:rPr>
              <a:t/>
            </a:r>
            <a:br>
              <a:rPr lang="en-US" sz="2000" b="1" dirty="0" smtClean="0">
                <a:solidFill>
                  <a:srgbClr val="5C707A"/>
                </a:solidFill>
                <a:effectLst/>
                <a:latin typeface="Monaco"/>
                <a:ea typeface="ＭＳ 明朝"/>
                <a:cs typeface="Courier"/>
              </a:rPr>
            </a:br>
            <a:r>
              <a:rPr lang="en-US" sz="2000" b="1" dirty="0" smtClean="0">
                <a:solidFill>
                  <a:srgbClr val="D43669"/>
                </a:solidFill>
                <a:effectLst/>
                <a:latin typeface="Monaco"/>
                <a:ea typeface="ＭＳ 明朝"/>
                <a:cs typeface="Courier"/>
              </a:rPr>
              <a:t>&lt;hero-detail</a:t>
            </a:r>
            <a:r>
              <a:rPr lang="en-US" sz="2000" b="1" dirty="0" smtClean="0">
                <a:solidFill>
                  <a:srgbClr val="5C707A"/>
                </a:solidFill>
                <a:effectLst/>
                <a:latin typeface="Monaco"/>
                <a:ea typeface="ＭＳ 明朝"/>
                <a:cs typeface="Courier"/>
              </a:rPr>
              <a:t> [</a:t>
            </a:r>
            <a:r>
              <a:rPr lang="en-US" sz="2000" b="1" dirty="0" smtClean="0">
                <a:solidFill>
                  <a:srgbClr val="647F11"/>
                </a:solidFill>
                <a:effectLst/>
                <a:latin typeface="Monaco"/>
                <a:ea typeface="ＭＳ 明朝"/>
                <a:cs typeface="Courier"/>
              </a:rPr>
              <a:t>hero</a:t>
            </a:r>
            <a:r>
              <a:rPr lang="en-US" sz="2000" b="1" dirty="0" smtClean="0">
                <a:solidFill>
                  <a:srgbClr val="5C707A"/>
                </a:solidFill>
                <a:effectLst/>
                <a:latin typeface="Monaco"/>
                <a:ea typeface="ＭＳ 明朝"/>
                <a:cs typeface="Courier"/>
              </a:rPr>
              <a:t>]</a:t>
            </a:r>
            <a:r>
              <a:rPr lang="en-US" sz="2000" b="1" dirty="0" smtClean="0">
                <a:solidFill>
                  <a:srgbClr val="7A8B94"/>
                </a:solidFill>
                <a:effectLst/>
                <a:latin typeface="Monaco"/>
                <a:ea typeface="ＭＳ 明朝"/>
                <a:cs typeface="Courier"/>
              </a:rPr>
              <a:t>=</a:t>
            </a:r>
            <a:r>
              <a:rPr lang="en-US" sz="2000" b="1" dirty="0" smtClean="0">
                <a:solidFill>
                  <a:srgbClr val="647F11"/>
                </a:solidFill>
                <a:effectLst/>
                <a:latin typeface="Monaco"/>
                <a:ea typeface="ＭＳ 明朝"/>
                <a:cs typeface="Courier"/>
              </a:rPr>
              <a:t>"</a:t>
            </a:r>
            <a:r>
              <a:rPr lang="en-US" sz="2000" b="1" dirty="0" err="1" smtClean="0">
                <a:solidFill>
                  <a:srgbClr val="647F11"/>
                </a:solidFill>
                <a:effectLst/>
                <a:latin typeface="Monaco"/>
                <a:ea typeface="ＭＳ 明朝"/>
                <a:cs typeface="Courier"/>
              </a:rPr>
              <a:t>selectedHero</a:t>
            </a:r>
            <a:r>
              <a:rPr lang="en-US" sz="2000" b="1" dirty="0" smtClean="0">
                <a:solidFill>
                  <a:srgbClr val="647F11"/>
                </a:solidFill>
                <a:effectLst/>
                <a:latin typeface="Monaco"/>
                <a:ea typeface="ＭＳ 明朝"/>
                <a:cs typeface="Courier"/>
              </a:rPr>
              <a:t>”</a:t>
            </a:r>
            <a:r>
              <a:rPr lang="en-US" sz="2000" b="1" dirty="0" smtClean="0">
                <a:solidFill>
                  <a:srgbClr val="D43669"/>
                </a:solidFill>
                <a:effectLst/>
                <a:latin typeface="Monaco"/>
                <a:ea typeface="ＭＳ 明朝"/>
                <a:cs typeface="Courier"/>
              </a:rPr>
              <a:t>&gt;&lt;/hero-detail&gt;</a:t>
            </a:r>
            <a:r>
              <a:rPr lang="en-US" sz="2000" b="1" dirty="0" smtClean="0">
                <a:solidFill>
                  <a:srgbClr val="5C707A"/>
                </a:solidFill>
                <a:effectLst/>
                <a:latin typeface="Monaco"/>
                <a:ea typeface="ＭＳ 明朝"/>
                <a:cs typeface="Courier"/>
              </a:rPr>
              <a:t> </a:t>
            </a:r>
            <a:br>
              <a:rPr lang="en-US" sz="2000" b="1" dirty="0" smtClean="0">
                <a:solidFill>
                  <a:srgbClr val="5C707A"/>
                </a:solidFill>
                <a:effectLst/>
                <a:latin typeface="Monaco"/>
                <a:ea typeface="ＭＳ 明朝"/>
                <a:cs typeface="Courier"/>
              </a:rPr>
            </a:br>
            <a:r>
              <a:rPr lang="en-US" sz="2000" b="1" dirty="0" smtClean="0">
                <a:solidFill>
                  <a:srgbClr val="5C707A"/>
                </a:solidFill>
                <a:effectLst/>
                <a:latin typeface="Monaco"/>
                <a:ea typeface="ＭＳ 明朝"/>
                <a:cs typeface="Courier"/>
              </a:rPr>
              <a:t/>
            </a:r>
            <a:br>
              <a:rPr lang="en-US" sz="2000" b="1" dirty="0" smtClean="0">
                <a:solidFill>
                  <a:srgbClr val="5C707A"/>
                </a:solidFill>
                <a:effectLst/>
                <a:latin typeface="Monaco"/>
                <a:ea typeface="ＭＳ 明朝"/>
                <a:cs typeface="Courier"/>
              </a:rPr>
            </a:br>
            <a:r>
              <a:rPr lang="en-US" sz="2000" b="1" dirty="0" smtClean="0">
                <a:solidFill>
                  <a:srgbClr val="D43669"/>
                </a:solidFill>
                <a:effectLst/>
                <a:latin typeface="Monaco"/>
                <a:ea typeface="ＭＳ 明朝"/>
                <a:cs typeface="Courier"/>
              </a:rPr>
              <a:t>&lt;div</a:t>
            </a:r>
            <a:r>
              <a:rPr lang="en-US" sz="2000" b="1" dirty="0" smtClean="0">
                <a:solidFill>
                  <a:srgbClr val="5C707A"/>
                </a:solidFill>
                <a:effectLst/>
                <a:latin typeface="Monaco"/>
                <a:ea typeface="ＭＳ 明朝"/>
                <a:cs typeface="Courier"/>
              </a:rPr>
              <a:t> (</a:t>
            </a:r>
            <a:r>
              <a:rPr lang="en-US" sz="2000" b="1" dirty="0" smtClean="0">
                <a:solidFill>
                  <a:srgbClr val="647F11"/>
                </a:solidFill>
                <a:effectLst/>
                <a:latin typeface="Monaco"/>
                <a:ea typeface="ＭＳ 明朝"/>
                <a:cs typeface="Courier"/>
              </a:rPr>
              <a:t>click</a:t>
            </a:r>
            <a:r>
              <a:rPr lang="en-US" sz="2000" b="1" dirty="0" smtClean="0">
                <a:solidFill>
                  <a:srgbClr val="5C707A"/>
                </a:solidFill>
                <a:effectLst/>
                <a:latin typeface="Monaco"/>
                <a:ea typeface="ＭＳ 明朝"/>
                <a:cs typeface="Courier"/>
              </a:rPr>
              <a:t>)</a:t>
            </a:r>
            <a:r>
              <a:rPr lang="en-US" sz="2000" b="1" dirty="0" smtClean="0">
                <a:solidFill>
                  <a:srgbClr val="7A8B94"/>
                </a:solidFill>
                <a:effectLst/>
                <a:latin typeface="Monaco"/>
                <a:ea typeface="ＭＳ 明朝"/>
                <a:cs typeface="Courier"/>
              </a:rPr>
              <a:t>=</a:t>
            </a:r>
            <a:r>
              <a:rPr lang="en-US" sz="2000" b="1" dirty="0" smtClean="0">
                <a:solidFill>
                  <a:srgbClr val="647F11"/>
                </a:solidFill>
                <a:effectLst/>
                <a:latin typeface="Monaco"/>
                <a:ea typeface="ＭＳ 明朝"/>
                <a:cs typeface="Courier"/>
              </a:rPr>
              <a:t>"</a:t>
            </a:r>
            <a:r>
              <a:rPr lang="en-US" sz="2000" b="1" dirty="0" err="1" smtClean="0">
                <a:solidFill>
                  <a:srgbClr val="647F11"/>
                </a:solidFill>
                <a:effectLst/>
                <a:latin typeface="Monaco"/>
                <a:ea typeface="ＭＳ 明朝"/>
                <a:cs typeface="Courier"/>
              </a:rPr>
              <a:t>selectHero</a:t>
            </a:r>
            <a:r>
              <a:rPr lang="en-US" sz="2000" b="1" dirty="0" smtClean="0">
                <a:solidFill>
                  <a:srgbClr val="647F11"/>
                </a:solidFill>
                <a:effectLst/>
                <a:latin typeface="Monaco"/>
                <a:ea typeface="ＭＳ 明朝"/>
                <a:cs typeface="Courier"/>
              </a:rPr>
              <a:t>(hero)&gt;</a:t>
            </a:r>
            <a:r>
              <a:rPr lang="en-US" sz="2000" b="1" dirty="0" smtClean="0">
                <a:solidFill>
                  <a:srgbClr val="D43669"/>
                </a:solidFill>
                <a:effectLst/>
                <a:latin typeface="Monaco"/>
                <a:ea typeface="ＭＳ 明朝"/>
                <a:cs typeface="Courier"/>
              </a:rPr>
              <a:t>&lt;/div&gt;</a:t>
            </a:r>
            <a:endParaRPr lang="en-US" sz="3200" b="1" dirty="0">
              <a:effectLst/>
              <a:latin typeface="Cambria"/>
              <a:ea typeface="ＭＳ 明朝"/>
              <a:cs typeface="Times New Roman"/>
            </a:endParaRPr>
          </a:p>
        </p:txBody>
      </p:sp>
      <p:sp>
        <p:nvSpPr>
          <p:cNvPr id="4" name="Прямоугольник 3"/>
          <p:cNvSpPr/>
          <p:nvPr/>
        </p:nvSpPr>
        <p:spPr>
          <a:xfrm>
            <a:off x="617213" y="4470669"/>
            <a:ext cx="2933816" cy="400110"/>
          </a:xfrm>
          <a:prstGeom prst="rect">
            <a:avLst/>
          </a:prstGeom>
          <a:noFill/>
        </p:spPr>
        <p:txBody>
          <a:bodyPr wrap="none">
            <a:spAutoFit/>
          </a:bodyPr>
          <a:lstStyle/>
          <a:p>
            <a:pPr lvl="0">
              <a:lnSpc>
                <a:spcPts val="2400"/>
              </a:lnSpc>
            </a:pPr>
            <a:r>
              <a:rPr lang="en-US" sz="2000" dirty="0">
                <a:solidFill>
                  <a:srgbClr val="EB571C"/>
                </a:solidFill>
                <a:latin typeface="Helvetica Neue Light"/>
                <a:ea typeface="Times New Roman"/>
                <a:cs typeface="Times New Roman"/>
              </a:rPr>
              <a:t>app/hero-</a:t>
            </a:r>
            <a:r>
              <a:rPr lang="en-US" sz="2000" dirty="0" err="1" smtClean="0">
                <a:solidFill>
                  <a:srgbClr val="EB571C"/>
                </a:solidFill>
                <a:latin typeface="Helvetica Neue Light"/>
                <a:ea typeface="Times New Roman"/>
                <a:cs typeface="Times New Roman"/>
              </a:rPr>
              <a:t>list.component</a:t>
            </a:r>
            <a:endParaRPr lang="en-US" sz="2800" dirty="0">
              <a:solidFill>
                <a:srgbClr val="EB571C"/>
              </a:solidFill>
              <a:latin typeface="Cambria"/>
              <a:ea typeface="ＭＳ 明朝"/>
              <a:cs typeface="Times New Roman"/>
            </a:endParaRPr>
          </a:p>
        </p:txBody>
      </p:sp>
      <p:pic>
        <p:nvPicPr>
          <p:cNvPr id="9" name="Изображение 8"/>
          <p:cNvPicPr>
            <a:picLocks noChangeAspect="1"/>
          </p:cNvPicPr>
          <p:nvPr/>
        </p:nvPicPr>
        <p:blipFill>
          <a:blip r:embed="rId3"/>
          <a:stretch>
            <a:fillRect/>
          </a:stretch>
        </p:blipFill>
        <p:spPr>
          <a:xfrm>
            <a:off x="6015567" y="1361637"/>
            <a:ext cx="5147733" cy="2781300"/>
          </a:xfrm>
          <a:prstGeom prst="rect">
            <a:avLst/>
          </a:prstGeom>
        </p:spPr>
      </p:pic>
      <p:pic>
        <p:nvPicPr>
          <p:cNvPr id="10" name="Изображение 9"/>
          <p:cNvPicPr>
            <a:picLocks noChangeAspect="1"/>
          </p:cNvPicPr>
          <p:nvPr/>
        </p:nvPicPr>
        <p:blipFill>
          <a:blip r:embed="rId4"/>
          <a:stretch>
            <a:fillRect/>
          </a:stretch>
        </p:blipFill>
        <p:spPr>
          <a:xfrm>
            <a:off x="870044" y="1202866"/>
            <a:ext cx="4572000" cy="3187700"/>
          </a:xfrm>
          <a:prstGeom prst="rect">
            <a:avLst/>
          </a:prstGeom>
        </p:spPr>
      </p:pic>
    </p:spTree>
    <p:extLst>
      <p:ext uri="{BB962C8B-B14F-4D97-AF65-F5344CB8AC3E}">
        <p14:creationId xmlns:p14="http://schemas.microsoft.com/office/powerpoint/2010/main" xmlns="" val="254790389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33400" y="73025"/>
            <a:ext cx="10515600" cy="854075"/>
          </a:xfrm>
        </p:spPr>
        <p:txBody>
          <a:bodyPr/>
          <a:lstStyle/>
          <a:p>
            <a:r>
              <a:rPr lang="en-US" dirty="0" smtClean="0"/>
              <a:t>Example: execute</a:t>
            </a:r>
            <a:endParaRPr lang="ru-RU" dirty="0"/>
          </a:p>
        </p:txBody>
      </p:sp>
      <p:sp>
        <p:nvSpPr>
          <p:cNvPr id="3" name="Прямоугольник 2"/>
          <p:cNvSpPr/>
          <p:nvPr/>
        </p:nvSpPr>
        <p:spPr>
          <a:xfrm>
            <a:off x="382560" y="1143176"/>
            <a:ext cx="8761440" cy="4801315"/>
          </a:xfrm>
          <a:prstGeom prst="rect">
            <a:avLst/>
          </a:prstGeom>
        </p:spPr>
        <p:txBody>
          <a:bodyPr wrap="square">
            <a:spAutoFit/>
          </a:bodyPr>
          <a:lstStyle/>
          <a:p>
            <a:r>
              <a:rPr lang="en-US" b="1" dirty="0" err="1" smtClean="0">
                <a:solidFill>
                  <a:srgbClr val="5480B7"/>
                </a:solidFill>
              </a:rPr>
              <a:t>boot.ts</a:t>
            </a:r>
            <a:endParaRPr lang="ru-RU" b="1" dirty="0" smtClean="0">
              <a:solidFill>
                <a:srgbClr val="5480B7"/>
              </a:solidFill>
            </a:endParaRPr>
          </a:p>
          <a:p>
            <a:r>
              <a:rPr lang="en-US" b="1" dirty="0" smtClean="0">
                <a:solidFill>
                  <a:srgbClr val="000080"/>
                </a:solidFill>
              </a:rPr>
              <a:t>  </a:t>
            </a:r>
          </a:p>
          <a:p>
            <a:r>
              <a:rPr lang="en-US" b="1" dirty="0">
                <a:solidFill>
                  <a:srgbClr val="000080"/>
                </a:solidFill>
              </a:rPr>
              <a:t> </a:t>
            </a:r>
            <a:r>
              <a:rPr lang="en-US" b="1" dirty="0" smtClean="0">
                <a:solidFill>
                  <a:srgbClr val="000080"/>
                </a:solidFill>
              </a:rPr>
              <a:t> import </a:t>
            </a:r>
            <a:r>
              <a:rPr lang="en-US" dirty="0"/>
              <a:t>{</a:t>
            </a:r>
            <a:r>
              <a:rPr lang="en-US" i="1" dirty="0"/>
              <a:t>bootstrap</a:t>
            </a:r>
            <a:r>
              <a:rPr lang="en-US" dirty="0"/>
              <a:t>}    </a:t>
            </a:r>
            <a:r>
              <a:rPr lang="en-US" b="1" dirty="0">
                <a:solidFill>
                  <a:srgbClr val="000080"/>
                </a:solidFill>
              </a:rPr>
              <a:t>from </a:t>
            </a:r>
            <a:r>
              <a:rPr lang="en-US" b="1" dirty="0">
                <a:solidFill>
                  <a:srgbClr val="008000"/>
                </a:solidFill>
              </a:rPr>
              <a:t>'angular2/platform/browser'</a:t>
            </a:r>
            <a:br>
              <a:rPr lang="en-US" b="1" dirty="0">
                <a:solidFill>
                  <a:srgbClr val="008000"/>
                </a:solidFill>
              </a:rPr>
            </a:br>
            <a:r>
              <a:rPr lang="en-US" b="1" dirty="0" smtClean="0">
                <a:solidFill>
                  <a:srgbClr val="008000"/>
                </a:solidFill>
              </a:rPr>
              <a:t>  </a:t>
            </a:r>
            <a:r>
              <a:rPr lang="en-US" b="1" dirty="0" smtClean="0">
                <a:solidFill>
                  <a:srgbClr val="000080"/>
                </a:solidFill>
              </a:rPr>
              <a:t>import </a:t>
            </a:r>
            <a:r>
              <a:rPr lang="en-US" dirty="0"/>
              <a:t>{</a:t>
            </a:r>
            <a:r>
              <a:rPr lang="en-US" dirty="0" err="1"/>
              <a:t>AppComponent</a:t>
            </a:r>
            <a:r>
              <a:rPr lang="en-US" dirty="0"/>
              <a:t>} </a:t>
            </a:r>
            <a:r>
              <a:rPr lang="en-US" b="1" dirty="0">
                <a:solidFill>
                  <a:srgbClr val="000080"/>
                </a:solidFill>
              </a:rPr>
              <a:t>from </a:t>
            </a:r>
            <a:r>
              <a:rPr lang="en-US" b="1" dirty="0">
                <a:solidFill>
                  <a:srgbClr val="008000"/>
                </a:solidFill>
              </a:rPr>
              <a:t>'./</a:t>
            </a:r>
            <a:r>
              <a:rPr lang="en-US" b="1" dirty="0" err="1">
                <a:solidFill>
                  <a:srgbClr val="008000"/>
                </a:solidFill>
              </a:rPr>
              <a:t>app.component</a:t>
            </a:r>
            <a:r>
              <a:rPr lang="en-US" b="1" dirty="0">
                <a:solidFill>
                  <a:srgbClr val="008000"/>
                </a:solidFill>
              </a:rPr>
              <a:t>'</a:t>
            </a:r>
            <a:br>
              <a:rPr lang="en-US" b="1" dirty="0">
                <a:solidFill>
                  <a:srgbClr val="008000"/>
                </a:solidFill>
              </a:rPr>
            </a:br>
            <a:r>
              <a:rPr lang="en-US" b="1" dirty="0">
                <a:solidFill>
                  <a:srgbClr val="008000"/>
                </a:solidFill>
              </a:rPr>
              <a:t/>
            </a:r>
            <a:br>
              <a:rPr lang="en-US" b="1" dirty="0">
                <a:solidFill>
                  <a:srgbClr val="008000"/>
                </a:solidFill>
              </a:rPr>
            </a:br>
            <a:r>
              <a:rPr lang="en-US" b="1" dirty="0" smtClean="0">
                <a:solidFill>
                  <a:srgbClr val="008000"/>
                </a:solidFill>
              </a:rPr>
              <a:t>  </a:t>
            </a:r>
            <a:r>
              <a:rPr lang="en-US" i="1" dirty="0" smtClean="0"/>
              <a:t>bootstrap</a:t>
            </a:r>
            <a:r>
              <a:rPr lang="en-US" dirty="0"/>
              <a:t>(</a:t>
            </a:r>
            <a:r>
              <a:rPr lang="en-US" dirty="0" err="1"/>
              <a:t>AppComponent</a:t>
            </a:r>
            <a:r>
              <a:rPr lang="en-US" dirty="0"/>
              <a:t>);</a:t>
            </a:r>
            <a:br>
              <a:rPr lang="en-US" dirty="0"/>
            </a:br>
            <a:endParaRPr lang="en-US" dirty="0" smtClean="0"/>
          </a:p>
          <a:p>
            <a:endParaRPr lang="en-US" dirty="0"/>
          </a:p>
          <a:p>
            <a:r>
              <a:rPr lang="en-US" b="1" dirty="0" err="1" smtClean="0">
                <a:solidFill>
                  <a:srgbClr val="5480B7"/>
                </a:solidFill>
              </a:rPr>
              <a:t>package.json</a:t>
            </a:r>
            <a:r>
              <a:rPr lang="en-US" b="1" dirty="0" smtClean="0">
                <a:solidFill>
                  <a:srgbClr val="5480B7"/>
                </a:solidFill>
              </a:rPr>
              <a:t> </a:t>
            </a:r>
            <a:endParaRPr lang="en-US" dirty="0"/>
          </a:p>
          <a:p>
            <a:r>
              <a:rPr lang="en-US" dirty="0" smtClean="0"/>
              <a:t>	name, version</a:t>
            </a:r>
          </a:p>
          <a:p>
            <a:r>
              <a:rPr lang="en-US" dirty="0"/>
              <a:t>	</a:t>
            </a:r>
            <a:r>
              <a:rPr lang="en-US" dirty="0" smtClean="0"/>
              <a:t>dependencies (</a:t>
            </a:r>
            <a:r>
              <a:rPr lang="en-US" dirty="0" err="1" smtClean="0"/>
              <a:t>SystemJS</a:t>
            </a:r>
            <a:r>
              <a:rPr lang="en-US" dirty="0" smtClean="0"/>
              <a:t> is used as module system)</a:t>
            </a:r>
          </a:p>
          <a:p>
            <a:r>
              <a:rPr lang="en-US" dirty="0"/>
              <a:t>	</a:t>
            </a:r>
            <a:r>
              <a:rPr lang="en-US" dirty="0" err="1" smtClean="0"/>
              <a:t>devDependencies</a:t>
            </a:r>
            <a:endParaRPr lang="en-US" dirty="0" smtClean="0"/>
          </a:p>
          <a:p>
            <a:endParaRPr lang="en-US" dirty="0" smtClean="0"/>
          </a:p>
          <a:p>
            <a:r>
              <a:rPr lang="en-US" b="1" dirty="0" err="1" smtClean="0">
                <a:solidFill>
                  <a:srgbClr val="5480B7"/>
                </a:solidFill>
              </a:rPr>
              <a:t>tsconfig.json</a:t>
            </a:r>
            <a:r>
              <a:rPr lang="en-US" dirty="0" smtClean="0">
                <a:solidFill>
                  <a:srgbClr val="5480B7"/>
                </a:solidFill>
              </a:rPr>
              <a:t> </a:t>
            </a:r>
          </a:p>
          <a:p>
            <a:r>
              <a:rPr lang="en-US" dirty="0"/>
              <a:t>	</a:t>
            </a:r>
            <a:r>
              <a:rPr lang="en-US" dirty="0" err="1" smtClean="0"/>
              <a:t>TypeScript</a:t>
            </a:r>
            <a:r>
              <a:rPr lang="en-US" dirty="0" smtClean="0"/>
              <a:t> configuration</a:t>
            </a:r>
          </a:p>
          <a:p>
            <a:endParaRPr lang="en-US" dirty="0" smtClean="0"/>
          </a:p>
          <a:p>
            <a:r>
              <a:rPr lang="en-US" b="1" dirty="0" err="1" smtClean="0">
                <a:solidFill>
                  <a:srgbClr val="FF0000"/>
                </a:solidFill>
              </a:rPr>
              <a:t>npm</a:t>
            </a:r>
            <a:r>
              <a:rPr lang="en-US" b="1" dirty="0" smtClean="0">
                <a:solidFill>
                  <a:srgbClr val="FF0000"/>
                </a:solidFill>
              </a:rPr>
              <a:t> start</a:t>
            </a:r>
            <a:endParaRPr lang="ru-RU" b="1" dirty="0">
              <a:solidFill>
                <a:srgbClr val="FF0000"/>
              </a:solidFill>
            </a:endParaRPr>
          </a:p>
        </p:txBody>
      </p:sp>
    </p:spTree>
    <p:extLst>
      <p:ext uri="{BB962C8B-B14F-4D97-AF65-F5344CB8AC3E}">
        <p14:creationId xmlns:p14="http://schemas.microsoft.com/office/powerpoint/2010/main" xmlns="" val="153541225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Binding in templates</a:t>
            </a:r>
            <a:endParaRPr lang="ru-RU" dirty="0"/>
          </a:p>
        </p:txBody>
      </p:sp>
      <p:graphicFrame>
        <p:nvGraphicFramePr>
          <p:cNvPr id="4" name="Таблица 3"/>
          <p:cNvGraphicFramePr>
            <a:graphicFrameLocks noGrp="1"/>
          </p:cNvGraphicFramePr>
          <p:nvPr>
            <p:extLst>
              <p:ext uri="{D42A27DB-BD31-4B8C-83A1-F6EECF244321}">
                <p14:modId xmlns:p14="http://schemas.microsoft.com/office/powerpoint/2010/main" xmlns="" val="1596537276"/>
              </p:ext>
            </p:extLst>
          </p:nvPr>
        </p:nvGraphicFramePr>
        <p:xfrm>
          <a:off x="356493" y="1755216"/>
          <a:ext cx="10819507" cy="4072057"/>
        </p:xfrm>
        <a:graphic>
          <a:graphicData uri="http://schemas.openxmlformats.org/drawingml/2006/table">
            <a:tbl>
              <a:tblPr firstRow="1" firstCol="1" bandRow="1"/>
              <a:tblGrid>
                <a:gridCol w="3074237">
                  <a:extLst>
                    <a:ext uri="{9D8B030D-6E8A-4147-A177-3AD203B41FA5}">
                      <a16:colId xmlns:a16="http://schemas.microsoft.com/office/drawing/2014/main" xmlns="" val="20000"/>
                    </a:ext>
                  </a:extLst>
                </a:gridCol>
                <a:gridCol w="5263567">
                  <a:extLst>
                    <a:ext uri="{9D8B030D-6E8A-4147-A177-3AD203B41FA5}">
                      <a16:colId xmlns:a16="http://schemas.microsoft.com/office/drawing/2014/main" xmlns="" val="20001"/>
                    </a:ext>
                  </a:extLst>
                </a:gridCol>
                <a:gridCol w="2481703">
                  <a:extLst>
                    <a:ext uri="{9D8B030D-6E8A-4147-A177-3AD203B41FA5}">
                      <a16:colId xmlns:a16="http://schemas.microsoft.com/office/drawing/2014/main" xmlns="" val="20002"/>
                    </a:ext>
                  </a:extLst>
                </a:gridCol>
              </a:tblGrid>
              <a:tr h="326823">
                <a:tc>
                  <a:txBody>
                    <a:bodyPr/>
                    <a:lstStyle/>
                    <a:p>
                      <a:pPr algn="l" fontAlgn="ctr"/>
                      <a:r>
                        <a:rPr lang="en-US" sz="2000" b="1" i="0" u="none" strike="noStrike" dirty="0">
                          <a:solidFill>
                            <a:srgbClr val="EB571C"/>
                          </a:solidFill>
                          <a:effectLst/>
                          <a:latin typeface="Helvetica Neue Light"/>
                        </a:rPr>
                        <a:t>Data Direction</a:t>
                      </a:r>
                    </a:p>
                  </a:txBody>
                  <a:tcPr marL="406400" marR="16933" marT="12700" marB="0" anchor="ctr">
                    <a:lnL>
                      <a:noFill/>
                    </a:lnL>
                    <a:lnR>
                      <a:noFill/>
                    </a:lnR>
                    <a:lnT>
                      <a:noFill/>
                    </a:lnT>
                    <a:lnB w="12700" cap="flat" cmpd="sng" algn="ctr">
                      <a:solidFill>
                        <a:srgbClr val="CFD8DC"/>
                      </a:solidFill>
                      <a:prstDash val="solid"/>
                      <a:round/>
                      <a:headEnd type="none" w="med" len="med"/>
                      <a:tailEnd type="none" w="med" len="med"/>
                    </a:lnB>
                    <a:solidFill>
                      <a:srgbClr val="ECEFF1"/>
                    </a:solidFill>
                  </a:tcPr>
                </a:tc>
                <a:tc>
                  <a:txBody>
                    <a:bodyPr/>
                    <a:lstStyle/>
                    <a:p>
                      <a:pPr algn="l" fontAlgn="ctr"/>
                      <a:r>
                        <a:rPr lang="en-US" sz="2000" b="1" i="0" u="none" strike="noStrike" dirty="0">
                          <a:solidFill>
                            <a:srgbClr val="EB571C"/>
                          </a:solidFill>
                          <a:effectLst/>
                          <a:latin typeface="Helvetica Neue Light"/>
                        </a:rPr>
                        <a:t>Syntax</a:t>
                      </a:r>
                    </a:p>
                  </a:txBody>
                  <a:tcPr marL="406400" marR="16933" marT="12700" marB="0" anchor="ctr">
                    <a:lnL>
                      <a:noFill/>
                    </a:lnL>
                    <a:lnR>
                      <a:noFill/>
                    </a:lnR>
                    <a:lnT>
                      <a:noFill/>
                    </a:lnT>
                    <a:lnB w="12700" cap="flat" cmpd="sng" algn="ctr">
                      <a:solidFill>
                        <a:srgbClr val="CFD8DC"/>
                      </a:solidFill>
                      <a:prstDash val="solid"/>
                      <a:round/>
                      <a:headEnd type="none" w="med" len="med"/>
                      <a:tailEnd type="none" w="med" len="med"/>
                    </a:lnB>
                    <a:solidFill>
                      <a:srgbClr val="ECEFF1"/>
                    </a:solidFill>
                  </a:tcPr>
                </a:tc>
                <a:tc>
                  <a:txBody>
                    <a:bodyPr/>
                    <a:lstStyle/>
                    <a:p>
                      <a:pPr algn="l" fontAlgn="ctr"/>
                      <a:r>
                        <a:rPr lang="en-US" sz="2000" b="1" i="0" u="none" strike="noStrike" dirty="0">
                          <a:solidFill>
                            <a:srgbClr val="EB571C"/>
                          </a:solidFill>
                          <a:effectLst/>
                          <a:latin typeface="Helvetica Neue Light"/>
                        </a:rPr>
                        <a:t>Binding Type</a:t>
                      </a:r>
                    </a:p>
                  </a:txBody>
                  <a:tcPr marL="406400" marR="16933" marT="12700" marB="0" anchor="ctr">
                    <a:lnL>
                      <a:noFill/>
                    </a:lnL>
                    <a:lnR>
                      <a:noFill/>
                    </a:lnR>
                    <a:lnT>
                      <a:noFill/>
                    </a:lnT>
                    <a:lnB w="12700" cap="flat" cmpd="sng" algn="ctr">
                      <a:solidFill>
                        <a:srgbClr val="CFD8DC"/>
                      </a:solidFill>
                      <a:prstDash val="solid"/>
                      <a:round/>
                      <a:headEnd type="none" w="med" len="med"/>
                      <a:tailEnd type="none" w="med" len="med"/>
                    </a:lnB>
                    <a:solidFill>
                      <a:srgbClr val="ECEFF1"/>
                    </a:solidFill>
                  </a:tcPr>
                </a:tc>
                <a:extLst>
                  <a:ext uri="{0D108BD9-81ED-4DB2-BD59-A6C34878D82A}">
                    <a16:rowId xmlns:a16="http://schemas.microsoft.com/office/drawing/2014/main" xmlns="" val="10000"/>
                  </a:ext>
                </a:extLst>
              </a:tr>
              <a:tr h="1672944">
                <a:tc>
                  <a:txBody>
                    <a:bodyPr/>
                    <a:lstStyle/>
                    <a:p>
                      <a:pPr algn="l" fontAlgn="ctr"/>
                      <a:r>
                        <a:rPr lang="en-US" sz="2000" b="0" i="0" u="none" strike="noStrike" dirty="0">
                          <a:solidFill>
                            <a:srgbClr val="1A2326"/>
                          </a:solidFill>
                          <a:effectLst/>
                          <a:latin typeface="Helvetica Neue Light"/>
                        </a:rPr>
                        <a:t>One way</a:t>
                      </a:r>
                    </a:p>
                    <a:p>
                      <a:pPr algn="l" fontAlgn="ctr"/>
                      <a:r>
                        <a:rPr lang="en-US" sz="2000" b="0" i="0" u="none" strike="noStrike" dirty="0">
                          <a:solidFill>
                            <a:srgbClr val="1A2326"/>
                          </a:solidFill>
                          <a:effectLst/>
                          <a:latin typeface="Helvetica Neue Light"/>
                        </a:rPr>
                        <a:t>from data source</a:t>
                      </a:r>
                    </a:p>
                    <a:p>
                      <a:pPr algn="l" fontAlgn="ctr"/>
                      <a:r>
                        <a:rPr lang="en-US" sz="2000" b="0" i="0" u="none" strike="noStrike" dirty="0">
                          <a:solidFill>
                            <a:srgbClr val="1A2326"/>
                          </a:solidFill>
                          <a:effectLst/>
                          <a:latin typeface="Helvetica Neue Light"/>
                        </a:rPr>
                        <a:t>to view target</a:t>
                      </a:r>
                    </a:p>
                    <a:p>
                      <a:pPr algn="l" fontAlgn="ctr"/>
                      <a:r>
                        <a:rPr lang="en-US" sz="1600" b="0" i="0" u="none" strike="noStrike" dirty="0">
                          <a:solidFill>
                            <a:srgbClr val="000000"/>
                          </a:solidFill>
                          <a:effectLst/>
                          <a:latin typeface="Calibri"/>
                        </a:rPr>
                        <a:t> </a:t>
                      </a:r>
                    </a:p>
                    <a:p>
                      <a:pPr algn="l" fontAlgn="ctr"/>
                      <a:r>
                        <a:rPr lang="en-US" sz="1600" b="0" i="0" u="none" strike="noStrike" dirty="0">
                          <a:solidFill>
                            <a:srgbClr val="000000"/>
                          </a:solidFill>
                          <a:effectLst/>
                          <a:latin typeface="Calibri"/>
                        </a:rPr>
                        <a:t> </a:t>
                      </a:r>
                    </a:p>
                  </a:txBody>
                  <a:tcPr marL="406400" marR="16933" marT="12700" marB="0"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solidFill>
                      <a:srgbClr val="FFFFFF"/>
                    </a:solidFill>
                  </a:tcPr>
                </a:tc>
                <a:tc>
                  <a:txBody>
                    <a:bodyPr/>
                    <a:lstStyle/>
                    <a:p>
                      <a:pPr algn="l" fontAlgn="ctr"/>
                      <a:endParaRPr lang="en-US" sz="2000" b="1" i="0" u="none" strike="noStrike" dirty="0" smtClean="0">
                        <a:solidFill>
                          <a:srgbClr val="7A8B94"/>
                        </a:solidFill>
                        <a:effectLst/>
                        <a:latin typeface="Monaco"/>
                      </a:endParaRPr>
                    </a:p>
                    <a:p>
                      <a:pPr algn="l" fontAlgn="ctr"/>
                      <a:r>
                        <a:rPr lang="en-US" sz="2000" b="1" i="0" u="none" strike="noStrike" dirty="0" smtClean="0">
                          <a:solidFill>
                            <a:srgbClr val="7A8B94"/>
                          </a:solidFill>
                          <a:effectLst/>
                          <a:latin typeface="Monaco"/>
                        </a:rPr>
                        <a:t>{</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expression</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endParaRPr lang="en-US" sz="2000" b="1" i="0" u="none" strike="noStrike" dirty="0">
                        <a:solidFill>
                          <a:srgbClr val="7A8B94"/>
                        </a:solidFill>
                        <a:effectLst/>
                        <a:latin typeface="Monaco"/>
                      </a:endParaRPr>
                    </a:p>
                    <a:p>
                      <a:pPr algn="l" fontAlgn="ct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target</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r>
                        <a:rPr lang="en-US" sz="2000" b="1" i="0" u="none" strike="noStrike" dirty="0">
                          <a:solidFill>
                            <a:srgbClr val="647F11"/>
                          </a:solidFill>
                          <a:effectLst/>
                          <a:latin typeface="Monaco"/>
                        </a:rPr>
                        <a:t>"expression"</a:t>
                      </a:r>
                      <a:r>
                        <a:rPr lang="en-US" sz="2000" b="1" i="0" u="none" strike="noStrike" dirty="0">
                          <a:solidFill>
                            <a:srgbClr val="5C707A"/>
                          </a:solidFill>
                          <a:effectLst/>
                          <a:latin typeface="Monaco"/>
                        </a:rPr>
                        <a:t> </a:t>
                      </a:r>
                      <a:endParaRPr lang="en-US" sz="2000" b="1" i="0" u="none" strike="noStrike" dirty="0">
                        <a:solidFill>
                          <a:srgbClr val="7A8B94"/>
                        </a:solidFill>
                        <a:effectLst/>
                        <a:latin typeface="Monaco"/>
                      </a:endParaRPr>
                    </a:p>
                    <a:p>
                      <a:pPr algn="l" fontAlgn="ctr"/>
                      <a:r>
                        <a:rPr lang="en-US" sz="2000" b="1" i="0" u="none" strike="noStrike" dirty="0">
                          <a:solidFill>
                            <a:srgbClr val="5C707A"/>
                          </a:solidFill>
                          <a:effectLst/>
                          <a:latin typeface="Monaco"/>
                        </a:rPr>
                        <a:t>bind</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target </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r>
                        <a:rPr lang="en-US" sz="2000" b="1" i="0" u="none" strike="noStrike" dirty="0" smtClean="0">
                          <a:solidFill>
                            <a:srgbClr val="647F11"/>
                          </a:solidFill>
                          <a:effectLst/>
                          <a:latin typeface="Monaco"/>
                        </a:rPr>
                        <a:t>"</a:t>
                      </a:r>
                      <a:r>
                        <a:rPr lang="en-US" sz="2000" b="1" i="0" u="none" strike="noStrike" dirty="0" err="1" smtClean="0">
                          <a:solidFill>
                            <a:srgbClr val="647F11"/>
                          </a:solidFill>
                          <a:effectLst/>
                          <a:latin typeface="Monaco"/>
                        </a:rPr>
                        <a:t>expr</a:t>
                      </a:r>
                      <a:r>
                        <a:rPr lang="en-US" sz="2000" b="1" i="0" u="none" strike="noStrike" dirty="0" smtClean="0">
                          <a:solidFill>
                            <a:srgbClr val="647F11"/>
                          </a:solidFill>
                          <a:effectLst/>
                          <a:latin typeface="Monaco"/>
                        </a:rPr>
                        <a:t>"</a:t>
                      </a:r>
                      <a:endParaRPr lang="en-US" sz="2000" b="1" i="0" u="none" strike="noStrike" dirty="0">
                        <a:solidFill>
                          <a:srgbClr val="5C707A"/>
                        </a:solidFill>
                        <a:effectLst/>
                        <a:latin typeface="Monaco"/>
                      </a:endParaRPr>
                    </a:p>
                    <a:p>
                      <a:pPr algn="l" fontAlgn="ctr"/>
                      <a:r>
                        <a:rPr lang="en-US" sz="1600" b="1" i="0" u="none" strike="noStrike" dirty="0">
                          <a:solidFill>
                            <a:srgbClr val="000000"/>
                          </a:solidFill>
                          <a:effectLst/>
                          <a:latin typeface="Calibri"/>
                        </a:rPr>
                        <a:t> </a:t>
                      </a:r>
                    </a:p>
                    <a:p>
                      <a:pPr algn="l" fontAlgn="ctr"/>
                      <a:r>
                        <a:rPr lang="en-US" sz="1600" b="1" i="0" u="none" strike="noStrike" dirty="0">
                          <a:solidFill>
                            <a:srgbClr val="000000"/>
                          </a:solidFill>
                          <a:effectLst/>
                          <a:latin typeface="Calibri"/>
                        </a:rPr>
                        <a:t> </a:t>
                      </a:r>
                    </a:p>
                  </a:txBody>
                  <a:tcPr marL="406400" marR="16933" marT="12700" marB="0"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solidFill>
                      <a:srgbClr val="FFFFFF"/>
                    </a:solidFill>
                  </a:tcPr>
                </a:tc>
                <a:tc>
                  <a:txBody>
                    <a:bodyPr/>
                    <a:lstStyle/>
                    <a:p>
                      <a:pPr algn="l" fontAlgn="ctr"/>
                      <a:r>
                        <a:rPr lang="en-US" sz="2000" b="0" i="0" u="none" strike="noStrike" dirty="0">
                          <a:solidFill>
                            <a:srgbClr val="1A2326"/>
                          </a:solidFill>
                          <a:effectLst/>
                          <a:latin typeface="Helvetica Neue Light"/>
                        </a:rPr>
                        <a:t>Interpolation</a:t>
                      </a:r>
                    </a:p>
                    <a:p>
                      <a:pPr algn="l" fontAlgn="ctr"/>
                      <a:r>
                        <a:rPr lang="en-US" sz="2000" b="0" i="0" u="none" strike="noStrike" dirty="0">
                          <a:solidFill>
                            <a:srgbClr val="1A2326"/>
                          </a:solidFill>
                          <a:effectLst/>
                          <a:latin typeface="Helvetica Neue Light"/>
                        </a:rPr>
                        <a:t>Property</a:t>
                      </a:r>
                    </a:p>
                    <a:p>
                      <a:pPr algn="l" fontAlgn="ctr"/>
                      <a:r>
                        <a:rPr lang="en-US" sz="2000" b="0" i="0" u="none" strike="noStrike" dirty="0">
                          <a:solidFill>
                            <a:srgbClr val="1A2326"/>
                          </a:solidFill>
                          <a:effectLst/>
                          <a:latin typeface="Helvetica Neue Light"/>
                        </a:rPr>
                        <a:t>Attribute</a:t>
                      </a:r>
                    </a:p>
                    <a:p>
                      <a:pPr algn="l" fontAlgn="ctr"/>
                      <a:r>
                        <a:rPr lang="en-US" sz="2000" b="0" i="0" u="none" strike="noStrike" dirty="0">
                          <a:solidFill>
                            <a:srgbClr val="1A2326"/>
                          </a:solidFill>
                          <a:effectLst/>
                          <a:latin typeface="Helvetica Neue Light"/>
                        </a:rPr>
                        <a:t>Class</a:t>
                      </a:r>
                    </a:p>
                    <a:p>
                      <a:pPr algn="l" fontAlgn="ctr"/>
                      <a:r>
                        <a:rPr lang="en-US" sz="2000" b="0" i="0" u="none" strike="noStrike" dirty="0">
                          <a:solidFill>
                            <a:srgbClr val="1A2326"/>
                          </a:solidFill>
                          <a:effectLst/>
                          <a:latin typeface="Helvetica Neue Light"/>
                        </a:rPr>
                        <a:t>Style</a:t>
                      </a:r>
                    </a:p>
                  </a:txBody>
                  <a:tcPr marL="406400" marR="16933" marT="12700" marB="0"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1006355">
                <a:tc>
                  <a:txBody>
                    <a:bodyPr/>
                    <a:lstStyle/>
                    <a:p>
                      <a:pPr algn="l" fontAlgn="ctr"/>
                      <a:r>
                        <a:rPr lang="en-US" sz="2000" b="0" i="0" u="none" strike="noStrike" dirty="0">
                          <a:solidFill>
                            <a:srgbClr val="1A2326"/>
                          </a:solidFill>
                          <a:effectLst/>
                          <a:latin typeface="Helvetica Neue Light"/>
                        </a:rPr>
                        <a:t>One way</a:t>
                      </a:r>
                    </a:p>
                    <a:p>
                      <a:pPr algn="l" fontAlgn="ctr"/>
                      <a:r>
                        <a:rPr lang="en-US" sz="2000" b="0" i="0" u="none" strike="noStrike" dirty="0">
                          <a:solidFill>
                            <a:srgbClr val="1A2326"/>
                          </a:solidFill>
                          <a:effectLst/>
                          <a:latin typeface="Helvetica Neue Light"/>
                        </a:rPr>
                        <a:t>from view target</a:t>
                      </a:r>
                    </a:p>
                    <a:p>
                      <a:pPr algn="l" fontAlgn="ctr"/>
                      <a:r>
                        <a:rPr lang="en-US" sz="2000" b="0" i="0" u="none" strike="noStrike" dirty="0">
                          <a:solidFill>
                            <a:srgbClr val="1A2326"/>
                          </a:solidFill>
                          <a:effectLst/>
                          <a:latin typeface="Helvetica Neue Light"/>
                        </a:rPr>
                        <a:t>to data source</a:t>
                      </a:r>
                    </a:p>
                  </a:txBody>
                  <a:tcPr marL="406400" marR="16933" marT="12700" marB="0"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solidFill>
                      <a:srgbClr val="FFFFFF"/>
                    </a:solidFill>
                  </a:tcPr>
                </a:tc>
                <a:tc>
                  <a:txBody>
                    <a:bodyPr/>
                    <a:lstStyle/>
                    <a:p>
                      <a:pPr algn="l" fontAlgn="ct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target</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r>
                        <a:rPr lang="en-US" sz="2000" b="1" i="0" u="none" strike="noStrike" dirty="0">
                          <a:solidFill>
                            <a:srgbClr val="647F11"/>
                          </a:solidFill>
                          <a:effectLst/>
                          <a:latin typeface="Monaco"/>
                        </a:rPr>
                        <a:t>"expression"</a:t>
                      </a:r>
                      <a:r>
                        <a:rPr lang="en-US" sz="2000" b="1" i="0" u="none" strike="noStrike" dirty="0">
                          <a:solidFill>
                            <a:srgbClr val="5C707A"/>
                          </a:solidFill>
                          <a:effectLst/>
                          <a:latin typeface="Monaco"/>
                        </a:rPr>
                        <a:t> </a:t>
                      </a:r>
                      <a:endParaRPr lang="en-US" sz="2000" b="1" i="0" u="none" strike="noStrike" dirty="0">
                        <a:solidFill>
                          <a:srgbClr val="7A8B94"/>
                        </a:solidFill>
                        <a:effectLst/>
                        <a:latin typeface="Monaco"/>
                      </a:endParaRPr>
                    </a:p>
                    <a:p>
                      <a:pPr algn="l" fontAlgn="ctr"/>
                      <a:r>
                        <a:rPr lang="en-US" sz="2000" b="1" i="0" u="none" strike="noStrike" dirty="0">
                          <a:solidFill>
                            <a:srgbClr val="5C707A"/>
                          </a:solidFill>
                          <a:effectLst/>
                          <a:latin typeface="Monaco"/>
                        </a:rPr>
                        <a:t>on</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target </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r>
                        <a:rPr lang="en-US" sz="2000" b="1" i="0" u="none" strike="noStrike" dirty="0">
                          <a:solidFill>
                            <a:srgbClr val="647F11"/>
                          </a:solidFill>
                          <a:effectLst/>
                          <a:latin typeface="Monaco"/>
                        </a:rPr>
                        <a:t>"</a:t>
                      </a:r>
                      <a:r>
                        <a:rPr lang="en-US" sz="2000" b="1" i="0" u="none" strike="noStrike" dirty="0" err="1" smtClean="0">
                          <a:solidFill>
                            <a:srgbClr val="647F11"/>
                          </a:solidFill>
                          <a:effectLst/>
                          <a:latin typeface="Monaco"/>
                        </a:rPr>
                        <a:t>expr</a:t>
                      </a:r>
                      <a:r>
                        <a:rPr lang="en-US" sz="2000" b="1" i="0" u="none" strike="noStrike" dirty="0" smtClean="0">
                          <a:solidFill>
                            <a:srgbClr val="647F11"/>
                          </a:solidFill>
                          <a:effectLst/>
                          <a:latin typeface="Monaco"/>
                        </a:rPr>
                        <a:t>"</a:t>
                      </a:r>
                      <a:endParaRPr lang="en-US" sz="2000" b="1" i="0" u="none" strike="noStrike" dirty="0">
                        <a:solidFill>
                          <a:srgbClr val="5C707A"/>
                        </a:solidFill>
                        <a:effectLst/>
                        <a:latin typeface="Monaco"/>
                      </a:endParaRPr>
                    </a:p>
                    <a:p>
                      <a:pPr algn="l" fontAlgn="ctr"/>
                      <a:r>
                        <a:rPr lang="en-US" sz="1600" b="1" i="0" u="none" strike="noStrike" dirty="0">
                          <a:solidFill>
                            <a:srgbClr val="000000"/>
                          </a:solidFill>
                          <a:effectLst/>
                          <a:latin typeface="Calibri"/>
                        </a:rPr>
                        <a:t> </a:t>
                      </a:r>
                    </a:p>
                  </a:txBody>
                  <a:tcPr marL="406400" marR="16933" marT="12700" marB="0"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solidFill>
                      <a:srgbClr val="FFFFFF"/>
                    </a:solidFill>
                  </a:tcPr>
                </a:tc>
                <a:tc>
                  <a:txBody>
                    <a:bodyPr/>
                    <a:lstStyle/>
                    <a:p>
                      <a:pPr algn="l" fontAlgn="ctr"/>
                      <a:r>
                        <a:rPr lang="en-US" sz="2000" b="0" i="0" u="none" strike="noStrike">
                          <a:solidFill>
                            <a:srgbClr val="1A2326"/>
                          </a:solidFill>
                          <a:effectLst/>
                          <a:latin typeface="Helvetica Neue Light"/>
                        </a:rPr>
                        <a:t>Event</a:t>
                      </a:r>
                    </a:p>
                  </a:txBody>
                  <a:tcPr marL="406400" marR="16933" marT="12700" marB="0" anchor="ctr">
                    <a:lnL>
                      <a:noFill/>
                    </a:lnL>
                    <a:lnR>
                      <a:noFill/>
                    </a:lnR>
                    <a:lnT w="12700" cap="flat" cmpd="sng" algn="ctr">
                      <a:solidFill>
                        <a:srgbClr val="CFD8DC"/>
                      </a:solidFill>
                      <a:prstDash val="solid"/>
                      <a:round/>
                      <a:headEnd type="none" w="med" len="med"/>
                      <a:tailEnd type="none" w="med" len="med"/>
                    </a:lnT>
                    <a:lnB w="12700" cap="flat" cmpd="sng" algn="ctr">
                      <a:solidFill>
                        <a:srgbClr val="CFD8DC"/>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019299">
                <a:tc>
                  <a:txBody>
                    <a:bodyPr/>
                    <a:lstStyle/>
                    <a:p>
                      <a:pPr algn="l" fontAlgn="ctr"/>
                      <a:r>
                        <a:rPr lang="en-US" sz="2000" b="0" i="0" u="none" strike="noStrike">
                          <a:solidFill>
                            <a:srgbClr val="1A2326"/>
                          </a:solidFill>
                          <a:effectLst/>
                          <a:latin typeface="Helvetica Neue Light"/>
                        </a:rPr>
                        <a:t>Two way</a:t>
                      </a:r>
                    </a:p>
                  </a:txBody>
                  <a:tcPr marL="406400" marR="16933" marT="152400" marB="152400" anchor="ctr">
                    <a:lnL>
                      <a:noFill/>
                    </a:lnL>
                    <a:lnR>
                      <a:noFill/>
                    </a:lnR>
                    <a:lnT w="12700" cap="flat" cmpd="sng" algn="ctr">
                      <a:solidFill>
                        <a:srgbClr val="CFD8DC"/>
                      </a:solidFill>
                      <a:prstDash val="solid"/>
                      <a:round/>
                      <a:headEnd type="none" w="med" len="med"/>
                      <a:tailEnd type="none" w="med" len="med"/>
                    </a:lnT>
                    <a:lnB>
                      <a:noFill/>
                    </a:lnB>
                    <a:solidFill>
                      <a:srgbClr val="FFFFFF"/>
                    </a:solidFill>
                  </a:tcPr>
                </a:tc>
                <a:tc>
                  <a:txBody>
                    <a:bodyPr/>
                    <a:lstStyle/>
                    <a:p>
                      <a:pPr algn="l" fontAlgn="ct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target</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r>
                        <a:rPr lang="en-US" sz="2000" b="1" i="0" u="none" strike="noStrike" dirty="0">
                          <a:solidFill>
                            <a:srgbClr val="647F11"/>
                          </a:solidFill>
                          <a:effectLst/>
                          <a:latin typeface="Monaco"/>
                        </a:rPr>
                        <a:t>"</a:t>
                      </a:r>
                      <a:r>
                        <a:rPr lang="en-US" sz="2000" b="1" i="0" u="none" strike="noStrike" dirty="0" err="1" smtClean="0">
                          <a:solidFill>
                            <a:srgbClr val="647F11"/>
                          </a:solidFill>
                          <a:effectLst/>
                          <a:latin typeface="Monaco"/>
                        </a:rPr>
                        <a:t>expr</a:t>
                      </a:r>
                      <a:r>
                        <a:rPr lang="en-US" sz="2000" b="1" i="0" u="none" strike="noStrike" dirty="0" smtClean="0">
                          <a:solidFill>
                            <a:srgbClr val="647F11"/>
                          </a:solidFill>
                          <a:effectLst/>
                          <a:latin typeface="Monaco"/>
                        </a:rPr>
                        <a:t>"</a:t>
                      </a:r>
                      <a:r>
                        <a:rPr lang="en-US" sz="2000" b="1" i="0" u="none" strike="noStrike" dirty="0" smtClean="0">
                          <a:solidFill>
                            <a:srgbClr val="5C707A"/>
                          </a:solidFill>
                          <a:effectLst/>
                          <a:latin typeface="Monaco"/>
                        </a:rPr>
                        <a:t> </a:t>
                      </a:r>
                    </a:p>
                    <a:p>
                      <a:pPr algn="l" fontAlgn="ctr"/>
                      <a:r>
                        <a:rPr lang="en-US" sz="2000" b="1" i="0" u="none" strike="noStrike" dirty="0" err="1" smtClean="0">
                          <a:solidFill>
                            <a:srgbClr val="5C707A"/>
                          </a:solidFill>
                          <a:effectLst/>
                          <a:latin typeface="Monaco"/>
                        </a:rPr>
                        <a:t>bindon</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target </a:t>
                      </a:r>
                      <a:r>
                        <a:rPr lang="en-US" sz="2000" b="1" i="0" u="none" strike="noStrike" dirty="0">
                          <a:solidFill>
                            <a:srgbClr val="7A8B94"/>
                          </a:solidFill>
                          <a:effectLst/>
                          <a:latin typeface="Monaco"/>
                        </a:rPr>
                        <a:t>=</a:t>
                      </a:r>
                      <a:r>
                        <a:rPr lang="en-US" sz="2000" b="1" i="0" u="none" strike="noStrike" dirty="0">
                          <a:solidFill>
                            <a:srgbClr val="5C707A"/>
                          </a:solidFill>
                          <a:effectLst/>
                          <a:latin typeface="Monaco"/>
                        </a:rPr>
                        <a:t> </a:t>
                      </a:r>
                      <a:r>
                        <a:rPr lang="en-US" sz="2000" b="1" i="0" u="none" strike="noStrike" dirty="0">
                          <a:solidFill>
                            <a:srgbClr val="647F11"/>
                          </a:solidFill>
                          <a:effectLst/>
                          <a:latin typeface="Monaco"/>
                        </a:rPr>
                        <a:t>"</a:t>
                      </a:r>
                      <a:r>
                        <a:rPr lang="en-US" sz="2000" b="1" i="0" u="none" strike="noStrike" dirty="0" err="1" smtClean="0">
                          <a:solidFill>
                            <a:srgbClr val="647F11"/>
                          </a:solidFill>
                          <a:effectLst/>
                          <a:latin typeface="Monaco"/>
                        </a:rPr>
                        <a:t>expr</a:t>
                      </a:r>
                      <a:r>
                        <a:rPr lang="en-US" sz="2000" b="1" i="0" u="none" strike="noStrike" dirty="0" smtClean="0">
                          <a:solidFill>
                            <a:srgbClr val="647F11"/>
                          </a:solidFill>
                          <a:effectLst/>
                          <a:latin typeface="Monaco"/>
                        </a:rPr>
                        <a:t>"</a:t>
                      </a:r>
                      <a:endParaRPr lang="en-US" sz="2000" b="1" i="0" u="none" strike="noStrike" dirty="0">
                        <a:solidFill>
                          <a:srgbClr val="7A8B94"/>
                        </a:solidFill>
                        <a:effectLst/>
                        <a:latin typeface="Monaco"/>
                      </a:endParaRPr>
                    </a:p>
                  </a:txBody>
                  <a:tcPr marL="406400" marR="16933" marT="152400" marB="152400" anchor="ctr">
                    <a:lnL>
                      <a:noFill/>
                    </a:lnL>
                    <a:lnR>
                      <a:noFill/>
                    </a:lnR>
                    <a:lnT w="12700" cap="flat" cmpd="sng" algn="ctr">
                      <a:solidFill>
                        <a:srgbClr val="CFD8DC"/>
                      </a:solidFill>
                      <a:prstDash val="solid"/>
                      <a:round/>
                      <a:headEnd type="none" w="med" len="med"/>
                      <a:tailEnd type="none" w="med" len="med"/>
                    </a:lnT>
                    <a:lnB>
                      <a:noFill/>
                    </a:lnB>
                    <a:solidFill>
                      <a:srgbClr val="FFFFFF"/>
                    </a:solidFill>
                  </a:tcPr>
                </a:tc>
                <a:tc>
                  <a:txBody>
                    <a:bodyPr/>
                    <a:lstStyle/>
                    <a:p>
                      <a:pPr algn="l" fontAlgn="ctr"/>
                      <a:r>
                        <a:rPr lang="en-US" sz="2000" b="0" i="0" u="none" strike="noStrike" dirty="0">
                          <a:solidFill>
                            <a:srgbClr val="1A2326"/>
                          </a:solidFill>
                          <a:effectLst/>
                          <a:latin typeface="Helvetica Neue Light"/>
                        </a:rPr>
                        <a:t>Two-way</a:t>
                      </a:r>
                    </a:p>
                  </a:txBody>
                  <a:tcPr marL="406400" marR="16933" marT="152400" marB="152400" anchor="ctr">
                    <a:lnL>
                      <a:noFill/>
                    </a:lnL>
                    <a:lnR>
                      <a:noFill/>
                    </a:lnR>
                    <a:lnT w="12700" cap="flat" cmpd="sng" algn="ctr">
                      <a:solidFill>
                        <a:srgbClr val="CFD8D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40670976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82600" y="73025"/>
            <a:ext cx="10515600" cy="701675"/>
          </a:xfrm>
        </p:spPr>
        <p:txBody>
          <a:bodyPr/>
          <a:lstStyle/>
          <a:p>
            <a:r>
              <a:rPr lang="en-US" dirty="0" smtClean="0"/>
              <a:t>Binding targets</a:t>
            </a:r>
            <a:endParaRPr lang="ru-RU" dirty="0"/>
          </a:p>
        </p:txBody>
      </p:sp>
      <p:graphicFrame>
        <p:nvGraphicFramePr>
          <p:cNvPr id="4" name="Таблица 3"/>
          <p:cNvGraphicFramePr>
            <a:graphicFrameLocks noGrp="1"/>
          </p:cNvGraphicFramePr>
          <p:nvPr>
            <p:extLst>
              <p:ext uri="{D42A27DB-BD31-4B8C-83A1-F6EECF244321}">
                <p14:modId xmlns:p14="http://schemas.microsoft.com/office/powerpoint/2010/main" xmlns="" val="773017251"/>
              </p:ext>
            </p:extLst>
          </p:nvPr>
        </p:nvGraphicFramePr>
        <p:xfrm>
          <a:off x="241303" y="1071079"/>
          <a:ext cx="10858498" cy="5394274"/>
        </p:xfrm>
        <a:graphic>
          <a:graphicData uri="http://schemas.openxmlformats.org/drawingml/2006/table">
            <a:tbl>
              <a:tblPr/>
              <a:tblGrid>
                <a:gridCol w="1427413">
                  <a:extLst>
                    <a:ext uri="{9D8B030D-6E8A-4147-A177-3AD203B41FA5}">
                      <a16:colId xmlns:a16="http://schemas.microsoft.com/office/drawing/2014/main" xmlns="" val="20000"/>
                    </a:ext>
                  </a:extLst>
                </a:gridCol>
                <a:gridCol w="3268610">
                  <a:extLst>
                    <a:ext uri="{9D8B030D-6E8A-4147-A177-3AD203B41FA5}">
                      <a16:colId xmlns:a16="http://schemas.microsoft.com/office/drawing/2014/main" xmlns="" val="20001"/>
                    </a:ext>
                  </a:extLst>
                </a:gridCol>
                <a:gridCol w="6162475">
                  <a:extLst>
                    <a:ext uri="{9D8B030D-6E8A-4147-A177-3AD203B41FA5}">
                      <a16:colId xmlns:a16="http://schemas.microsoft.com/office/drawing/2014/main" xmlns="" val="20002"/>
                    </a:ext>
                  </a:extLst>
                </a:gridCol>
              </a:tblGrid>
              <a:tr h="208922">
                <a:tc>
                  <a:txBody>
                    <a:bodyPr/>
                    <a:lstStyle/>
                    <a:p>
                      <a:pPr algn="ctr" fontAlgn="ctr"/>
                      <a:r>
                        <a:rPr lang="en-US" sz="1800" b="1" i="0" u="none" strike="noStrike" dirty="0">
                          <a:solidFill>
                            <a:srgbClr val="1A2326"/>
                          </a:solidFill>
                          <a:effectLst/>
                          <a:latin typeface="Helvetica Neue Light"/>
                        </a:rPr>
                        <a:t>Binding Type</a:t>
                      </a:r>
                    </a:p>
                  </a:txBody>
                  <a:tcPr marL="13791" marR="13791" marT="10343" marB="0" anchor="ctr">
                    <a:lnL>
                      <a:noFill/>
                    </a:lnL>
                    <a:lnR>
                      <a:noFill/>
                    </a:lnR>
                    <a:lnT>
                      <a:noFill/>
                    </a:lnT>
                    <a:lnB w="38100" cap="flat" cmpd="sng" algn="ctr">
                      <a:solidFill>
                        <a:srgbClr val="000000"/>
                      </a:solidFill>
                      <a:prstDash val="solid"/>
                      <a:round/>
                      <a:headEnd type="none" w="med" len="med"/>
                      <a:tailEnd type="none" w="med" len="med"/>
                    </a:lnB>
                    <a:solidFill>
                      <a:srgbClr val="FAC090"/>
                    </a:solidFill>
                  </a:tcPr>
                </a:tc>
                <a:tc>
                  <a:txBody>
                    <a:bodyPr/>
                    <a:lstStyle/>
                    <a:p>
                      <a:pPr algn="ctr" fontAlgn="ctr"/>
                      <a:r>
                        <a:rPr lang="en-US" sz="1800" b="1" i="0" u="none" strike="noStrike" dirty="0">
                          <a:solidFill>
                            <a:srgbClr val="1A2326"/>
                          </a:solidFill>
                          <a:effectLst/>
                          <a:latin typeface="Helvetica Neue Light"/>
                        </a:rPr>
                        <a:t>Target</a:t>
                      </a:r>
                    </a:p>
                  </a:txBody>
                  <a:tcPr marL="13791" marR="13791" marT="10343" marB="0" anchor="ctr">
                    <a:lnL>
                      <a:noFill/>
                    </a:lnL>
                    <a:lnR>
                      <a:noFill/>
                    </a:lnR>
                    <a:lnT>
                      <a:noFill/>
                    </a:lnT>
                    <a:lnB w="38100" cap="flat" cmpd="sng" algn="ctr">
                      <a:solidFill>
                        <a:srgbClr val="000000"/>
                      </a:solidFill>
                      <a:prstDash val="solid"/>
                      <a:round/>
                      <a:headEnd type="none" w="med" len="med"/>
                      <a:tailEnd type="none" w="med" len="med"/>
                    </a:lnB>
                    <a:solidFill>
                      <a:srgbClr val="FAC090"/>
                    </a:solidFill>
                  </a:tcPr>
                </a:tc>
                <a:tc>
                  <a:txBody>
                    <a:bodyPr/>
                    <a:lstStyle/>
                    <a:p>
                      <a:pPr algn="ctr" fontAlgn="ctr"/>
                      <a:r>
                        <a:rPr lang="en-US" sz="1800" b="1" i="0" u="none" strike="noStrike" dirty="0">
                          <a:solidFill>
                            <a:srgbClr val="1A2326"/>
                          </a:solidFill>
                          <a:effectLst/>
                          <a:latin typeface="Helvetica Neue Light"/>
                        </a:rPr>
                        <a:t>Examples</a:t>
                      </a:r>
                    </a:p>
                  </a:txBody>
                  <a:tcPr marL="13791" marR="13791" marT="10343" marB="0" anchor="ctr">
                    <a:lnL>
                      <a:noFill/>
                    </a:lnL>
                    <a:lnR>
                      <a:noFill/>
                    </a:lnR>
                    <a:lnT>
                      <a:noFill/>
                    </a:lnT>
                    <a:lnB w="381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xmlns="" val="10000"/>
                  </a:ext>
                </a:extLst>
              </a:tr>
              <a:tr h="333035">
                <a:tc rowSpan="4">
                  <a:txBody>
                    <a:bodyPr/>
                    <a:lstStyle/>
                    <a:p>
                      <a:pPr algn="l" fontAlgn="ctr"/>
                      <a:r>
                        <a:rPr lang="en-US" sz="1800" b="0" i="0" u="none" strike="noStrike" dirty="0">
                          <a:solidFill>
                            <a:srgbClr val="1A2326"/>
                          </a:solidFill>
                          <a:effectLst/>
                          <a:latin typeface="Helvetica Neue Light"/>
                        </a:rPr>
                        <a:t>Property</a:t>
                      </a:r>
                    </a:p>
                  </a:txBody>
                  <a:tcPr marL="13791" marR="13791" marT="10343" marB="0" anchor="ctr">
                    <a:lnL>
                      <a:noFill/>
                    </a:lnL>
                    <a:lnR>
                      <a:noFill/>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fontAlgn="ctr"/>
                      <a:r>
                        <a:rPr lang="fr-FR" sz="1800" b="0" i="0" u="none" strike="noStrike">
                          <a:solidFill>
                            <a:srgbClr val="1A2326"/>
                          </a:solidFill>
                          <a:effectLst/>
                          <a:latin typeface="Helvetica Neue Light"/>
                        </a:rPr>
                        <a:t>Element Property</a:t>
                      </a:r>
                    </a:p>
                  </a:txBody>
                  <a:tcPr marL="13791" marR="13791" marT="10343" marB="0" anchor="ctr">
                    <a:lnL>
                      <a:noFill/>
                    </a:lnL>
                    <a:lnR>
                      <a:noFill/>
                    </a:lnR>
                    <a:lnT w="38100" cap="flat" cmpd="sng" algn="ctr">
                      <a:solidFill>
                        <a:srgbClr val="000000"/>
                      </a:solidFill>
                      <a:prstDash val="solid"/>
                      <a:round/>
                      <a:headEnd type="none" w="med" len="med"/>
                      <a:tailEnd type="none" w="med" len="med"/>
                    </a:lnT>
                    <a:lnB>
                      <a:noFill/>
                    </a:lnB>
                  </a:tcPr>
                </a:tc>
                <a:tc>
                  <a:txBody>
                    <a:bodyPr/>
                    <a:lstStyle/>
                    <a:p>
                      <a:pPr algn="l" fontAlgn="ctr"/>
                      <a:r>
                        <a:rPr lang="en-US" sz="1600" b="1" i="0" u="none" strike="noStrike">
                          <a:solidFill>
                            <a:srgbClr val="D43669"/>
                          </a:solidFill>
                          <a:effectLst/>
                          <a:latin typeface="Monaco"/>
                        </a:rPr>
                        <a:t>&lt;img</a:t>
                      </a:r>
                      <a:r>
                        <a:rPr lang="en-US" sz="1600" b="1" i="0" u="none" strike="noStrike">
                          <a:solidFill>
                            <a:srgbClr val="5C707A"/>
                          </a:solidFill>
                          <a:effectLst/>
                          <a:latin typeface="Monaco"/>
                        </a:rPr>
                        <a:t> [</a:t>
                      </a:r>
                      <a:r>
                        <a:rPr lang="en-US" sz="1600" b="1" i="0" u="none" strike="noStrike">
                          <a:solidFill>
                            <a:srgbClr val="647F11"/>
                          </a:solidFill>
                          <a:effectLst/>
                          <a:latin typeface="Monaco"/>
                        </a:rPr>
                        <a:t>src</a:t>
                      </a:r>
                      <a:r>
                        <a:rPr lang="en-US" sz="1600" b="1" i="0" u="none" strike="noStrike">
                          <a:solidFill>
                            <a:srgbClr val="5C707A"/>
                          </a:solidFill>
                          <a:effectLst/>
                          <a:latin typeface="Monaco"/>
                        </a:rPr>
                        <a:t>] </a:t>
                      </a:r>
                      <a:r>
                        <a:rPr lang="en-US" sz="1600" b="1" i="0" u="none" strike="noStrike">
                          <a:solidFill>
                            <a:srgbClr val="7A8B94"/>
                          </a:solidFill>
                          <a:effectLst/>
                          <a:latin typeface="Monaco"/>
                        </a:rPr>
                        <a:t>=</a:t>
                      </a:r>
                      <a:r>
                        <a:rPr lang="en-US" sz="1600" b="1" i="0" u="none" strike="noStrike">
                          <a:solidFill>
                            <a:srgbClr val="5C707A"/>
                          </a:solidFill>
                          <a:effectLst/>
                          <a:latin typeface="Monaco"/>
                        </a:rPr>
                        <a:t> </a:t>
                      </a:r>
                      <a:r>
                        <a:rPr lang="en-US" sz="1600" b="1" i="0" u="none" strike="noStrike">
                          <a:solidFill>
                            <a:srgbClr val="647F11"/>
                          </a:solidFill>
                          <a:effectLst/>
                          <a:latin typeface="Monaco"/>
                        </a:rPr>
                        <a:t>"heroImageUrl"</a:t>
                      </a:r>
                      <a:r>
                        <a:rPr lang="en-US" sz="1600" b="1" i="0" u="none" strike="noStrike">
                          <a:solidFill>
                            <a:srgbClr val="D43669"/>
                          </a:solidFill>
                          <a:effectLst/>
                          <a:latin typeface="Monaco"/>
                        </a:rPr>
                        <a:t>&gt;</a:t>
                      </a:r>
                    </a:p>
                  </a:txBody>
                  <a:tcPr marL="13791" marR="13791" marT="10343" marB="0" anchor="ctr">
                    <a:lnL>
                      <a:noFill/>
                    </a:lnL>
                    <a:lnR>
                      <a:noFill/>
                    </a:lnR>
                    <a:lnT w="381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01"/>
                  </a:ext>
                </a:extLst>
              </a:tr>
              <a:tr h="655727">
                <a:tc vMerge="1">
                  <a:txBody>
                    <a:bodyPr/>
                    <a:lstStyle/>
                    <a:p>
                      <a:endParaRPr lang="ru-RU"/>
                    </a:p>
                  </a:txBody>
                  <a:tcPr/>
                </a:tc>
                <a:tc>
                  <a:txBody>
                    <a:bodyPr/>
                    <a:lstStyle/>
                    <a:p>
                      <a:pPr algn="l" fontAlgn="ctr"/>
                      <a:r>
                        <a:rPr lang="ru-RU" sz="1800" b="0" i="0" u="none" strike="noStrike" dirty="0" err="1">
                          <a:solidFill>
                            <a:srgbClr val="1A2326"/>
                          </a:solidFill>
                          <a:effectLst/>
                          <a:latin typeface="Helvetica Neue Light"/>
                        </a:rPr>
                        <a:t>Component</a:t>
                      </a:r>
                      <a:r>
                        <a:rPr lang="ru-RU" sz="1800" b="0" i="0" u="none" strike="noStrike" dirty="0">
                          <a:solidFill>
                            <a:srgbClr val="1A2326"/>
                          </a:solidFill>
                          <a:effectLst/>
                          <a:latin typeface="Helvetica Neue Light"/>
                        </a:rPr>
                        <a:t> </a:t>
                      </a:r>
                      <a:r>
                        <a:rPr lang="ru-RU" sz="1800" b="0" i="0" u="none" strike="noStrike" dirty="0" err="1">
                          <a:solidFill>
                            <a:srgbClr val="1A2326"/>
                          </a:solidFill>
                          <a:effectLst/>
                          <a:latin typeface="Helvetica Neue Light"/>
                        </a:rPr>
                        <a:t>Property</a:t>
                      </a:r>
                      <a:endParaRPr lang="ru-RU" sz="1800" b="0" i="0" u="none" strike="noStrike" dirty="0">
                        <a:solidFill>
                          <a:srgbClr val="1A2326"/>
                        </a:solidFill>
                        <a:effectLst/>
                        <a:latin typeface="Helvetica Neue Light"/>
                      </a:endParaRPr>
                    </a:p>
                  </a:txBody>
                  <a:tcPr marL="13791" marR="13791" marT="10343" marB="0" anchor="ctr">
                    <a:lnL>
                      <a:noFill/>
                    </a:lnL>
                    <a:lnR>
                      <a:noFill/>
                    </a:lnR>
                    <a:lnT>
                      <a:noFill/>
                    </a:lnT>
                    <a:lnB>
                      <a:noFill/>
                    </a:lnB>
                  </a:tcPr>
                </a:tc>
                <a:tc>
                  <a:txBody>
                    <a:bodyPr/>
                    <a:lstStyle/>
                    <a:p>
                      <a:pPr algn="l" fontAlgn="ctr"/>
                      <a:r>
                        <a:rPr lang="en-US" sz="1600" b="1" i="0" u="none" strike="noStrike" dirty="0">
                          <a:solidFill>
                            <a:srgbClr val="D43669"/>
                          </a:solidFill>
                          <a:effectLst/>
                          <a:latin typeface="Monaco"/>
                        </a:rPr>
                        <a:t>&lt;hero-detail</a:t>
                      </a:r>
                      <a:r>
                        <a:rPr lang="en-US" sz="1600" b="1" i="0" u="none" strike="noStrike" dirty="0">
                          <a:solidFill>
                            <a:srgbClr val="5C707A"/>
                          </a:solidFill>
                          <a:effectLst/>
                          <a:latin typeface="Monaco"/>
                        </a:rPr>
                        <a:t> [</a:t>
                      </a:r>
                      <a:r>
                        <a:rPr lang="en-US" sz="1600" b="1" i="0" u="none" strike="noStrike" dirty="0">
                          <a:solidFill>
                            <a:srgbClr val="647F11"/>
                          </a:solidFill>
                          <a:effectLst/>
                          <a:latin typeface="Monaco"/>
                        </a:rPr>
                        <a:t>hero</a:t>
                      </a:r>
                      <a:r>
                        <a:rPr lang="en-US" sz="1600" b="1" i="0" u="none" strike="noStrike" dirty="0">
                          <a:solidFill>
                            <a:srgbClr val="5C707A"/>
                          </a:solidFill>
                          <a:effectLst/>
                          <a:latin typeface="Monaco"/>
                        </a:rPr>
                        <a:t>]</a:t>
                      </a:r>
                      <a:r>
                        <a:rPr lang="en-US" sz="1600" b="1" i="0" u="none" strike="noStrike" dirty="0">
                          <a:solidFill>
                            <a:srgbClr val="7A8B94"/>
                          </a:solidFill>
                          <a:effectLst/>
                          <a:latin typeface="Monaco"/>
                        </a:rPr>
                        <a:t>=</a:t>
                      </a:r>
                      <a:r>
                        <a:rPr lang="en-US" sz="1600" b="1" i="0" u="none" strike="noStrike" dirty="0">
                          <a:solidFill>
                            <a:srgbClr val="647F11"/>
                          </a:solidFill>
                          <a:effectLst/>
                          <a:latin typeface="Monaco"/>
                        </a:rPr>
                        <a:t>"</a:t>
                      </a:r>
                      <a:r>
                        <a:rPr lang="en-US" sz="1600" b="1" i="0" u="none" strike="noStrike" dirty="0" err="1">
                          <a:solidFill>
                            <a:srgbClr val="647F11"/>
                          </a:solidFill>
                          <a:effectLst/>
                          <a:latin typeface="Monaco"/>
                        </a:rPr>
                        <a:t>currentHero</a:t>
                      </a:r>
                      <a:r>
                        <a:rPr lang="en-US" sz="1600" b="1" i="0" u="none" strike="noStrike" dirty="0">
                          <a:solidFill>
                            <a:srgbClr val="647F11"/>
                          </a:solidFill>
                          <a:effectLst/>
                          <a:latin typeface="Monaco"/>
                        </a:rPr>
                        <a:t>"</a:t>
                      </a:r>
                      <a:r>
                        <a:rPr lang="en-US" sz="1600" b="1" i="0" u="none" strike="noStrike" dirty="0" smtClean="0">
                          <a:solidFill>
                            <a:srgbClr val="D43669"/>
                          </a:solidFill>
                          <a:effectLst/>
                          <a:latin typeface="Monaco"/>
                        </a:rPr>
                        <a:t>&gt;</a:t>
                      </a:r>
                    </a:p>
                    <a:p>
                      <a:pPr algn="l" fontAlgn="ctr"/>
                      <a:r>
                        <a:rPr lang="en-US" sz="1600" b="1" i="0" u="none" strike="noStrike" dirty="0" smtClean="0">
                          <a:solidFill>
                            <a:srgbClr val="D43669"/>
                          </a:solidFill>
                          <a:effectLst/>
                          <a:latin typeface="Monaco"/>
                        </a:rPr>
                        <a:t>&lt;</a:t>
                      </a:r>
                      <a:r>
                        <a:rPr lang="en-US" sz="1600" b="1" i="0" u="none" strike="noStrike" dirty="0">
                          <a:solidFill>
                            <a:srgbClr val="D43669"/>
                          </a:solidFill>
                          <a:effectLst/>
                          <a:latin typeface="Monaco"/>
                        </a:rPr>
                        <a:t>/hero-detail&gt;</a:t>
                      </a:r>
                    </a:p>
                  </a:txBody>
                  <a:tcPr marL="13791" marR="13791" marT="10343" marB="0" anchor="ctr">
                    <a:lnL>
                      <a:noFill/>
                    </a:lnL>
                    <a:lnR>
                      <a:noFill/>
                    </a:lnR>
                    <a:lnT>
                      <a:noFill/>
                    </a:lnT>
                    <a:lnB>
                      <a:noFill/>
                    </a:lnB>
                  </a:tcPr>
                </a:tc>
                <a:extLst>
                  <a:ext uri="{0D108BD9-81ED-4DB2-BD59-A6C34878D82A}">
                    <a16:rowId xmlns:a16="http://schemas.microsoft.com/office/drawing/2014/main" xmlns="" val="10002"/>
                  </a:ext>
                </a:extLst>
              </a:tr>
              <a:tr h="655727">
                <a:tc vMerge="1">
                  <a:txBody>
                    <a:bodyPr/>
                    <a:lstStyle/>
                    <a:p>
                      <a:endParaRPr lang="ru-RU"/>
                    </a:p>
                  </a:txBody>
                  <a:tcPr/>
                </a:tc>
                <a:tc>
                  <a:txBody>
                    <a:bodyPr/>
                    <a:lstStyle/>
                    <a:p>
                      <a:pPr algn="l" fontAlgn="ctr"/>
                      <a:r>
                        <a:rPr lang="en-US" sz="1800" b="0" i="0" u="none" strike="noStrike" dirty="0">
                          <a:solidFill>
                            <a:srgbClr val="1A2326"/>
                          </a:solidFill>
                          <a:effectLst/>
                          <a:latin typeface="Helvetica Neue Light"/>
                        </a:rPr>
                        <a:t>Directive property</a:t>
                      </a:r>
                    </a:p>
                  </a:txBody>
                  <a:tcPr marL="13791" marR="13791" marT="10343" marB="0" anchor="ctr">
                    <a:lnL>
                      <a:noFill/>
                    </a:lnL>
                    <a:lnR>
                      <a:noFill/>
                    </a:lnR>
                    <a:lnT>
                      <a:noFill/>
                    </a:lnT>
                    <a:lnB>
                      <a:noFill/>
                    </a:lnB>
                  </a:tcPr>
                </a:tc>
                <a:tc>
                  <a:txBody>
                    <a:bodyPr/>
                    <a:lstStyle/>
                    <a:p>
                      <a:pPr algn="l" fontAlgn="ctr"/>
                      <a:r>
                        <a:rPr lang="en-US" sz="1600" b="1" i="0" u="none" strike="noStrike" dirty="0">
                          <a:solidFill>
                            <a:srgbClr val="D43669"/>
                          </a:solidFill>
                          <a:effectLst/>
                          <a:latin typeface="Monaco"/>
                        </a:rPr>
                        <a:t>&lt;div</a:t>
                      </a:r>
                      <a:r>
                        <a:rPr lang="en-US" sz="1600" b="1" i="0" u="none" strike="noStrike" dirty="0">
                          <a:solidFill>
                            <a:srgbClr val="5C707A"/>
                          </a:solidFill>
                          <a:effectLst/>
                          <a:latin typeface="Monaco"/>
                        </a:rPr>
                        <a:t> </a:t>
                      </a:r>
                      <a:endParaRPr lang="en-US" sz="1600" b="1" i="0" u="none" strike="noStrike" dirty="0" smtClean="0">
                        <a:solidFill>
                          <a:srgbClr val="5C707A"/>
                        </a:solidFill>
                        <a:effectLst/>
                        <a:latin typeface="Monaco"/>
                      </a:endParaRPr>
                    </a:p>
                    <a:p>
                      <a:pPr algn="l" fontAlgn="ctr"/>
                      <a:r>
                        <a:rPr lang="en-US" sz="1600" b="1" i="0" u="none" strike="noStrike" dirty="0" smtClean="0">
                          <a:solidFill>
                            <a:srgbClr val="5C707A"/>
                          </a:solidFill>
                          <a:effectLst/>
                          <a:latin typeface="Monaco"/>
                        </a:rPr>
                        <a:t> [</a:t>
                      </a:r>
                      <a:r>
                        <a:rPr lang="en-US" sz="1600" b="1" i="0" u="none" strike="noStrike" dirty="0" err="1">
                          <a:solidFill>
                            <a:srgbClr val="647F11"/>
                          </a:solidFill>
                          <a:effectLst/>
                          <a:latin typeface="Monaco"/>
                        </a:rPr>
                        <a:t>ngClass</a:t>
                      </a:r>
                      <a:r>
                        <a:rPr lang="en-US" sz="1600" b="1" i="0" u="none" strike="noStrike" dirty="0">
                          <a:solidFill>
                            <a:srgbClr val="5C707A"/>
                          </a:solidFill>
                          <a:effectLst/>
                          <a:latin typeface="Monaco"/>
                        </a:rPr>
                        <a:t>] </a:t>
                      </a:r>
                      <a:r>
                        <a:rPr lang="en-US" sz="1600" b="1" i="0" u="none" strike="noStrike" dirty="0">
                          <a:solidFill>
                            <a:srgbClr val="7A8B94"/>
                          </a:solidFill>
                          <a:effectLst/>
                          <a:latin typeface="Monaco"/>
                        </a:rPr>
                        <a:t>=</a:t>
                      </a:r>
                      <a:r>
                        <a:rPr lang="en-US" sz="1600" b="1" i="0" u="none" strike="noStrike" dirty="0">
                          <a:solidFill>
                            <a:srgbClr val="5C707A"/>
                          </a:solidFill>
                          <a:effectLst/>
                          <a:latin typeface="Monaco"/>
                        </a:rPr>
                        <a:t> </a:t>
                      </a:r>
                      <a:r>
                        <a:rPr lang="en-US" sz="1600" b="1" i="0" u="none" strike="noStrike" dirty="0">
                          <a:solidFill>
                            <a:srgbClr val="647F11"/>
                          </a:solidFill>
                          <a:effectLst/>
                          <a:latin typeface="Monaco"/>
                        </a:rPr>
                        <a:t>"{</a:t>
                      </a:r>
                      <a:r>
                        <a:rPr lang="en-US" sz="1600" b="1" i="0" u="none" strike="noStrike" dirty="0" smtClean="0">
                          <a:solidFill>
                            <a:srgbClr val="647F11"/>
                          </a:solidFill>
                          <a:effectLst/>
                          <a:latin typeface="Monaco"/>
                        </a:rPr>
                        <a:t>selected: </a:t>
                      </a:r>
                      <a:r>
                        <a:rPr lang="en-US" sz="1600" b="1" i="0" u="none" strike="noStrike" dirty="0" err="1" smtClean="0">
                          <a:solidFill>
                            <a:srgbClr val="647F11"/>
                          </a:solidFill>
                          <a:effectLst/>
                          <a:latin typeface="Monaco"/>
                        </a:rPr>
                        <a:t>isSelected</a:t>
                      </a:r>
                      <a:r>
                        <a:rPr lang="en-US" sz="1600" b="1" i="0" u="none" strike="noStrike" dirty="0">
                          <a:solidFill>
                            <a:srgbClr val="647F11"/>
                          </a:solidFill>
                          <a:effectLst/>
                          <a:latin typeface="Monaco"/>
                        </a:rPr>
                        <a:t>}"</a:t>
                      </a:r>
                      <a:r>
                        <a:rPr lang="en-US" sz="1600" b="1" i="0" u="none" strike="noStrike" dirty="0" smtClean="0">
                          <a:solidFill>
                            <a:srgbClr val="D43669"/>
                          </a:solidFill>
                          <a:effectLst/>
                          <a:latin typeface="Monaco"/>
                        </a:rPr>
                        <a:t>&gt;</a:t>
                      </a:r>
                    </a:p>
                    <a:p>
                      <a:pPr algn="l" fontAlgn="ctr"/>
                      <a:r>
                        <a:rPr lang="en-US" sz="1600" b="1" i="0" u="none" strike="noStrike" dirty="0" smtClean="0">
                          <a:solidFill>
                            <a:srgbClr val="D43669"/>
                          </a:solidFill>
                          <a:effectLst/>
                          <a:latin typeface="Monaco"/>
                        </a:rPr>
                        <a:t>&lt;</a:t>
                      </a:r>
                      <a:r>
                        <a:rPr lang="en-US" sz="1600" b="1" i="0" u="none" strike="noStrike" dirty="0">
                          <a:solidFill>
                            <a:srgbClr val="D43669"/>
                          </a:solidFill>
                          <a:effectLst/>
                          <a:latin typeface="Monaco"/>
                        </a:rPr>
                        <a:t>/div&gt;</a:t>
                      </a:r>
                    </a:p>
                  </a:txBody>
                  <a:tcPr marL="13791" marR="13791" marT="10343" marB="0" anchor="ctr">
                    <a:lnL>
                      <a:noFill/>
                    </a:lnL>
                    <a:lnR>
                      <a:noFill/>
                    </a:lnR>
                    <a:lnT>
                      <a:noFill/>
                    </a:lnT>
                    <a:lnB>
                      <a:noFill/>
                    </a:lnB>
                  </a:tcPr>
                </a:tc>
                <a:extLst>
                  <a:ext uri="{0D108BD9-81ED-4DB2-BD59-A6C34878D82A}">
                    <a16:rowId xmlns:a16="http://schemas.microsoft.com/office/drawing/2014/main" xmlns="" val="10003"/>
                  </a:ext>
                </a:extLst>
              </a:tr>
              <a:tr h="186169">
                <a:tc vMerge="1">
                  <a:txBody>
                    <a:bodyPr/>
                    <a:lstStyle/>
                    <a:p>
                      <a:endParaRPr lang="ru-RU"/>
                    </a:p>
                  </a:txBody>
                  <a:tcPr/>
                </a:tc>
                <a:tc>
                  <a:txBody>
                    <a:bodyPr/>
                    <a:lstStyle/>
                    <a:p>
                      <a:pPr algn="l" fontAlgn="ctr"/>
                      <a:endParaRPr lang="ru-RU" sz="1800" b="0" i="0" u="none" strike="noStrike" dirty="0">
                        <a:solidFill>
                          <a:srgbClr val="1A2326"/>
                        </a:solidFill>
                        <a:effectLst/>
                        <a:latin typeface="Helvetica Neue Light"/>
                      </a:endParaRPr>
                    </a:p>
                  </a:txBody>
                  <a:tcPr marL="13791" marR="13791" marT="10343" marB="0" anchor="ctr">
                    <a:lnL>
                      <a:noFill/>
                    </a:lnL>
                    <a:lnR>
                      <a:noFill/>
                    </a:lnR>
                    <a:lnT>
                      <a:noFill/>
                    </a:lnT>
                    <a:lnB w="38100" cap="flat" cmpd="sng" algn="ctr">
                      <a:solidFill>
                        <a:srgbClr val="000000"/>
                      </a:solidFill>
                      <a:prstDash val="solid"/>
                      <a:round/>
                      <a:headEnd type="none" w="med" len="med"/>
                      <a:tailEnd type="none" w="med" len="med"/>
                    </a:lnB>
                  </a:tcPr>
                </a:tc>
                <a:tc>
                  <a:txBody>
                    <a:bodyPr/>
                    <a:lstStyle/>
                    <a:p>
                      <a:pPr algn="l" fontAlgn="ctr"/>
                      <a:endParaRPr lang="ru-RU" sz="1200" b="1" i="0" u="none" strike="noStrike" dirty="0">
                        <a:solidFill>
                          <a:srgbClr val="000000"/>
                        </a:solidFill>
                        <a:effectLst/>
                        <a:latin typeface="Calibri"/>
                      </a:endParaRPr>
                    </a:p>
                  </a:txBody>
                  <a:tcPr marL="13791" marR="13791" marT="10343" marB="0" anchor="ctr">
                    <a:lnL>
                      <a:noFill/>
                    </a:lnL>
                    <a:lnR>
                      <a:noFill/>
                    </a:lnR>
                    <a:lnT>
                      <a:noFill/>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94381">
                <a:tc rowSpan="3">
                  <a:txBody>
                    <a:bodyPr/>
                    <a:lstStyle/>
                    <a:p>
                      <a:pPr algn="l" fontAlgn="ctr"/>
                      <a:r>
                        <a:rPr lang="en-US" sz="1800" b="0" i="0" u="none" strike="noStrike" dirty="0">
                          <a:solidFill>
                            <a:srgbClr val="1A2326"/>
                          </a:solidFill>
                          <a:effectLst/>
                          <a:latin typeface="Helvetica Neue Light"/>
                        </a:rPr>
                        <a:t>Event</a:t>
                      </a:r>
                    </a:p>
                  </a:txBody>
                  <a:tcPr marL="13791" marR="13791" marT="10343" marB="0" anchor="ctr">
                    <a:lnL>
                      <a:noFill/>
                    </a:lnL>
                    <a:lnR>
                      <a:noFill/>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fontAlgn="ctr"/>
                      <a:r>
                        <a:rPr lang="fr-FR" sz="1800" b="0" i="0" u="none" strike="noStrike" dirty="0" err="1">
                          <a:solidFill>
                            <a:srgbClr val="1A2326"/>
                          </a:solidFill>
                          <a:effectLst/>
                          <a:latin typeface="Helvetica Neue Light"/>
                        </a:rPr>
                        <a:t>Element</a:t>
                      </a:r>
                      <a:r>
                        <a:rPr lang="fr-FR" sz="1800" b="0" i="0" u="none" strike="noStrike" dirty="0">
                          <a:solidFill>
                            <a:srgbClr val="1A2326"/>
                          </a:solidFill>
                          <a:effectLst/>
                          <a:latin typeface="Helvetica Neue Light"/>
                        </a:rPr>
                        <a:t> Event</a:t>
                      </a:r>
                    </a:p>
                  </a:txBody>
                  <a:tcPr marL="13791" marR="13791" marT="10343" marB="0" anchor="ctr">
                    <a:lnL>
                      <a:noFill/>
                    </a:lnL>
                    <a:lnR>
                      <a:noFill/>
                    </a:lnR>
                    <a:lnT w="38100" cap="flat" cmpd="sng" algn="ctr">
                      <a:solidFill>
                        <a:srgbClr val="000000"/>
                      </a:solidFill>
                      <a:prstDash val="solid"/>
                      <a:round/>
                      <a:headEnd type="none" w="med" len="med"/>
                      <a:tailEnd type="none" w="med" len="med"/>
                    </a:lnT>
                    <a:lnB>
                      <a:noFill/>
                    </a:lnB>
                  </a:tcPr>
                </a:tc>
                <a:tc>
                  <a:txBody>
                    <a:bodyPr/>
                    <a:lstStyle/>
                    <a:p>
                      <a:pPr algn="l" fontAlgn="ctr"/>
                      <a:r>
                        <a:rPr lang="en-US" sz="1600" b="1" i="0" u="none" strike="noStrike" dirty="0">
                          <a:solidFill>
                            <a:srgbClr val="D43669"/>
                          </a:solidFill>
                          <a:effectLst/>
                          <a:latin typeface="Monaco"/>
                        </a:rPr>
                        <a:t>&lt;button</a:t>
                      </a:r>
                      <a:r>
                        <a:rPr lang="en-US" sz="1600" b="1" i="0" u="none" strike="noStrike" dirty="0">
                          <a:solidFill>
                            <a:srgbClr val="5C707A"/>
                          </a:solidFill>
                          <a:effectLst/>
                          <a:latin typeface="Monaco"/>
                        </a:rPr>
                        <a:t> (</a:t>
                      </a:r>
                      <a:r>
                        <a:rPr lang="en-US" sz="1600" b="1" i="0" u="none" strike="noStrike" dirty="0">
                          <a:solidFill>
                            <a:srgbClr val="647F11"/>
                          </a:solidFill>
                          <a:effectLst/>
                          <a:latin typeface="Monaco"/>
                        </a:rPr>
                        <a:t>click</a:t>
                      </a:r>
                      <a:r>
                        <a:rPr lang="en-US" sz="1600" b="1" i="0" u="none" strike="noStrike" dirty="0">
                          <a:solidFill>
                            <a:srgbClr val="5C707A"/>
                          </a:solidFill>
                          <a:effectLst/>
                          <a:latin typeface="Monaco"/>
                        </a:rPr>
                        <a:t>) </a:t>
                      </a:r>
                      <a:r>
                        <a:rPr lang="en-US" sz="1600" b="1" i="0" u="none" strike="noStrike" dirty="0">
                          <a:solidFill>
                            <a:srgbClr val="7A8B94"/>
                          </a:solidFill>
                          <a:effectLst/>
                          <a:latin typeface="Monaco"/>
                        </a:rPr>
                        <a:t>=</a:t>
                      </a:r>
                      <a:r>
                        <a:rPr lang="en-US" sz="1600" b="1" i="0" u="none" strike="noStrike" dirty="0">
                          <a:solidFill>
                            <a:srgbClr val="5C707A"/>
                          </a:solidFill>
                          <a:effectLst/>
                          <a:latin typeface="Monaco"/>
                        </a:rPr>
                        <a:t> </a:t>
                      </a:r>
                      <a:r>
                        <a:rPr lang="en-US" sz="1600" b="1" i="0" u="none" strike="noStrike" dirty="0">
                          <a:solidFill>
                            <a:srgbClr val="647F11"/>
                          </a:solidFill>
                          <a:effectLst/>
                          <a:latin typeface="Monaco"/>
                        </a:rPr>
                        <a:t>"</a:t>
                      </a:r>
                      <a:r>
                        <a:rPr lang="en-US" sz="1600" b="1" i="0" u="none" strike="noStrike" dirty="0" err="1">
                          <a:solidFill>
                            <a:srgbClr val="647F11"/>
                          </a:solidFill>
                          <a:effectLst/>
                          <a:latin typeface="Monaco"/>
                        </a:rPr>
                        <a:t>onSave</a:t>
                      </a:r>
                      <a:r>
                        <a:rPr lang="en-US" sz="1600" b="1" i="0" u="none" strike="noStrike" dirty="0">
                          <a:solidFill>
                            <a:srgbClr val="647F11"/>
                          </a:solidFill>
                          <a:effectLst/>
                          <a:latin typeface="Monaco"/>
                        </a:rPr>
                        <a:t>()"</a:t>
                      </a:r>
                      <a:r>
                        <a:rPr lang="en-US" sz="1600" b="1" i="0" u="none" strike="noStrike" dirty="0" smtClean="0">
                          <a:solidFill>
                            <a:srgbClr val="D43669"/>
                          </a:solidFill>
                          <a:effectLst/>
                          <a:latin typeface="Monaco"/>
                        </a:rPr>
                        <a:t>&gt;</a:t>
                      </a:r>
                    </a:p>
                    <a:p>
                      <a:pPr algn="l" fontAlgn="ctr"/>
                      <a:r>
                        <a:rPr lang="en-US" sz="1600" b="1" i="0" u="none" strike="noStrike" dirty="0" smtClean="0">
                          <a:solidFill>
                            <a:srgbClr val="5C707A"/>
                          </a:solidFill>
                          <a:effectLst/>
                          <a:latin typeface="Monaco"/>
                        </a:rPr>
                        <a:t>   Save</a:t>
                      </a:r>
                    </a:p>
                    <a:p>
                      <a:pPr algn="l" fontAlgn="ctr"/>
                      <a:r>
                        <a:rPr lang="en-US" sz="1600" b="1" i="0" u="none" strike="noStrike" dirty="0" smtClean="0">
                          <a:solidFill>
                            <a:srgbClr val="D43669"/>
                          </a:solidFill>
                          <a:effectLst/>
                          <a:latin typeface="Monaco"/>
                        </a:rPr>
                        <a:t>&lt;</a:t>
                      </a:r>
                      <a:r>
                        <a:rPr lang="en-US" sz="1600" b="1" i="0" u="none" strike="noStrike" dirty="0">
                          <a:solidFill>
                            <a:srgbClr val="D43669"/>
                          </a:solidFill>
                          <a:effectLst/>
                          <a:latin typeface="Monaco"/>
                        </a:rPr>
                        <a:t>/button&gt;</a:t>
                      </a:r>
                    </a:p>
                  </a:txBody>
                  <a:tcPr marL="13791" marR="13791" marT="10343" marB="0" anchor="ctr">
                    <a:lnL>
                      <a:noFill/>
                    </a:lnL>
                    <a:lnR>
                      <a:noFill/>
                    </a:lnR>
                    <a:lnT w="381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05"/>
                  </a:ext>
                </a:extLst>
              </a:tr>
              <a:tr h="655727">
                <a:tc vMerge="1">
                  <a:txBody>
                    <a:bodyPr/>
                    <a:lstStyle/>
                    <a:p>
                      <a:endParaRPr lang="ru-RU"/>
                    </a:p>
                  </a:txBody>
                  <a:tcPr/>
                </a:tc>
                <a:tc>
                  <a:txBody>
                    <a:bodyPr/>
                    <a:lstStyle/>
                    <a:p>
                      <a:pPr algn="l" fontAlgn="ctr"/>
                      <a:r>
                        <a:rPr lang="ru-RU" sz="1800" b="0" i="0" u="none" strike="noStrike" dirty="0" err="1">
                          <a:solidFill>
                            <a:srgbClr val="1A2326"/>
                          </a:solidFill>
                          <a:effectLst/>
                          <a:latin typeface="Helvetica Neue Light"/>
                        </a:rPr>
                        <a:t>Component</a:t>
                      </a:r>
                      <a:r>
                        <a:rPr lang="ru-RU" sz="1800" b="0" i="0" u="none" strike="noStrike" dirty="0">
                          <a:solidFill>
                            <a:srgbClr val="1A2326"/>
                          </a:solidFill>
                          <a:effectLst/>
                          <a:latin typeface="Helvetica Neue Light"/>
                        </a:rPr>
                        <a:t> </a:t>
                      </a:r>
                      <a:r>
                        <a:rPr lang="ru-RU" sz="1800" b="0" i="0" u="none" strike="noStrike" dirty="0" err="1">
                          <a:solidFill>
                            <a:srgbClr val="1A2326"/>
                          </a:solidFill>
                          <a:effectLst/>
                          <a:latin typeface="Helvetica Neue Light"/>
                        </a:rPr>
                        <a:t>Event</a:t>
                      </a:r>
                      <a:endParaRPr lang="ru-RU" sz="1800" b="0" i="0" u="none" strike="noStrike" dirty="0">
                        <a:solidFill>
                          <a:srgbClr val="1A2326"/>
                        </a:solidFill>
                        <a:effectLst/>
                        <a:latin typeface="Helvetica Neue Light"/>
                      </a:endParaRPr>
                    </a:p>
                  </a:txBody>
                  <a:tcPr marL="13791" marR="13791" marT="10343" marB="0" anchor="ctr">
                    <a:lnL>
                      <a:noFill/>
                    </a:lnL>
                    <a:lnR>
                      <a:noFill/>
                    </a:lnR>
                    <a:lnT>
                      <a:noFill/>
                    </a:lnT>
                    <a:lnB>
                      <a:noFill/>
                    </a:lnB>
                  </a:tcPr>
                </a:tc>
                <a:tc>
                  <a:txBody>
                    <a:bodyPr/>
                    <a:lstStyle/>
                    <a:p>
                      <a:pPr algn="l" fontAlgn="ctr"/>
                      <a:r>
                        <a:rPr lang="en-US" sz="1600" b="1" i="0" u="none" strike="noStrike" dirty="0">
                          <a:solidFill>
                            <a:srgbClr val="D43669"/>
                          </a:solidFill>
                          <a:effectLst/>
                          <a:latin typeface="Monaco"/>
                        </a:rPr>
                        <a:t>&lt;hero-detail</a:t>
                      </a:r>
                      <a:r>
                        <a:rPr lang="en-US" sz="1600" b="1" i="0" u="none" strike="noStrike" dirty="0">
                          <a:solidFill>
                            <a:srgbClr val="5C707A"/>
                          </a:solidFill>
                          <a:effectLst/>
                          <a:latin typeface="Monaco"/>
                        </a:rPr>
                        <a:t> </a:t>
                      </a:r>
                      <a:endParaRPr lang="en-US" sz="1600" b="1" i="0" u="none" strike="noStrike" dirty="0" smtClean="0">
                        <a:solidFill>
                          <a:srgbClr val="5C707A"/>
                        </a:solidFill>
                        <a:effectLst/>
                        <a:latin typeface="Monaco"/>
                      </a:endParaRPr>
                    </a:p>
                    <a:p>
                      <a:pPr algn="l" fontAlgn="ctr"/>
                      <a:r>
                        <a:rPr lang="en-US" sz="1600" b="1" i="0" u="none" strike="noStrike" dirty="0" smtClean="0">
                          <a:solidFill>
                            <a:srgbClr val="5C707A"/>
                          </a:solidFill>
                          <a:effectLst/>
                          <a:latin typeface="Monaco"/>
                        </a:rPr>
                        <a:t>       (</a:t>
                      </a:r>
                      <a:r>
                        <a:rPr lang="en-US" sz="1600" b="1" i="0" u="none" strike="noStrike" dirty="0">
                          <a:solidFill>
                            <a:srgbClr val="647F11"/>
                          </a:solidFill>
                          <a:effectLst/>
                          <a:latin typeface="Monaco"/>
                        </a:rPr>
                        <a:t>deleted</a:t>
                      </a:r>
                      <a:r>
                        <a:rPr lang="en-US" sz="1600" b="1" i="0" u="none" strike="noStrike" dirty="0">
                          <a:solidFill>
                            <a:srgbClr val="5C707A"/>
                          </a:solidFill>
                          <a:effectLst/>
                          <a:latin typeface="Monaco"/>
                        </a:rPr>
                        <a:t>)</a:t>
                      </a:r>
                      <a:r>
                        <a:rPr lang="en-US" sz="1600" b="1" i="0" u="none" strike="noStrike" dirty="0">
                          <a:solidFill>
                            <a:srgbClr val="7A8B94"/>
                          </a:solidFill>
                          <a:effectLst/>
                          <a:latin typeface="Monaco"/>
                        </a:rPr>
                        <a:t>=</a:t>
                      </a:r>
                      <a:r>
                        <a:rPr lang="en-US" sz="1600" b="1" i="0" u="none" strike="noStrike" dirty="0">
                          <a:solidFill>
                            <a:srgbClr val="647F11"/>
                          </a:solidFill>
                          <a:effectLst/>
                          <a:latin typeface="Monaco"/>
                        </a:rPr>
                        <a:t>"</a:t>
                      </a:r>
                      <a:r>
                        <a:rPr lang="en-US" sz="1600" b="1" i="0" u="none" strike="noStrike" dirty="0" err="1">
                          <a:solidFill>
                            <a:srgbClr val="647F11"/>
                          </a:solidFill>
                          <a:effectLst/>
                          <a:latin typeface="Monaco"/>
                        </a:rPr>
                        <a:t>onHeroDeleted</a:t>
                      </a:r>
                      <a:r>
                        <a:rPr lang="en-US" sz="1600" b="1" i="0" u="none" strike="noStrike" dirty="0">
                          <a:solidFill>
                            <a:srgbClr val="647F11"/>
                          </a:solidFill>
                          <a:effectLst/>
                          <a:latin typeface="Monaco"/>
                        </a:rPr>
                        <a:t>()"</a:t>
                      </a:r>
                      <a:r>
                        <a:rPr lang="en-US" sz="1600" b="1" i="0" u="none" strike="noStrike" dirty="0" smtClean="0">
                          <a:solidFill>
                            <a:srgbClr val="D43669"/>
                          </a:solidFill>
                          <a:effectLst/>
                          <a:latin typeface="Monaco"/>
                        </a:rPr>
                        <a:t>&gt;</a:t>
                      </a:r>
                    </a:p>
                    <a:p>
                      <a:pPr algn="l" fontAlgn="ctr"/>
                      <a:r>
                        <a:rPr lang="en-US" sz="1600" b="1" i="0" u="none" strike="noStrike" dirty="0" smtClean="0">
                          <a:solidFill>
                            <a:srgbClr val="D43669"/>
                          </a:solidFill>
                          <a:effectLst/>
                          <a:latin typeface="Monaco"/>
                        </a:rPr>
                        <a:t>&lt;</a:t>
                      </a:r>
                      <a:r>
                        <a:rPr lang="en-US" sz="1600" b="1" i="0" u="none" strike="noStrike" dirty="0">
                          <a:solidFill>
                            <a:srgbClr val="D43669"/>
                          </a:solidFill>
                          <a:effectLst/>
                          <a:latin typeface="Monaco"/>
                        </a:rPr>
                        <a:t>/hero-detail&gt;</a:t>
                      </a:r>
                    </a:p>
                  </a:txBody>
                  <a:tcPr marL="13791" marR="13791" marT="10343" marB="0" anchor="ctr">
                    <a:lnL>
                      <a:noFill/>
                    </a:lnL>
                    <a:lnR>
                      <a:noFill/>
                    </a:lnR>
                    <a:lnT>
                      <a:noFill/>
                    </a:lnT>
                    <a:lnB>
                      <a:noFill/>
                    </a:lnB>
                  </a:tcPr>
                </a:tc>
                <a:extLst>
                  <a:ext uri="{0D108BD9-81ED-4DB2-BD59-A6C34878D82A}">
                    <a16:rowId xmlns:a16="http://schemas.microsoft.com/office/drawing/2014/main" xmlns="" val="10006"/>
                  </a:ext>
                </a:extLst>
              </a:tr>
              <a:tr h="841896">
                <a:tc vMerge="1">
                  <a:txBody>
                    <a:bodyPr/>
                    <a:lstStyle/>
                    <a:p>
                      <a:endParaRPr lang="ru-RU"/>
                    </a:p>
                  </a:txBody>
                  <a:tcPr/>
                </a:tc>
                <a:tc>
                  <a:txBody>
                    <a:bodyPr/>
                    <a:lstStyle/>
                    <a:p>
                      <a:pPr algn="l" fontAlgn="ctr"/>
                      <a:r>
                        <a:rPr lang="en-US" sz="1800" b="0" i="0" u="none" strike="noStrike" dirty="0">
                          <a:solidFill>
                            <a:srgbClr val="1A2326"/>
                          </a:solidFill>
                          <a:effectLst/>
                          <a:latin typeface="Helvetica Neue Light"/>
                        </a:rPr>
                        <a:t>Directive Event</a:t>
                      </a:r>
                    </a:p>
                  </a:txBody>
                  <a:tcPr marL="13791" marR="13791" marT="10343" marB="0" anchor="ctr">
                    <a:lnL>
                      <a:noFill/>
                    </a:lnL>
                    <a:lnR>
                      <a:noFill/>
                    </a:lnR>
                    <a:lnT>
                      <a:noFill/>
                    </a:lnT>
                    <a:lnB w="38100" cap="flat" cmpd="sng" algn="ctr">
                      <a:solidFill>
                        <a:srgbClr val="000000"/>
                      </a:solidFill>
                      <a:prstDash val="solid"/>
                      <a:round/>
                      <a:headEnd type="none" w="med" len="med"/>
                      <a:tailEnd type="none" w="med" len="med"/>
                    </a:lnB>
                  </a:tcPr>
                </a:tc>
                <a:tc>
                  <a:txBody>
                    <a:bodyPr/>
                    <a:lstStyle/>
                    <a:p>
                      <a:pPr algn="l" fontAlgn="ctr"/>
                      <a:r>
                        <a:rPr lang="en-US" sz="1600" b="1" i="0" u="none" strike="noStrike" dirty="0">
                          <a:solidFill>
                            <a:srgbClr val="D43669"/>
                          </a:solidFill>
                          <a:effectLst/>
                          <a:latin typeface="Monaco"/>
                        </a:rPr>
                        <a:t>&lt;div</a:t>
                      </a:r>
                      <a:r>
                        <a:rPr lang="en-US" sz="1600" b="1" i="0" u="none" strike="noStrike" dirty="0">
                          <a:solidFill>
                            <a:srgbClr val="5C707A"/>
                          </a:solidFill>
                          <a:effectLst/>
                          <a:latin typeface="Monaco"/>
                        </a:rPr>
                        <a:t> </a:t>
                      </a:r>
                      <a:r>
                        <a:rPr lang="en-US" sz="1600" b="1" i="0" u="none" strike="noStrike" dirty="0" err="1">
                          <a:solidFill>
                            <a:srgbClr val="647F11"/>
                          </a:solidFill>
                          <a:effectLst/>
                          <a:latin typeface="Monaco"/>
                        </a:rPr>
                        <a:t>myClick</a:t>
                      </a:r>
                      <a:r>
                        <a:rPr lang="en-US" sz="1600" b="1" i="0" u="none" strike="noStrike" dirty="0">
                          <a:solidFill>
                            <a:srgbClr val="5C707A"/>
                          </a:solidFill>
                          <a:effectLst/>
                          <a:latin typeface="Monaco"/>
                        </a:rPr>
                        <a:t> (</a:t>
                      </a:r>
                      <a:r>
                        <a:rPr lang="en-US" sz="1600" b="1" i="0" u="none" strike="noStrike" dirty="0" err="1">
                          <a:solidFill>
                            <a:srgbClr val="647F11"/>
                          </a:solidFill>
                          <a:effectLst/>
                          <a:latin typeface="Monaco"/>
                        </a:rPr>
                        <a:t>myClick</a:t>
                      </a:r>
                      <a:r>
                        <a:rPr lang="en-US" sz="1600" b="1" i="0" u="none" strike="noStrike" dirty="0">
                          <a:solidFill>
                            <a:srgbClr val="5C707A"/>
                          </a:solidFill>
                          <a:effectLst/>
                          <a:latin typeface="Monaco"/>
                        </a:rPr>
                        <a:t>)</a:t>
                      </a:r>
                      <a:r>
                        <a:rPr lang="en-US" sz="1600" b="1" i="0" u="none" strike="noStrike" dirty="0">
                          <a:solidFill>
                            <a:srgbClr val="7A8B94"/>
                          </a:solidFill>
                          <a:effectLst/>
                          <a:latin typeface="Monaco"/>
                        </a:rPr>
                        <a:t>=</a:t>
                      </a:r>
                      <a:r>
                        <a:rPr lang="en-US" sz="1600" b="1" i="0" u="none" strike="noStrike" dirty="0">
                          <a:solidFill>
                            <a:srgbClr val="647F11"/>
                          </a:solidFill>
                          <a:effectLst/>
                          <a:latin typeface="Monaco"/>
                        </a:rPr>
                        <a:t>"clicked=$event"</a:t>
                      </a:r>
                      <a:r>
                        <a:rPr lang="en-US" sz="1600" b="1" i="0" u="none" strike="noStrike" dirty="0">
                          <a:solidFill>
                            <a:srgbClr val="D43669"/>
                          </a:solidFill>
                          <a:effectLst/>
                          <a:latin typeface="Monaco"/>
                        </a:rPr>
                        <a:t>&gt;</a:t>
                      </a:r>
                      <a:r>
                        <a:rPr lang="en-US" sz="1600" b="1" i="0" u="none" strike="noStrike" dirty="0">
                          <a:solidFill>
                            <a:srgbClr val="5C707A"/>
                          </a:solidFill>
                          <a:effectLst/>
                          <a:latin typeface="Monaco"/>
                        </a:rPr>
                        <a:t>click me</a:t>
                      </a:r>
                      <a:r>
                        <a:rPr lang="en-US" sz="1600" b="1" i="0" u="none" strike="noStrike" dirty="0">
                          <a:solidFill>
                            <a:srgbClr val="D43669"/>
                          </a:solidFill>
                          <a:effectLst/>
                          <a:latin typeface="Monaco"/>
                        </a:rPr>
                        <a:t>&lt;/div&gt;</a:t>
                      </a:r>
                    </a:p>
                  </a:txBody>
                  <a:tcPr marL="13791" marR="13791" marT="10343" marB="0" anchor="ctr">
                    <a:lnL>
                      <a:noFill/>
                    </a:lnL>
                    <a:lnR>
                      <a:noFill/>
                    </a:lnR>
                    <a:lnT>
                      <a:noFill/>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94381">
                <a:tc>
                  <a:txBody>
                    <a:bodyPr/>
                    <a:lstStyle/>
                    <a:p>
                      <a:pPr algn="l" fontAlgn="ctr"/>
                      <a:r>
                        <a:rPr lang="en-US" sz="1800" b="0" i="0" u="none" strike="noStrike" dirty="0">
                          <a:solidFill>
                            <a:srgbClr val="1A2326"/>
                          </a:solidFill>
                          <a:effectLst/>
                          <a:latin typeface="Helvetica Neue Light"/>
                        </a:rPr>
                        <a:t>Two-way</a:t>
                      </a:r>
                    </a:p>
                  </a:txBody>
                  <a:tcPr marL="13791" marR="13791" marT="10343" marB="0" anchor="ctr">
                    <a:lnL>
                      <a:noFill/>
                    </a:lnL>
                    <a:lnR>
                      <a:noFill/>
                    </a:lnR>
                    <a:lnT w="38100" cap="flat" cmpd="sng" algn="ctr">
                      <a:solidFill>
                        <a:srgbClr val="000000"/>
                      </a:solidFill>
                      <a:prstDash val="solid"/>
                      <a:round/>
                      <a:headEnd type="none" w="med" len="med"/>
                      <a:tailEnd type="none" w="med" len="med"/>
                    </a:lnT>
                    <a:lnB>
                      <a:noFill/>
                    </a:lnB>
                  </a:tcPr>
                </a:tc>
                <a:tc>
                  <a:txBody>
                    <a:bodyPr/>
                    <a:lstStyle/>
                    <a:p>
                      <a:pPr algn="l" fontAlgn="ctr"/>
                      <a:r>
                        <a:rPr lang="fr-FR" sz="1800" b="0" i="0" u="none" strike="noStrike" dirty="0">
                          <a:solidFill>
                            <a:srgbClr val="1A2326"/>
                          </a:solidFill>
                          <a:effectLst/>
                          <a:latin typeface="Helvetica Neue Light"/>
                        </a:rPr>
                        <a:t>Directive Event </a:t>
                      </a:r>
                      <a:r>
                        <a:rPr lang="fr-FR" sz="1800" b="0" i="0" u="none" strike="noStrike" dirty="0" err="1">
                          <a:solidFill>
                            <a:srgbClr val="1A2326"/>
                          </a:solidFill>
                          <a:effectLst/>
                          <a:latin typeface="Helvetica Neue Light"/>
                        </a:rPr>
                        <a:t>Property</a:t>
                      </a:r>
                      <a:endParaRPr lang="fr-FR" sz="1800" b="0" i="0" u="none" strike="noStrike" dirty="0">
                        <a:solidFill>
                          <a:srgbClr val="1A2326"/>
                        </a:solidFill>
                        <a:effectLst/>
                        <a:latin typeface="Helvetica Neue Light"/>
                      </a:endParaRPr>
                    </a:p>
                  </a:txBody>
                  <a:tcPr marL="13791" marR="13791" marT="10343" marB="0" anchor="ctr">
                    <a:lnL>
                      <a:noFill/>
                    </a:lnL>
                    <a:lnR>
                      <a:noFill/>
                    </a:lnR>
                    <a:lnT w="38100" cap="flat" cmpd="sng" algn="ctr">
                      <a:solidFill>
                        <a:srgbClr val="000000"/>
                      </a:solidFill>
                      <a:prstDash val="solid"/>
                      <a:round/>
                      <a:headEnd type="none" w="med" len="med"/>
                      <a:tailEnd type="none" w="med" len="med"/>
                    </a:lnT>
                    <a:lnB>
                      <a:noFill/>
                    </a:lnB>
                  </a:tcPr>
                </a:tc>
                <a:tc>
                  <a:txBody>
                    <a:bodyPr/>
                    <a:lstStyle/>
                    <a:p>
                      <a:pPr algn="l" fontAlgn="ctr"/>
                      <a:r>
                        <a:rPr lang="en-US" sz="1600" b="1" i="0" u="none" strike="noStrike" dirty="0">
                          <a:solidFill>
                            <a:srgbClr val="D43669"/>
                          </a:solidFill>
                          <a:effectLst/>
                          <a:latin typeface="Monaco"/>
                        </a:rPr>
                        <a:t>&lt;input</a:t>
                      </a:r>
                      <a:r>
                        <a:rPr lang="en-US" sz="1600" b="1" i="0" u="none" strike="noStrike" dirty="0">
                          <a:solidFill>
                            <a:srgbClr val="5C707A"/>
                          </a:solidFill>
                          <a:effectLst/>
                          <a:latin typeface="Monaco"/>
                        </a:rPr>
                        <a:t> [(</a:t>
                      </a:r>
                      <a:r>
                        <a:rPr lang="en-US" sz="1600" b="1" i="0" u="none" strike="noStrike" dirty="0" err="1">
                          <a:solidFill>
                            <a:srgbClr val="647F11"/>
                          </a:solidFill>
                          <a:effectLst/>
                          <a:latin typeface="Monaco"/>
                        </a:rPr>
                        <a:t>ngModel</a:t>
                      </a:r>
                      <a:r>
                        <a:rPr lang="en-US" sz="1600" b="1" i="0" u="none" strike="noStrike" dirty="0">
                          <a:solidFill>
                            <a:srgbClr val="5C707A"/>
                          </a:solidFill>
                          <a:effectLst/>
                          <a:latin typeface="Monaco"/>
                        </a:rPr>
                        <a:t>)]</a:t>
                      </a:r>
                      <a:r>
                        <a:rPr lang="en-US" sz="1600" b="1" i="0" u="none" strike="noStrike" dirty="0">
                          <a:solidFill>
                            <a:srgbClr val="7A8B94"/>
                          </a:solidFill>
                          <a:effectLst/>
                          <a:latin typeface="Monaco"/>
                        </a:rPr>
                        <a:t>=</a:t>
                      </a:r>
                      <a:r>
                        <a:rPr lang="en-US" sz="1600" b="1" i="0" u="none" strike="noStrike" dirty="0">
                          <a:solidFill>
                            <a:srgbClr val="647F11"/>
                          </a:solidFill>
                          <a:effectLst/>
                          <a:latin typeface="Monaco"/>
                        </a:rPr>
                        <a:t>"</a:t>
                      </a:r>
                      <a:r>
                        <a:rPr lang="en-US" sz="1600" b="1" i="0" u="none" strike="noStrike" dirty="0" err="1">
                          <a:solidFill>
                            <a:srgbClr val="647F11"/>
                          </a:solidFill>
                          <a:effectLst/>
                          <a:latin typeface="Monaco"/>
                        </a:rPr>
                        <a:t>heroName</a:t>
                      </a:r>
                      <a:r>
                        <a:rPr lang="en-US" sz="1600" b="1" i="0" u="none" strike="noStrike" dirty="0">
                          <a:solidFill>
                            <a:srgbClr val="647F11"/>
                          </a:solidFill>
                          <a:effectLst/>
                          <a:latin typeface="Monaco"/>
                        </a:rPr>
                        <a:t>"</a:t>
                      </a:r>
                      <a:r>
                        <a:rPr lang="en-US" sz="1600" b="1" i="0" u="none" strike="noStrike" dirty="0">
                          <a:solidFill>
                            <a:srgbClr val="D43669"/>
                          </a:solidFill>
                          <a:effectLst/>
                          <a:latin typeface="Monaco"/>
                        </a:rPr>
                        <a:t>&gt;</a:t>
                      </a:r>
                    </a:p>
                  </a:txBody>
                  <a:tcPr marL="13791" marR="13791" marT="10343" marB="0" anchor="ctr">
                    <a:lnL>
                      <a:noFill/>
                    </a:lnL>
                    <a:lnR>
                      <a:noFill/>
                    </a:lnR>
                    <a:lnT w="381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xmlns="" val="151521312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Binding targets</a:t>
            </a:r>
            <a:endParaRPr lang="ru-RU" dirty="0"/>
          </a:p>
        </p:txBody>
      </p:sp>
      <p:graphicFrame>
        <p:nvGraphicFramePr>
          <p:cNvPr id="3" name="Таблица 2"/>
          <p:cNvGraphicFramePr>
            <a:graphicFrameLocks noGrp="1"/>
          </p:cNvGraphicFramePr>
          <p:nvPr>
            <p:extLst>
              <p:ext uri="{D42A27DB-BD31-4B8C-83A1-F6EECF244321}">
                <p14:modId xmlns:p14="http://schemas.microsoft.com/office/powerpoint/2010/main" xmlns="" val="613159916"/>
              </p:ext>
            </p:extLst>
          </p:nvPr>
        </p:nvGraphicFramePr>
        <p:xfrm>
          <a:off x="740899" y="1691241"/>
          <a:ext cx="10270001" cy="4622800"/>
        </p:xfrm>
        <a:graphic>
          <a:graphicData uri="http://schemas.openxmlformats.org/drawingml/2006/table">
            <a:tbl>
              <a:tblPr/>
              <a:tblGrid>
                <a:gridCol w="1577376">
                  <a:extLst>
                    <a:ext uri="{9D8B030D-6E8A-4147-A177-3AD203B41FA5}">
                      <a16:colId xmlns:a16="http://schemas.microsoft.com/office/drawing/2014/main" xmlns="" val="20000"/>
                    </a:ext>
                  </a:extLst>
                </a:gridCol>
                <a:gridCol w="2860716">
                  <a:extLst>
                    <a:ext uri="{9D8B030D-6E8A-4147-A177-3AD203B41FA5}">
                      <a16:colId xmlns:a16="http://schemas.microsoft.com/office/drawing/2014/main" xmlns="" val="20001"/>
                    </a:ext>
                  </a:extLst>
                </a:gridCol>
                <a:gridCol w="5831909">
                  <a:extLst>
                    <a:ext uri="{9D8B030D-6E8A-4147-A177-3AD203B41FA5}">
                      <a16:colId xmlns:a16="http://schemas.microsoft.com/office/drawing/2014/main" xmlns="" val="20002"/>
                    </a:ext>
                  </a:extLst>
                </a:gridCol>
              </a:tblGrid>
              <a:tr h="241300">
                <a:tc>
                  <a:txBody>
                    <a:bodyPr/>
                    <a:lstStyle/>
                    <a:p>
                      <a:pPr algn="ctr" fontAlgn="ctr"/>
                      <a:r>
                        <a:rPr lang="en-US" sz="2400" b="1" i="0" u="none" strike="noStrike" dirty="0">
                          <a:solidFill>
                            <a:srgbClr val="1A2326"/>
                          </a:solidFill>
                          <a:effectLst/>
                          <a:latin typeface="Helvetica Neue Light"/>
                        </a:rPr>
                        <a:t>Binding Type</a:t>
                      </a:r>
                    </a:p>
                  </a:txBody>
                  <a:tcPr marL="16933" marR="16933" marT="12700" marB="0" anchor="ctr">
                    <a:lnL>
                      <a:noFill/>
                    </a:lnL>
                    <a:lnR>
                      <a:noFill/>
                    </a:lnR>
                    <a:lnT>
                      <a:noFill/>
                    </a:lnT>
                    <a:lnB w="38100" cap="flat" cmpd="sng" algn="ctr">
                      <a:solidFill>
                        <a:srgbClr val="000000"/>
                      </a:solidFill>
                      <a:prstDash val="solid"/>
                      <a:round/>
                      <a:headEnd type="none" w="med" len="med"/>
                      <a:tailEnd type="none" w="med" len="med"/>
                    </a:lnB>
                    <a:solidFill>
                      <a:srgbClr val="FAC090"/>
                    </a:solidFill>
                  </a:tcPr>
                </a:tc>
                <a:tc>
                  <a:txBody>
                    <a:bodyPr/>
                    <a:lstStyle/>
                    <a:p>
                      <a:pPr algn="ctr" fontAlgn="ctr"/>
                      <a:r>
                        <a:rPr lang="en-US" sz="2400" b="1" i="0" u="none" strike="noStrike" dirty="0">
                          <a:solidFill>
                            <a:srgbClr val="1A2326"/>
                          </a:solidFill>
                          <a:effectLst/>
                          <a:latin typeface="Helvetica Neue Light"/>
                        </a:rPr>
                        <a:t>Target</a:t>
                      </a:r>
                    </a:p>
                  </a:txBody>
                  <a:tcPr marL="16933" marR="16933" marT="12700" marB="0" anchor="ctr">
                    <a:lnL>
                      <a:noFill/>
                    </a:lnL>
                    <a:lnR>
                      <a:noFill/>
                    </a:lnR>
                    <a:lnT>
                      <a:noFill/>
                    </a:lnT>
                    <a:lnB w="38100" cap="flat" cmpd="sng" algn="ctr">
                      <a:solidFill>
                        <a:srgbClr val="000000"/>
                      </a:solidFill>
                      <a:prstDash val="solid"/>
                      <a:round/>
                      <a:headEnd type="none" w="med" len="med"/>
                      <a:tailEnd type="none" w="med" len="med"/>
                    </a:lnB>
                    <a:solidFill>
                      <a:srgbClr val="FAC090"/>
                    </a:solidFill>
                  </a:tcPr>
                </a:tc>
                <a:tc>
                  <a:txBody>
                    <a:bodyPr/>
                    <a:lstStyle/>
                    <a:p>
                      <a:pPr algn="ctr" fontAlgn="ctr"/>
                      <a:r>
                        <a:rPr lang="en-US" sz="2400" b="1" i="0" u="none" strike="noStrike" dirty="0">
                          <a:solidFill>
                            <a:srgbClr val="1A2326"/>
                          </a:solidFill>
                          <a:effectLst/>
                          <a:latin typeface="Helvetica Neue Light"/>
                        </a:rPr>
                        <a:t>Examples</a:t>
                      </a:r>
                    </a:p>
                  </a:txBody>
                  <a:tcPr marL="16933" marR="16933" marT="12700" marB="0" anchor="ctr">
                    <a:lnL>
                      <a:noFill/>
                    </a:lnL>
                    <a:lnR>
                      <a:noFill/>
                    </a:lnR>
                    <a:lnT>
                      <a:noFill/>
                    </a:lnT>
                    <a:lnB w="381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xmlns="" val="10000"/>
                  </a:ext>
                </a:extLst>
              </a:tr>
              <a:tr h="228600">
                <a:tc>
                  <a:txBody>
                    <a:bodyPr/>
                    <a:lstStyle/>
                    <a:p>
                      <a:pPr algn="l" fontAlgn="b"/>
                      <a:r>
                        <a:rPr lang="en-US" sz="2000" b="0" i="0" u="none" strike="noStrike" dirty="0">
                          <a:solidFill>
                            <a:srgbClr val="1A2326"/>
                          </a:solidFill>
                          <a:effectLst/>
                          <a:latin typeface="Helvetica Neue Light"/>
                        </a:rPr>
                        <a:t>Attribute</a:t>
                      </a:r>
                    </a:p>
                  </a:txBody>
                  <a:tcPr marL="16933" marR="16933" marT="12700" marB="0" anchor="ctr">
                    <a:lnL>
                      <a:noFill/>
                    </a:lnL>
                    <a:lnR>
                      <a:noFill/>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1A2326"/>
                          </a:solidFill>
                          <a:effectLst/>
                          <a:latin typeface="Helvetica Neue Light"/>
                        </a:rPr>
                        <a:t>Attribute (the exception</a:t>
                      </a:r>
                      <a:r>
                        <a:rPr lang="en-US" sz="2000" b="0" i="0" u="none" strike="noStrike" dirty="0" smtClean="0">
                          <a:solidFill>
                            <a:srgbClr val="1A2326"/>
                          </a:solidFill>
                          <a:effectLst/>
                          <a:latin typeface="Helvetica Neue Light"/>
                        </a:rPr>
                        <a:t>)</a:t>
                      </a:r>
                    </a:p>
                  </a:txBody>
                  <a:tcPr marL="16933" marR="16933" marT="12700" marB="0" anchor="ctr">
                    <a:lnL>
                      <a:noFill/>
                    </a:lnL>
                    <a:lnR>
                      <a:noFill/>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fontAlgn="b"/>
                      <a:endParaRPr lang="en-US" sz="1800" b="1" i="0" u="none" strike="noStrike" dirty="0" smtClean="0">
                        <a:solidFill>
                          <a:srgbClr val="D43669"/>
                        </a:solidFill>
                        <a:effectLst/>
                        <a:latin typeface="Monaco"/>
                      </a:endParaRPr>
                    </a:p>
                    <a:p>
                      <a:pPr algn="l" fontAlgn="b"/>
                      <a:r>
                        <a:rPr lang="en-US" sz="1800" b="1" i="0" u="none" strike="noStrike" dirty="0" smtClean="0">
                          <a:solidFill>
                            <a:srgbClr val="D43669"/>
                          </a:solidFill>
                          <a:effectLst/>
                          <a:latin typeface="Monaco"/>
                        </a:rPr>
                        <a:t>&lt;</a:t>
                      </a:r>
                      <a:r>
                        <a:rPr lang="en-US" sz="1800" b="1" i="0" u="none" strike="noStrike" dirty="0">
                          <a:solidFill>
                            <a:srgbClr val="D43669"/>
                          </a:solidFill>
                          <a:effectLst/>
                          <a:latin typeface="Monaco"/>
                        </a:rPr>
                        <a:t>button</a:t>
                      </a:r>
                      <a:r>
                        <a:rPr lang="en-US" sz="1800" b="1" i="0" u="none" strike="noStrike" dirty="0">
                          <a:solidFill>
                            <a:srgbClr val="5C707A"/>
                          </a:solidFill>
                          <a:effectLst/>
                          <a:latin typeface="Monaco"/>
                        </a:rPr>
                        <a:t> [</a:t>
                      </a:r>
                      <a:r>
                        <a:rPr lang="en-US" sz="1800" b="1" i="0" u="none" strike="noStrike" dirty="0" err="1">
                          <a:solidFill>
                            <a:srgbClr val="647F11"/>
                          </a:solidFill>
                          <a:effectLst/>
                          <a:latin typeface="Monaco"/>
                        </a:rPr>
                        <a:t>attr</a:t>
                      </a:r>
                      <a:r>
                        <a:rPr lang="en-US" sz="1800" b="1" i="0" u="none" strike="noStrike" dirty="0" err="1">
                          <a:solidFill>
                            <a:srgbClr val="5C707A"/>
                          </a:solidFill>
                          <a:effectLst/>
                          <a:latin typeface="Monaco"/>
                        </a:rPr>
                        <a:t>.</a:t>
                      </a:r>
                      <a:r>
                        <a:rPr lang="en-US" sz="1800" b="1" i="0" u="none" strike="noStrike" dirty="0" err="1">
                          <a:solidFill>
                            <a:srgbClr val="647F11"/>
                          </a:solidFill>
                          <a:effectLst/>
                          <a:latin typeface="Monaco"/>
                        </a:rPr>
                        <a:t>aria</a:t>
                      </a:r>
                      <a:r>
                        <a:rPr lang="en-US" sz="1800" b="1" i="0" u="none" strike="noStrike" dirty="0">
                          <a:solidFill>
                            <a:srgbClr val="647F11"/>
                          </a:solidFill>
                          <a:effectLst/>
                          <a:latin typeface="Monaco"/>
                        </a:rPr>
                        <a:t>-label</a:t>
                      </a:r>
                      <a:r>
                        <a:rPr lang="en-US" sz="1800" b="1" i="0" u="none" strike="noStrike" dirty="0">
                          <a:solidFill>
                            <a:srgbClr val="5C707A"/>
                          </a:solidFill>
                          <a:effectLst/>
                          <a:latin typeface="Monaco"/>
                        </a:rPr>
                        <a:t>]</a:t>
                      </a:r>
                      <a:r>
                        <a:rPr lang="en-US" sz="1800" b="1" i="0" u="none" strike="noStrike" dirty="0">
                          <a:solidFill>
                            <a:srgbClr val="7A8B94"/>
                          </a:solidFill>
                          <a:effectLst/>
                          <a:latin typeface="Monaco"/>
                        </a:rPr>
                        <a:t>=</a:t>
                      </a:r>
                      <a:r>
                        <a:rPr lang="en-US" sz="1800" b="1" i="0" u="none" strike="noStrike" dirty="0">
                          <a:solidFill>
                            <a:srgbClr val="647F11"/>
                          </a:solidFill>
                          <a:effectLst/>
                          <a:latin typeface="Monaco"/>
                        </a:rPr>
                        <a:t>"help"</a:t>
                      </a:r>
                      <a:r>
                        <a:rPr lang="en-US" sz="1800" b="1" i="0" u="none" strike="noStrike" dirty="0" smtClean="0">
                          <a:solidFill>
                            <a:srgbClr val="D43669"/>
                          </a:solidFill>
                          <a:effectLst/>
                          <a:latin typeface="Monaco"/>
                        </a:rPr>
                        <a:t>&gt;</a:t>
                      </a:r>
                    </a:p>
                    <a:p>
                      <a:pPr algn="l" fontAlgn="b"/>
                      <a:r>
                        <a:rPr lang="en-US" sz="1800" b="1" i="0" u="none" strike="noStrike" dirty="0" smtClean="0">
                          <a:solidFill>
                            <a:srgbClr val="5C707A"/>
                          </a:solidFill>
                          <a:effectLst/>
                          <a:latin typeface="Monaco"/>
                        </a:rPr>
                        <a:t>   help</a:t>
                      </a:r>
                    </a:p>
                    <a:p>
                      <a:pPr algn="l" fontAlgn="b"/>
                      <a:r>
                        <a:rPr lang="en-US" sz="1800" b="1" i="0" u="none" strike="noStrike" dirty="0" smtClean="0">
                          <a:solidFill>
                            <a:srgbClr val="D43669"/>
                          </a:solidFill>
                          <a:effectLst/>
                          <a:latin typeface="Monaco"/>
                        </a:rPr>
                        <a:t>&lt;</a:t>
                      </a:r>
                      <a:r>
                        <a:rPr lang="en-US" sz="1800" b="1" i="0" u="none" strike="noStrike" dirty="0">
                          <a:solidFill>
                            <a:srgbClr val="D43669"/>
                          </a:solidFill>
                          <a:effectLst/>
                          <a:latin typeface="Monaco"/>
                        </a:rPr>
                        <a:t>/button</a:t>
                      </a:r>
                      <a:r>
                        <a:rPr lang="en-US" sz="1800" b="1" i="0" u="none" strike="noStrike" dirty="0" smtClean="0">
                          <a:solidFill>
                            <a:srgbClr val="D43669"/>
                          </a:solidFill>
                          <a:effectLst/>
                          <a:latin typeface="Monaco"/>
                        </a:rPr>
                        <a:t>&gt;</a:t>
                      </a:r>
                    </a:p>
                    <a:p>
                      <a:pPr algn="l" fontAlgn="b"/>
                      <a:endParaRPr lang="en-US" sz="1800" b="1" i="0" u="none" strike="noStrike" dirty="0">
                        <a:solidFill>
                          <a:srgbClr val="D43669"/>
                        </a:solidFill>
                        <a:effectLst/>
                        <a:latin typeface="Monaco"/>
                      </a:endParaRPr>
                    </a:p>
                  </a:txBody>
                  <a:tcPr marL="16933" marR="16933" marT="12700" marB="0" anchor="ctr">
                    <a:lnL>
                      <a:noFill/>
                    </a:lnL>
                    <a:lnR>
                      <a:noFill/>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28600">
                <a:tc>
                  <a:txBody>
                    <a:bodyPr/>
                    <a:lstStyle/>
                    <a:p>
                      <a:pPr algn="l" fontAlgn="b"/>
                      <a:r>
                        <a:rPr lang="en-US" sz="2000" b="0" i="0" u="none" strike="noStrike" dirty="0">
                          <a:solidFill>
                            <a:srgbClr val="1A2326"/>
                          </a:solidFill>
                          <a:effectLst/>
                          <a:latin typeface="Helvetica Neue Light"/>
                        </a:rPr>
                        <a:t>Class</a:t>
                      </a:r>
                    </a:p>
                  </a:txBody>
                  <a:tcPr marL="16933" marR="16933" marT="12700" marB="0" anchor="ctr">
                    <a:lnL>
                      <a:noFill/>
                    </a:lnL>
                    <a:lnR>
                      <a:noFill/>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5C707A"/>
                          </a:solidFill>
                          <a:effectLst/>
                          <a:latin typeface="Monaco"/>
                        </a:rPr>
                        <a:t>class</a:t>
                      </a:r>
                      <a:r>
                        <a:rPr lang="en-US" sz="2000" b="0" i="0" u="none" strike="noStrike" dirty="0">
                          <a:solidFill>
                            <a:srgbClr val="1A2326"/>
                          </a:solidFill>
                          <a:effectLst/>
                          <a:latin typeface="Helvetica Neue Light"/>
                        </a:rPr>
                        <a:t> Property</a:t>
                      </a:r>
                      <a:endParaRPr lang="en-US" sz="1800" b="0" i="0" u="none" strike="noStrike" dirty="0">
                        <a:solidFill>
                          <a:srgbClr val="5C707A"/>
                        </a:solidFill>
                        <a:effectLst/>
                        <a:latin typeface="Monaco"/>
                      </a:endParaRPr>
                    </a:p>
                  </a:txBody>
                  <a:tcPr marL="16933" marR="16933" marT="12700" marB="0" anchor="ctr">
                    <a:lnL>
                      <a:noFill/>
                    </a:lnL>
                    <a:lnR>
                      <a:noFill/>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fontAlgn="b"/>
                      <a:endParaRPr lang="en-US" sz="1800" b="1" i="0" u="none" strike="noStrike" dirty="0" smtClean="0">
                        <a:solidFill>
                          <a:srgbClr val="D43669"/>
                        </a:solidFill>
                        <a:effectLst/>
                        <a:latin typeface="Monaco"/>
                      </a:endParaRPr>
                    </a:p>
                    <a:p>
                      <a:pPr algn="l" fontAlgn="b"/>
                      <a:r>
                        <a:rPr lang="en-US" sz="1800" b="1" i="0" u="none" strike="noStrike" dirty="0" smtClean="0">
                          <a:solidFill>
                            <a:srgbClr val="D43669"/>
                          </a:solidFill>
                          <a:effectLst/>
                          <a:latin typeface="Monaco"/>
                        </a:rPr>
                        <a:t>&lt;</a:t>
                      </a:r>
                      <a:r>
                        <a:rPr lang="en-US" sz="1800" b="1" i="0" u="none" strike="noStrike" dirty="0">
                          <a:solidFill>
                            <a:srgbClr val="D43669"/>
                          </a:solidFill>
                          <a:effectLst/>
                          <a:latin typeface="Monaco"/>
                        </a:rPr>
                        <a:t>div</a:t>
                      </a:r>
                      <a:r>
                        <a:rPr lang="en-US" sz="1800" b="1" i="0" u="none" strike="noStrike" dirty="0">
                          <a:solidFill>
                            <a:srgbClr val="5C707A"/>
                          </a:solidFill>
                          <a:effectLst/>
                          <a:latin typeface="Monaco"/>
                        </a:rPr>
                        <a:t> [</a:t>
                      </a:r>
                      <a:r>
                        <a:rPr lang="en-US" sz="1800" b="1" i="0" u="none" strike="noStrike" dirty="0" err="1">
                          <a:solidFill>
                            <a:srgbClr val="647F11"/>
                          </a:solidFill>
                          <a:effectLst/>
                          <a:latin typeface="Monaco"/>
                        </a:rPr>
                        <a:t>class</a:t>
                      </a:r>
                      <a:r>
                        <a:rPr lang="en-US" sz="1800" b="1" i="0" u="none" strike="noStrike" dirty="0" err="1">
                          <a:solidFill>
                            <a:srgbClr val="5C707A"/>
                          </a:solidFill>
                          <a:effectLst/>
                          <a:latin typeface="Monaco"/>
                        </a:rPr>
                        <a:t>.</a:t>
                      </a:r>
                      <a:r>
                        <a:rPr lang="en-US" sz="1800" b="1" i="0" u="none" strike="noStrike" dirty="0" err="1">
                          <a:solidFill>
                            <a:srgbClr val="647F11"/>
                          </a:solidFill>
                          <a:effectLst/>
                          <a:latin typeface="Monaco"/>
                        </a:rPr>
                        <a:t>special</a:t>
                      </a:r>
                      <a:r>
                        <a:rPr lang="en-US" sz="1800" b="1" i="0" u="none" strike="noStrike" dirty="0">
                          <a:solidFill>
                            <a:srgbClr val="5C707A"/>
                          </a:solidFill>
                          <a:effectLst/>
                          <a:latin typeface="Monaco"/>
                        </a:rPr>
                        <a:t>]</a:t>
                      </a:r>
                      <a:r>
                        <a:rPr lang="en-US" sz="1800" b="1" i="0" u="none" strike="noStrike" dirty="0">
                          <a:solidFill>
                            <a:srgbClr val="7A8B94"/>
                          </a:solidFill>
                          <a:effectLst/>
                          <a:latin typeface="Monaco"/>
                        </a:rPr>
                        <a:t>=</a:t>
                      </a:r>
                      <a:r>
                        <a:rPr lang="en-US" sz="1800" b="1" i="0" u="none" strike="noStrike" dirty="0">
                          <a:solidFill>
                            <a:srgbClr val="647F11"/>
                          </a:solidFill>
                          <a:effectLst/>
                          <a:latin typeface="Monaco"/>
                        </a:rPr>
                        <a:t>"</a:t>
                      </a:r>
                      <a:r>
                        <a:rPr lang="en-US" sz="1800" b="1" i="0" u="none" strike="noStrike" dirty="0" err="1">
                          <a:solidFill>
                            <a:srgbClr val="647F11"/>
                          </a:solidFill>
                          <a:effectLst/>
                          <a:latin typeface="Monaco"/>
                        </a:rPr>
                        <a:t>isSpecial</a:t>
                      </a:r>
                      <a:r>
                        <a:rPr lang="en-US" sz="1800" b="1" i="0" u="none" strike="noStrike" dirty="0">
                          <a:solidFill>
                            <a:srgbClr val="647F11"/>
                          </a:solidFill>
                          <a:effectLst/>
                          <a:latin typeface="Monaco"/>
                        </a:rPr>
                        <a:t>"</a:t>
                      </a:r>
                      <a:r>
                        <a:rPr lang="en-US" sz="1800" b="1" i="0" u="none" strike="noStrike" dirty="0" smtClean="0">
                          <a:solidFill>
                            <a:srgbClr val="D43669"/>
                          </a:solidFill>
                          <a:effectLst/>
                          <a:latin typeface="Monaco"/>
                        </a:rPr>
                        <a:t>&gt;</a:t>
                      </a:r>
                    </a:p>
                    <a:p>
                      <a:pPr algn="l" fontAlgn="b"/>
                      <a:r>
                        <a:rPr lang="en-US" sz="1800" b="1" i="0" u="none" strike="noStrike" dirty="0" smtClean="0">
                          <a:solidFill>
                            <a:srgbClr val="5C707A"/>
                          </a:solidFill>
                          <a:effectLst/>
                          <a:latin typeface="Monaco"/>
                        </a:rPr>
                        <a:t>   Special</a:t>
                      </a:r>
                    </a:p>
                    <a:p>
                      <a:pPr algn="l" fontAlgn="b"/>
                      <a:r>
                        <a:rPr lang="en-US" sz="1800" b="1" i="0" u="none" strike="noStrike" dirty="0" smtClean="0">
                          <a:solidFill>
                            <a:srgbClr val="D43669"/>
                          </a:solidFill>
                          <a:effectLst/>
                          <a:latin typeface="Monaco"/>
                        </a:rPr>
                        <a:t>&lt;</a:t>
                      </a:r>
                      <a:r>
                        <a:rPr lang="en-US" sz="1800" b="1" i="0" u="none" strike="noStrike" dirty="0">
                          <a:solidFill>
                            <a:srgbClr val="D43669"/>
                          </a:solidFill>
                          <a:effectLst/>
                          <a:latin typeface="Monaco"/>
                        </a:rPr>
                        <a:t>/div</a:t>
                      </a:r>
                      <a:r>
                        <a:rPr lang="en-US" sz="1800" b="1" i="0" u="none" strike="noStrike" dirty="0" smtClean="0">
                          <a:solidFill>
                            <a:srgbClr val="D43669"/>
                          </a:solidFill>
                          <a:effectLst/>
                          <a:latin typeface="Monaco"/>
                        </a:rPr>
                        <a:t>&gt;</a:t>
                      </a:r>
                    </a:p>
                    <a:p>
                      <a:pPr algn="l" fontAlgn="b"/>
                      <a:endParaRPr lang="en-US" sz="1800" b="1" i="0" u="none" strike="noStrike" dirty="0">
                        <a:solidFill>
                          <a:srgbClr val="D43669"/>
                        </a:solidFill>
                        <a:effectLst/>
                        <a:latin typeface="Monaco"/>
                      </a:endParaRPr>
                    </a:p>
                  </a:txBody>
                  <a:tcPr marL="16933" marR="16933" marT="12700" marB="0" anchor="ctr">
                    <a:lnL>
                      <a:noFill/>
                    </a:lnL>
                    <a:lnR>
                      <a:noFill/>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28600">
                <a:tc>
                  <a:txBody>
                    <a:bodyPr/>
                    <a:lstStyle/>
                    <a:p>
                      <a:pPr algn="l" fontAlgn="b"/>
                      <a:r>
                        <a:rPr lang="en-US" sz="2000" b="0" i="0" u="none" strike="noStrike" dirty="0">
                          <a:solidFill>
                            <a:srgbClr val="1A2326"/>
                          </a:solidFill>
                          <a:effectLst/>
                          <a:latin typeface="Helvetica Neue Light"/>
                        </a:rPr>
                        <a:t>Style</a:t>
                      </a:r>
                    </a:p>
                  </a:txBody>
                  <a:tcPr marL="16933" marR="16933" marT="12700" marB="0" anchor="ctr">
                    <a:lnL>
                      <a:noFill/>
                    </a:lnL>
                    <a:lnR>
                      <a:noFill/>
                    </a:lnR>
                    <a:lnT w="38100" cap="flat" cmpd="sng" algn="ctr">
                      <a:solidFill>
                        <a:srgbClr val="000000"/>
                      </a:solidFill>
                      <a:prstDash val="solid"/>
                      <a:round/>
                      <a:headEnd type="none" w="med" len="med"/>
                      <a:tailEnd type="none" w="med" len="med"/>
                    </a:lnT>
                    <a:lnB>
                      <a:noFill/>
                    </a:lnB>
                  </a:tcPr>
                </a:tc>
                <a:tc>
                  <a:txBody>
                    <a:bodyPr/>
                    <a:lstStyle/>
                    <a:p>
                      <a:pPr algn="l" fontAlgn="b"/>
                      <a:r>
                        <a:rPr lang="pl-PL" sz="1800" b="0" i="0" u="none" strike="noStrike">
                          <a:solidFill>
                            <a:srgbClr val="5C707A"/>
                          </a:solidFill>
                          <a:effectLst/>
                          <a:latin typeface="Monaco"/>
                        </a:rPr>
                        <a:t>style</a:t>
                      </a:r>
                      <a:r>
                        <a:rPr lang="pl-PL" sz="2000" b="0" i="0" u="none" strike="noStrike">
                          <a:solidFill>
                            <a:srgbClr val="1A2326"/>
                          </a:solidFill>
                          <a:effectLst/>
                          <a:latin typeface="Helvetica Neue Light"/>
                        </a:rPr>
                        <a:t> Property</a:t>
                      </a:r>
                      <a:endParaRPr lang="pl-PL" sz="1800" b="0" i="0" u="none" strike="noStrike">
                        <a:solidFill>
                          <a:srgbClr val="5C707A"/>
                        </a:solidFill>
                        <a:effectLst/>
                        <a:latin typeface="Monaco"/>
                      </a:endParaRPr>
                    </a:p>
                  </a:txBody>
                  <a:tcPr marL="16933" marR="16933" marT="12700" marB="0" anchor="ctr">
                    <a:lnL>
                      <a:noFill/>
                    </a:lnL>
                    <a:lnR>
                      <a:noFill/>
                    </a:lnR>
                    <a:lnT w="38100" cap="flat" cmpd="sng" algn="ctr">
                      <a:solidFill>
                        <a:srgbClr val="000000"/>
                      </a:solidFill>
                      <a:prstDash val="solid"/>
                      <a:round/>
                      <a:headEnd type="none" w="med" len="med"/>
                      <a:tailEnd type="none" w="med" len="med"/>
                    </a:lnT>
                    <a:lnB>
                      <a:noFill/>
                    </a:lnB>
                  </a:tcPr>
                </a:tc>
                <a:tc>
                  <a:txBody>
                    <a:bodyPr/>
                    <a:lstStyle/>
                    <a:p>
                      <a:pPr algn="l" fontAlgn="b"/>
                      <a:endParaRPr lang="en-US" sz="1800" b="1" i="0" u="none" strike="noStrike" dirty="0" smtClean="0">
                        <a:solidFill>
                          <a:srgbClr val="D43669"/>
                        </a:solidFill>
                        <a:effectLst/>
                        <a:latin typeface="Monaco"/>
                      </a:endParaRPr>
                    </a:p>
                    <a:p>
                      <a:pPr algn="l" fontAlgn="b"/>
                      <a:r>
                        <a:rPr lang="en-US" sz="1800" b="1" i="0" u="none" strike="noStrike" dirty="0" smtClean="0">
                          <a:solidFill>
                            <a:srgbClr val="D43669"/>
                          </a:solidFill>
                          <a:effectLst/>
                          <a:latin typeface="Monaco"/>
                        </a:rPr>
                        <a:t>&lt;</a:t>
                      </a:r>
                      <a:r>
                        <a:rPr lang="en-US" sz="1800" b="1" i="0" u="none" strike="noStrike" dirty="0">
                          <a:solidFill>
                            <a:srgbClr val="D43669"/>
                          </a:solidFill>
                          <a:effectLst/>
                          <a:latin typeface="Monaco"/>
                        </a:rPr>
                        <a:t>button</a:t>
                      </a:r>
                      <a:r>
                        <a:rPr lang="en-US" sz="1800" b="1" i="0" u="none" strike="noStrike" dirty="0">
                          <a:solidFill>
                            <a:srgbClr val="5C707A"/>
                          </a:solidFill>
                          <a:effectLst/>
                          <a:latin typeface="Monaco"/>
                        </a:rPr>
                        <a:t> [</a:t>
                      </a:r>
                      <a:r>
                        <a:rPr lang="en-US" sz="1800" b="1" i="0" u="none" strike="noStrike" dirty="0" err="1">
                          <a:solidFill>
                            <a:srgbClr val="647F11"/>
                          </a:solidFill>
                          <a:effectLst/>
                          <a:latin typeface="Monaco"/>
                        </a:rPr>
                        <a:t>style</a:t>
                      </a:r>
                      <a:r>
                        <a:rPr lang="en-US" sz="1800" b="1" i="0" u="none" strike="noStrike" dirty="0" err="1">
                          <a:solidFill>
                            <a:srgbClr val="5C707A"/>
                          </a:solidFill>
                          <a:effectLst/>
                          <a:latin typeface="Monaco"/>
                        </a:rPr>
                        <a:t>.</a:t>
                      </a:r>
                      <a:r>
                        <a:rPr lang="en-US" sz="1800" b="1" i="0" u="none" strike="noStrike" dirty="0" err="1">
                          <a:solidFill>
                            <a:srgbClr val="647F11"/>
                          </a:solidFill>
                          <a:effectLst/>
                          <a:latin typeface="Monaco"/>
                        </a:rPr>
                        <a:t>color</a:t>
                      </a:r>
                      <a:r>
                        <a:rPr lang="en-US" sz="1800" b="1" i="0" u="none" strike="noStrike" dirty="0">
                          <a:solidFill>
                            <a:srgbClr val="5C707A"/>
                          </a:solidFill>
                          <a:effectLst/>
                          <a:latin typeface="Monaco"/>
                        </a:rPr>
                        <a:t>] </a:t>
                      </a:r>
                      <a:r>
                        <a:rPr lang="en-US" sz="1800" b="1" i="0" u="none" strike="noStrike" dirty="0">
                          <a:solidFill>
                            <a:srgbClr val="7A8B94"/>
                          </a:solidFill>
                          <a:effectLst/>
                          <a:latin typeface="Monaco"/>
                        </a:rPr>
                        <a:t>=</a:t>
                      </a:r>
                      <a:r>
                        <a:rPr lang="en-US" sz="1800" b="1" i="0" u="none" strike="noStrike" dirty="0">
                          <a:solidFill>
                            <a:srgbClr val="5C707A"/>
                          </a:solidFill>
                          <a:effectLst/>
                          <a:latin typeface="Monaco"/>
                        </a:rPr>
                        <a:t> </a:t>
                      </a:r>
                      <a:endParaRPr lang="en-US" sz="1800" b="1" i="0" u="none" strike="noStrike" dirty="0" smtClean="0">
                        <a:solidFill>
                          <a:srgbClr val="5C707A"/>
                        </a:solidFill>
                        <a:effectLst/>
                        <a:latin typeface="Monaco"/>
                      </a:endParaRPr>
                    </a:p>
                    <a:p>
                      <a:pPr algn="l" fontAlgn="b"/>
                      <a:r>
                        <a:rPr lang="en-US" sz="1800" b="1" i="0" u="none" strike="noStrike" dirty="0" smtClean="0">
                          <a:solidFill>
                            <a:srgbClr val="5C707A"/>
                          </a:solidFill>
                          <a:effectLst/>
                          <a:latin typeface="Monaco"/>
                        </a:rPr>
                        <a:t>   </a:t>
                      </a:r>
                      <a:r>
                        <a:rPr lang="en-US" sz="1800" b="1" i="0" u="none" strike="noStrike" dirty="0" smtClean="0">
                          <a:solidFill>
                            <a:srgbClr val="647F11"/>
                          </a:solidFill>
                          <a:effectLst/>
                          <a:latin typeface="Monaco"/>
                        </a:rPr>
                        <a:t>"</a:t>
                      </a:r>
                      <a:r>
                        <a:rPr lang="en-US" sz="1800" b="1" i="0" u="none" strike="noStrike" dirty="0" err="1">
                          <a:solidFill>
                            <a:srgbClr val="647F11"/>
                          </a:solidFill>
                          <a:effectLst/>
                          <a:latin typeface="Monaco"/>
                        </a:rPr>
                        <a:t>isSpecial</a:t>
                      </a:r>
                      <a:r>
                        <a:rPr lang="en-US" sz="1800" b="1" i="0" u="none" strike="noStrike" dirty="0">
                          <a:solidFill>
                            <a:srgbClr val="647F11"/>
                          </a:solidFill>
                          <a:effectLst/>
                          <a:latin typeface="Monaco"/>
                        </a:rPr>
                        <a:t> ? 'red' : 'green'"</a:t>
                      </a:r>
                      <a:r>
                        <a:rPr lang="en-US" sz="1800" b="1" i="0" u="none" strike="noStrike" dirty="0" smtClean="0">
                          <a:solidFill>
                            <a:srgbClr val="D43669"/>
                          </a:solidFill>
                          <a:effectLst/>
                          <a:latin typeface="Monaco"/>
                        </a:rPr>
                        <a:t>&gt;</a:t>
                      </a:r>
                    </a:p>
                    <a:p>
                      <a:pPr algn="l" fontAlgn="b"/>
                      <a:endParaRPr lang="en-US" sz="1800" b="1" i="0" u="none" strike="noStrike" dirty="0">
                        <a:solidFill>
                          <a:srgbClr val="D43669"/>
                        </a:solidFill>
                        <a:effectLst/>
                        <a:latin typeface="Monaco"/>
                      </a:endParaRPr>
                    </a:p>
                  </a:txBody>
                  <a:tcPr marL="16933" marR="16933" marT="12700" marB="0" anchor="ctr">
                    <a:lnL>
                      <a:noFill/>
                    </a:lnL>
                    <a:lnR>
                      <a:noFill/>
                    </a:lnR>
                    <a:lnT w="381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49045172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09600" y="162113"/>
            <a:ext cx="10972800" cy="1143000"/>
          </a:xfrm>
        </p:spPr>
        <p:txBody>
          <a:bodyPr/>
          <a:lstStyle/>
          <a:p>
            <a:r>
              <a:rPr lang="en-US" dirty="0" smtClean="0"/>
              <a:t>Dependency Injection</a:t>
            </a:r>
            <a:endParaRPr lang="ru-RU" dirty="0"/>
          </a:p>
        </p:txBody>
      </p:sp>
      <p:sp>
        <p:nvSpPr>
          <p:cNvPr id="3" name="Прямоугольник 2"/>
          <p:cNvSpPr/>
          <p:nvPr/>
        </p:nvSpPr>
        <p:spPr>
          <a:xfrm>
            <a:off x="749213" y="1769920"/>
            <a:ext cx="11442788" cy="369332"/>
          </a:xfrm>
          <a:prstGeom prst="rect">
            <a:avLst/>
          </a:prstGeom>
        </p:spPr>
        <p:txBody>
          <a:bodyPr wrap="square">
            <a:spAutoFit/>
          </a:bodyPr>
          <a:lstStyle/>
          <a:p>
            <a:r>
              <a:rPr lang="en-US" b="1" dirty="0" smtClean="0">
                <a:solidFill>
                  <a:srgbClr val="5C707A"/>
                </a:solidFill>
                <a:effectLst/>
                <a:latin typeface="Monaco"/>
              </a:rPr>
              <a:t>constructor</a:t>
            </a:r>
            <a:r>
              <a:rPr lang="en-US" b="1" dirty="0" smtClean="0">
                <a:solidFill>
                  <a:srgbClr val="7A8B94"/>
                </a:solidFill>
                <a:effectLst/>
                <a:latin typeface="Monaco"/>
              </a:rPr>
              <a:t>(</a:t>
            </a:r>
            <a:r>
              <a:rPr lang="en-US" b="1" dirty="0" smtClean="0">
                <a:solidFill>
                  <a:srgbClr val="D43669"/>
                </a:solidFill>
                <a:effectLst/>
                <a:latin typeface="Monaco"/>
              </a:rPr>
              <a:t>private</a:t>
            </a:r>
            <a:r>
              <a:rPr lang="en-US" b="1" dirty="0" smtClean="0">
                <a:solidFill>
                  <a:srgbClr val="5C707A"/>
                </a:solidFill>
                <a:effectLst/>
                <a:latin typeface="Monaco"/>
              </a:rPr>
              <a:t> _service</a:t>
            </a:r>
            <a:r>
              <a:rPr lang="en-US" b="1" dirty="0" smtClean="0">
                <a:solidFill>
                  <a:srgbClr val="7A8B94"/>
                </a:solidFill>
                <a:effectLst/>
                <a:latin typeface="Monaco"/>
              </a:rPr>
              <a:t>:</a:t>
            </a:r>
            <a:r>
              <a:rPr lang="en-US" b="1" dirty="0" smtClean="0">
                <a:solidFill>
                  <a:srgbClr val="5C707A"/>
                </a:solidFill>
                <a:effectLst/>
                <a:latin typeface="Monaco"/>
              </a:rPr>
              <a:t> </a:t>
            </a:r>
            <a:r>
              <a:rPr lang="en-US" b="1" dirty="0" err="1" smtClean="0">
                <a:solidFill>
                  <a:srgbClr val="D43669"/>
                </a:solidFill>
                <a:effectLst/>
                <a:latin typeface="Monaco"/>
              </a:rPr>
              <a:t>HeroService</a:t>
            </a:r>
            <a:r>
              <a:rPr lang="en-US" b="1" dirty="0" smtClean="0">
                <a:solidFill>
                  <a:srgbClr val="7A8B94"/>
                </a:solidFill>
                <a:effectLst/>
                <a:latin typeface="Monaco"/>
              </a:rPr>
              <a:t>) {</a:t>
            </a:r>
            <a:r>
              <a:rPr lang="en-US" b="1" dirty="0" smtClean="0">
                <a:solidFill>
                  <a:srgbClr val="5C707A"/>
                </a:solidFill>
                <a:effectLst/>
                <a:latin typeface="Monaco"/>
              </a:rPr>
              <a:t> … </a:t>
            </a:r>
            <a:r>
              <a:rPr lang="en-US" b="1" dirty="0" smtClean="0">
                <a:solidFill>
                  <a:srgbClr val="7A8B94"/>
                </a:solidFill>
                <a:effectLst/>
                <a:latin typeface="Monaco"/>
              </a:rPr>
              <a:t>}</a:t>
            </a:r>
            <a:r>
              <a:rPr lang="en-US" b="1" dirty="0" smtClean="0">
                <a:effectLst/>
              </a:rPr>
              <a:t> </a:t>
            </a:r>
            <a:endParaRPr lang="en-US" b="1" dirty="0"/>
          </a:p>
        </p:txBody>
      </p:sp>
      <p:sp>
        <p:nvSpPr>
          <p:cNvPr id="7" name="TextBox 6"/>
          <p:cNvSpPr txBox="1"/>
          <p:nvPr/>
        </p:nvSpPr>
        <p:spPr>
          <a:xfrm>
            <a:off x="749213" y="2367488"/>
            <a:ext cx="6726521" cy="2585323"/>
          </a:xfrm>
          <a:prstGeom prst="rect">
            <a:avLst/>
          </a:prstGeom>
          <a:noFill/>
        </p:spPr>
        <p:txBody>
          <a:bodyPr wrap="none" rtlCol="0">
            <a:spAutoFit/>
          </a:bodyPr>
          <a:lstStyle/>
          <a:p>
            <a:r>
              <a:rPr lang="en-US" b="1" dirty="0" smtClean="0"/>
              <a:t>But how Injector get to know about service? 2 ways:</a:t>
            </a:r>
          </a:p>
          <a:p>
            <a:r>
              <a:rPr lang="en-US" b="1" dirty="0" smtClean="0">
                <a:solidFill>
                  <a:srgbClr val="EB571C"/>
                </a:solidFill>
              </a:rPr>
              <a:t>app/</a:t>
            </a:r>
            <a:r>
              <a:rPr lang="en-US" b="1" dirty="0" err="1" smtClean="0">
                <a:solidFill>
                  <a:srgbClr val="EB571C"/>
                </a:solidFill>
              </a:rPr>
              <a:t>boot.ts</a:t>
            </a:r>
            <a:r>
              <a:rPr lang="en-US" b="1" dirty="0" smtClean="0">
                <a:solidFill>
                  <a:srgbClr val="EB571C"/>
                </a:solidFill>
              </a:rPr>
              <a:t/>
            </a:r>
            <a:br>
              <a:rPr lang="en-US" b="1" dirty="0" smtClean="0">
                <a:solidFill>
                  <a:srgbClr val="EB571C"/>
                </a:solidFill>
              </a:rPr>
            </a:br>
            <a:r>
              <a:rPr lang="en-US" b="1" dirty="0" smtClean="0">
                <a:solidFill>
                  <a:srgbClr val="5C707A"/>
                </a:solidFill>
                <a:effectLst/>
                <a:latin typeface="Monaco"/>
              </a:rPr>
              <a:t>	bootstrap</a:t>
            </a:r>
            <a:r>
              <a:rPr lang="en-US" b="1" dirty="0" smtClean="0">
                <a:solidFill>
                  <a:srgbClr val="7A8B94"/>
                </a:solidFill>
                <a:effectLst/>
                <a:latin typeface="Monaco"/>
              </a:rPr>
              <a:t>(</a:t>
            </a:r>
            <a:r>
              <a:rPr lang="en-US" b="1" dirty="0" err="1" smtClean="0">
                <a:solidFill>
                  <a:srgbClr val="D43669"/>
                </a:solidFill>
                <a:effectLst/>
                <a:latin typeface="Monaco"/>
              </a:rPr>
              <a:t>AppComponent</a:t>
            </a:r>
            <a:r>
              <a:rPr lang="en-US" b="1" dirty="0" smtClean="0">
                <a:solidFill>
                  <a:srgbClr val="7A8B94"/>
                </a:solidFill>
                <a:effectLst/>
                <a:latin typeface="Monaco"/>
              </a:rPr>
              <a:t>,</a:t>
            </a:r>
            <a:r>
              <a:rPr lang="en-US" b="1" dirty="0" smtClean="0">
                <a:solidFill>
                  <a:srgbClr val="5C707A"/>
                </a:solidFill>
                <a:effectLst/>
                <a:latin typeface="Monaco"/>
              </a:rPr>
              <a:t> </a:t>
            </a:r>
            <a:r>
              <a:rPr lang="en-US" b="1" dirty="0" smtClean="0">
                <a:solidFill>
                  <a:srgbClr val="7A8B94"/>
                </a:solidFill>
                <a:effectLst/>
                <a:latin typeface="Monaco"/>
              </a:rPr>
              <a:t>[</a:t>
            </a:r>
            <a:r>
              <a:rPr lang="en-US" b="1" dirty="0" err="1" smtClean="0">
                <a:solidFill>
                  <a:srgbClr val="D43669"/>
                </a:solidFill>
                <a:effectLst/>
                <a:latin typeface="Monaco"/>
              </a:rPr>
              <a:t>HeroService</a:t>
            </a:r>
            <a:r>
              <a:rPr lang="en-US" b="1" dirty="0" smtClean="0">
                <a:solidFill>
                  <a:srgbClr val="7A8B94"/>
                </a:solidFill>
                <a:effectLst/>
                <a:latin typeface="Monaco"/>
              </a:rPr>
              <a:t>,</a:t>
            </a:r>
            <a:r>
              <a:rPr lang="en-US" b="1" dirty="0" smtClean="0">
                <a:solidFill>
                  <a:srgbClr val="5C707A"/>
                </a:solidFill>
                <a:effectLst/>
                <a:latin typeface="Monaco"/>
              </a:rPr>
              <a:t> </a:t>
            </a:r>
            <a:r>
              <a:rPr lang="en-US" b="1" dirty="0" smtClean="0">
                <a:solidFill>
                  <a:srgbClr val="D43669"/>
                </a:solidFill>
                <a:effectLst/>
                <a:latin typeface="Monaco"/>
              </a:rPr>
              <a:t>Logger</a:t>
            </a:r>
            <a:r>
              <a:rPr lang="en-US" b="1" dirty="0" smtClean="0">
                <a:solidFill>
                  <a:srgbClr val="7A8B94"/>
                </a:solidFill>
                <a:effectLst/>
                <a:latin typeface="Monaco"/>
              </a:rPr>
              <a:t>]);</a:t>
            </a:r>
            <a:r>
              <a:rPr lang="en-US" b="1" dirty="0" smtClean="0">
                <a:effectLst/>
              </a:rPr>
              <a:t> </a:t>
            </a:r>
          </a:p>
          <a:p>
            <a:endParaRPr lang="en-US" b="1" dirty="0" smtClean="0">
              <a:solidFill>
                <a:srgbClr val="647F11"/>
              </a:solidFill>
              <a:effectLst/>
              <a:latin typeface="Monaco"/>
            </a:endParaRPr>
          </a:p>
          <a:p>
            <a:r>
              <a:rPr lang="en-US" b="1" dirty="0">
                <a:solidFill>
                  <a:srgbClr val="EB571C"/>
                </a:solidFill>
              </a:rPr>
              <a:t>app/hero-</a:t>
            </a:r>
            <a:r>
              <a:rPr lang="en-US" b="1" dirty="0" err="1" smtClean="0">
                <a:solidFill>
                  <a:srgbClr val="EB571C"/>
                </a:solidFill>
              </a:rPr>
              <a:t>list.component.ts</a:t>
            </a:r>
            <a:endParaRPr lang="en-US" b="1" dirty="0">
              <a:solidFill>
                <a:srgbClr val="647F11"/>
              </a:solidFill>
              <a:latin typeface="Monaco"/>
            </a:endParaRPr>
          </a:p>
          <a:p>
            <a:r>
              <a:rPr lang="en-US" b="1" dirty="0" smtClean="0">
                <a:solidFill>
                  <a:srgbClr val="647F11"/>
                </a:solidFill>
                <a:effectLst/>
                <a:latin typeface="Monaco"/>
              </a:rPr>
              <a:t>  @Component</a:t>
            </a:r>
            <a:r>
              <a:rPr lang="en-US" b="1" dirty="0" smtClean="0">
                <a:solidFill>
                  <a:srgbClr val="7A8B94"/>
                </a:solidFill>
                <a:effectLst/>
                <a:latin typeface="Monaco"/>
              </a:rPr>
              <a:t>({</a:t>
            </a:r>
            <a:br>
              <a:rPr lang="en-US" b="1" dirty="0" smtClean="0">
                <a:solidFill>
                  <a:srgbClr val="7A8B94"/>
                </a:solidFill>
                <a:effectLst/>
                <a:latin typeface="Monaco"/>
              </a:rPr>
            </a:br>
            <a:r>
              <a:rPr lang="en-US" b="1" dirty="0" smtClean="0">
                <a:solidFill>
                  <a:srgbClr val="5C707A"/>
                </a:solidFill>
                <a:effectLst/>
                <a:latin typeface="Monaco"/>
              </a:rPr>
              <a:t>     providers</a:t>
            </a:r>
            <a:r>
              <a:rPr lang="en-US" b="1" dirty="0" smtClean="0">
                <a:solidFill>
                  <a:srgbClr val="7A8B94"/>
                </a:solidFill>
                <a:effectLst/>
                <a:latin typeface="Monaco"/>
              </a:rPr>
              <a:t>:</a:t>
            </a:r>
            <a:r>
              <a:rPr lang="en-US" b="1" dirty="0" smtClean="0">
                <a:solidFill>
                  <a:srgbClr val="5C707A"/>
                </a:solidFill>
                <a:effectLst/>
                <a:latin typeface="Monaco"/>
              </a:rPr>
              <a:t>   </a:t>
            </a:r>
            <a:r>
              <a:rPr lang="en-US" b="1" dirty="0" smtClean="0">
                <a:solidFill>
                  <a:srgbClr val="7A8B94"/>
                </a:solidFill>
                <a:effectLst/>
                <a:latin typeface="Monaco"/>
              </a:rPr>
              <a:t>[</a:t>
            </a:r>
            <a:r>
              <a:rPr lang="en-US" b="1" dirty="0" err="1" smtClean="0">
                <a:solidFill>
                  <a:srgbClr val="D43669"/>
                </a:solidFill>
                <a:effectLst/>
                <a:latin typeface="Monaco"/>
              </a:rPr>
              <a:t>HeroService</a:t>
            </a:r>
            <a:r>
              <a:rPr lang="en-US" b="1" dirty="0" smtClean="0">
                <a:solidFill>
                  <a:srgbClr val="7A8B94"/>
                </a:solidFill>
                <a:effectLst/>
                <a:latin typeface="Monaco"/>
              </a:rPr>
              <a:t>]</a:t>
            </a:r>
            <a:r>
              <a:rPr lang="en-US" b="1" dirty="0" smtClean="0">
                <a:solidFill>
                  <a:srgbClr val="5C707A"/>
                </a:solidFill>
                <a:effectLst/>
                <a:latin typeface="Monaco"/>
              </a:rPr>
              <a:t> </a:t>
            </a:r>
            <a:br>
              <a:rPr lang="en-US" b="1" dirty="0" smtClean="0">
                <a:solidFill>
                  <a:srgbClr val="5C707A"/>
                </a:solidFill>
                <a:effectLst/>
                <a:latin typeface="Monaco"/>
              </a:rPr>
            </a:br>
            <a:r>
              <a:rPr lang="en-US" b="1" dirty="0" smtClean="0">
                <a:solidFill>
                  <a:srgbClr val="5C707A"/>
                </a:solidFill>
                <a:effectLst/>
                <a:latin typeface="Monaco"/>
              </a:rPr>
              <a:t>  </a:t>
            </a:r>
            <a:r>
              <a:rPr lang="en-US" b="1" dirty="0" smtClean="0">
                <a:solidFill>
                  <a:srgbClr val="7A8B94"/>
                </a:solidFill>
                <a:effectLst/>
                <a:latin typeface="Monaco"/>
              </a:rPr>
              <a:t>})</a:t>
            </a:r>
            <a:r>
              <a:rPr lang="en-US" b="1" dirty="0" smtClean="0">
                <a:solidFill>
                  <a:srgbClr val="5C707A"/>
                </a:solidFill>
                <a:effectLst/>
                <a:latin typeface="Monaco"/>
              </a:rPr>
              <a:t> </a:t>
            </a:r>
            <a:br>
              <a:rPr lang="en-US" b="1" dirty="0" smtClean="0">
                <a:solidFill>
                  <a:srgbClr val="5C707A"/>
                </a:solidFill>
                <a:effectLst/>
                <a:latin typeface="Monaco"/>
              </a:rPr>
            </a:br>
            <a:r>
              <a:rPr lang="en-US" b="1" dirty="0" smtClean="0">
                <a:solidFill>
                  <a:srgbClr val="5C707A"/>
                </a:solidFill>
                <a:effectLst/>
                <a:latin typeface="Monaco"/>
              </a:rPr>
              <a:t>  </a:t>
            </a:r>
            <a:r>
              <a:rPr lang="en-US" b="1" dirty="0" smtClean="0">
                <a:solidFill>
                  <a:srgbClr val="D43669"/>
                </a:solidFill>
                <a:effectLst/>
                <a:latin typeface="Monaco"/>
              </a:rPr>
              <a:t>export</a:t>
            </a:r>
            <a:r>
              <a:rPr lang="en-US" b="1" dirty="0" smtClean="0">
                <a:solidFill>
                  <a:srgbClr val="5C707A"/>
                </a:solidFill>
                <a:effectLst/>
                <a:latin typeface="Monaco"/>
              </a:rPr>
              <a:t> </a:t>
            </a:r>
            <a:r>
              <a:rPr lang="en-US" b="1" dirty="0" smtClean="0">
                <a:solidFill>
                  <a:srgbClr val="D43669"/>
                </a:solidFill>
                <a:effectLst/>
                <a:latin typeface="Monaco"/>
              </a:rPr>
              <a:t>class</a:t>
            </a:r>
            <a:r>
              <a:rPr lang="en-US" b="1" dirty="0" smtClean="0">
                <a:solidFill>
                  <a:srgbClr val="5C707A"/>
                </a:solidFill>
                <a:effectLst/>
                <a:latin typeface="Monaco"/>
              </a:rPr>
              <a:t> </a:t>
            </a:r>
            <a:r>
              <a:rPr lang="en-US" b="1" dirty="0" err="1" smtClean="0">
                <a:solidFill>
                  <a:srgbClr val="D43669"/>
                </a:solidFill>
                <a:effectLst/>
                <a:latin typeface="Monaco"/>
              </a:rPr>
              <a:t>HeroesComponent</a:t>
            </a:r>
            <a:r>
              <a:rPr lang="en-US" b="1" dirty="0" smtClean="0">
                <a:solidFill>
                  <a:srgbClr val="5C707A"/>
                </a:solidFill>
                <a:effectLst/>
                <a:latin typeface="Monaco"/>
              </a:rPr>
              <a:t> </a:t>
            </a:r>
            <a:r>
              <a:rPr lang="en-US" b="1" dirty="0" smtClean="0">
                <a:solidFill>
                  <a:srgbClr val="7A8B94"/>
                </a:solidFill>
                <a:effectLst/>
                <a:latin typeface="Monaco"/>
              </a:rPr>
              <a:t>{</a:t>
            </a:r>
            <a:r>
              <a:rPr lang="en-US" b="1" dirty="0" smtClean="0">
                <a:solidFill>
                  <a:srgbClr val="5C707A"/>
                </a:solidFill>
                <a:effectLst/>
                <a:latin typeface="Monaco"/>
              </a:rPr>
              <a:t> </a:t>
            </a:r>
            <a:r>
              <a:rPr lang="en-US" b="1" dirty="0" smtClean="0">
                <a:solidFill>
                  <a:srgbClr val="7A8B94"/>
                </a:solidFill>
                <a:effectLst/>
                <a:latin typeface="Monaco"/>
              </a:rPr>
              <a:t>...</a:t>
            </a:r>
            <a:r>
              <a:rPr lang="en-US" b="1" dirty="0" smtClean="0">
                <a:solidFill>
                  <a:srgbClr val="5C707A"/>
                </a:solidFill>
                <a:effectLst/>
                <a:latin typeface="Monaco"/>
              </a:rPr>
              <a:t> </a:t>
            </a:r>
            <a:r>
              <a:rPr lang="en-US" b="1" dirty="0" smtClean="0">
                <a:solidFill>
                  <a:srgbClr val="7A8B94"/>
                </a:solidFill>
                <a:effectLst/>
                <a:latin typeface="Monaco"/>
              </a:rPr>
              <a:t>}</a:t>
            </a:r>
            <a:r>
              <a:rPr lang="en-US" b="1" dirty="0" smtClean="0">
                <a:effectLst/>
              </a:rPr>
              <a:t> </a:t>
            </a:r>
            <a:endParaRPr lang="ru-RU" b="1" dirty="0"/>
          </a:p>
        </p:txBody>
      </p:sp>
      <p:sp>
        <p:nvSpPr>
          <p:cNvPr id="10" name="Прямоугольник 9"/>
          <p:cNvSpPr/>
          <p:nvPr/>
        </p:nvSpPr>
        <p:spPr>
          <a:xfrm>
            <a:off x="702173" y="5105326"/>
            <a:ext cx="11175516" cy="369332"/>
          </a:xfrm>
          <a:prstGeom prst="rect">
            <a:avLst/>
          </a:prstGeom>
        </p:spPr>
        <p:txBody>
          <a:bodyPr wrap="square">
            <a:spAutoFit/>
          </a:bodyPr>
          <a:lstStyle/>
          <a:p>
            <a:r>
              <a:rPr lang="en-US" i="1" dirty="0" smtClean="0">
                <a:solidFill>
                  <a:schemeClr val="tx1">
                    <a:lumMod val="75000"/>
                    <a:lumOff val="25000"/>
                  </a:schemeClr>
                </a:solidFill>
              </a:rPr>
              <a:t>(we get a new instance of the service with each new instance of that component)</a:t>
            </a:r>
            <a:endParaRPr lang="ru-RU" i="1" dirty="0">
              <a:solidFill>
                <a:schemeClr val="tx1">
                  <a:lumMod val="75000"/>
                  <a:lumOff val="25000"/>
                </a:schemeClr>
              </a:solidFill>
            </a:endParaRPr>
          </a:p>
        </p:txBody>
      </p:sp>
      <p:pic>
        <p:nvPicPr>
          <p:cNvPr id="4" name="Изображение 3"/>
          <p:cNvPicPr>
            <a:picLocks noChangeAspect="1"/>
          </p:cNvPicPr>
          <p:nvPr/>
        </p:nvPicPr>
        <p:blipFill>
          <a:blip r:embed="rId2"/>
          <a:stretch>
            <a:fillRect/>
          </a:stretch>
        </p:blipFill>
        <p:spPr>
          <a:xfrm>
            <a:off x="6865897" y="162113"/>
            <a:ext cx="4344164" cy="1464216"/>
          </a:xfrm>
          <a:prstGeom prst="rect">
            <a:avLst/>
          </a:prstGeom>
        </p:spPr>
      </p:pic>
    </p:spTree>
    <p:extLst>
      <p:ext uri="{BB962C8B-B14F-4D97-AF65-F5344CB8AC3E}">
        <p14:creationId xmlns:p14="http://schemas.microsoft.com/office/powerpoint/2010/main" xmlns="" val="26148337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58800" y="123825"/>
            <a:ext cx="10515600" cy="638175"/>
          </a:xfrm>
        </p:spPr>
        <p:txBody>
          <a:bodyPr>
            <a:normAutofit fontScale="90000"/>
          </a:bodyPr>
          <a:lstStyle/>
          <a:p>
            <a:r>
              <a:rPr lang="en-US" dirty="0" smtClean="0"/>
              <a:t>Example: define mock </a:t>
            </a:r>
            <a:r>
              <a:rPr lang="en-US" dirty="0" err="1" smtClean="0"/>
              <a:t>HeroService</a:t>
            </a:r>
            <a:endParaRPr lang="ru-RU" dirty="0"/>
          </a:p>
        </p:txBody>
      </p:sp>
      <p:sp>
        <p:nvSpPr>
          <p:cNvPr id="4" name="Прямоугольник 3"/>
          <p:cNvSpPr/>
          <p:nvPr/>
        </p:nvSpPr>
        <p:spPr>
          <a:xfrm>
            <a:off x="729109" y="1436718"/>
            <a:ext cx="11689267" cy="3170099"/>
          </a:xfrm>
          <a:prstGeom prst="rect">
            <a:avLst/>
          </a:prstGeom>
        </p:spPr>
        <p:txBody>
          <a:bodyPr wrap="square">
            <a:spAutoFit/>
          </a:bodyPr>
          <a:lstStyle/>
          <a:p>
            <a:r>
              <a:rPr lang="en-US" sz="2000" b="1" dirty="0">
                <a:solidFill>
                  <a:srgbClr val="000080"/>
                </a:solidFill>
              </a:rPr>
              <a:t>import </a:t>
            </a:r>
            <a:r>
              <a:rPr lang="en-US" sz="2000" dirty="0"/>
              <a:t>{HEROES} </a:t>
            </a:r>
            <a:r>
              <a:rPr lang="en-US" sz="2000" b="1" dirty="0">
                <a:solidFill>
                  <a:srgbClr val="000080"/>
                </a:solidFill>
              </a:rPr>
              <a:t>from </a:t>
            </a:r>
            <a:r>
              <a:rPr lang="en-US" sz="2000" b="1" dirty="0">
                <a:solidFill>
                  <a:srgbClr val="008000"/>
                </a:solidFill>
              </a:rPr>
              <a:t>'./mock-heroes'</a:t>
            </a:r>
            <a:r>
              <a:rPr lang="en-US" sz="2000" dirty="0"/>
              <a:t>;</a:t>
            </a:r>
            <a:br>
              <a:rPr lang="en-US" sz="2000" dirty="0"/>
            </a:br>
            <a:r>
              <a:rPr lang="en-US" sz="2000" b="1" dirty="0">
                <a:solidFill>
                  <a:srgbClr val="000080"/>
                </a:solidFill>
              </a:rPr>
              <a:t>import </a:t>
            </a:r>
            <a:r>
              <a:rPr lang="en-US" sz="2000" dirty="0"/>
              <a:t>{</a:t>
            </a:r>
            <a:r>
              <a:rPr lang="en-US" sz="2000" b="1" i="1" dirty="0">
                <a:solidFill>
                  <a:srgbClr val="660E7A"/>
                </a:solidFill>
              </a:rPr>
              <a:t>Injectable</a:t>
            </a:r>
            <a:r>
              <a:rPr lang="en-US" sz="2000" dirty="0"/>
              <a:t>} </a:t>
            </a:r>
            <a:r>
              <a:rPr lang="en-US" sz="2000" b="1" dirty="0">
                <a:solidFill>
                  <a:srgbClr val="000080"/>
                </a:solidFill>
              </a:rPr>
              <a:t>from </a:t>
            </a:r>
            <a:r>
              <a:rPr lang="en-US" sz="2000" b="1" dirty="0">
                <a:solidFill>
                  <a:srgbClr val="008000"/>
                </a:solidFill>
              </a:rPr>
              <a:t>'angular2/core'</a:t>
            </a:r>
            <a:r>
              <a:rPr lang="en-US" sz="2000" dirty="0"/>
              <a:t>;</a:t>
            </a:r>
            <a:br>
              <a:rPr lang="en-US" sz="2000" dirty="0"/>
            </a:br>
            <a:r>
              <a:rPr lang="en-US" sz="2000" dirty="0"/>
              <a:t/>
            </a:r>
            <a:br>
              <a:rPr lang="en-US" sz="2000" dirty="0"/>
            </a:br>
            <a:r>
              <a:rPr lang="en-US" sz="2000" dirty="0"/>
              <a:t>@</a:t>
            </a:r>
            <a:r>
              <a:rPr lang="en-US" sz="2000" b="1" i="1" dirty="0">
                <a:solidFill>
                  <a:srgbClr val="660E7A"/>
                </a:solidFill>
              </a:rPr>
              <a:t>Injectable</a:t>
            </a:r>
            <a:r>
              <a:rPr lang="en-US" sz="2000" dirty="0"/>
              <a:t>()</a:t>
            </a:r>
            <a:br>
              <a:rPr lang="en-US" sz="2000" dirty="0"/>
            </a:br>
            <a:r>
              <a:rPr lang="en-US" sz="2000" b="1" dirty="0">
                <a:solidFill>
                  <a:srgbClr val="000080"/>
                </a:solidFill>
              </a:rPr>
              <a:t>export class </a:t>
            </a:r>
            <a:r>
              <a:rPr lang="en-US" sz="2000" dirty="0" err="1"/>
              <a:t>HeroService</a:t>
            </a:r>
            <a:r>
              <a:rPr lang="en-US" sz="2000" dirty="0"/>
              <a:t> {</a:t>
            </a:r>
            <a:br>
              <a:rPr lang="en-US" sz="2000" dirty="0"/>
            </a:br>
            <a:r>
              <a:rPr lang="en-US" sz="2000" dirty="0"/>
              <a:t>    </a:t>
            </a:r>
            <a:r>
              <a:rPr lang="en-US" sz="2000" dirty="0" err="1">
                <a:solidFill>
                  <a:srgbClr val="7A7A43"/>
                </a:solidFill>
              </a:rPr>
              <a:t>getHeroes</a:t>
            </a:r>
            <a:r>
              <a:rPr lang="en-US" sz="2000" dirty="0"/>
              <a:t>() {</a:t>
            </a:r>
            <a:br>
              <a:rPr lang="en-US" sz="2000" dirty="0"/>
            </a:br>
            <a:r>
              <a:rPr lang="en-US" sz="2000" dirty="0"/>
              <a:t>        </a:t>
            </a:r>
            <a:r>
              <a:rPr lang="en-US" sz="2000" b="1" dirty="0">
                <a:solidFill>
                  <a:srgbClr val="000080"/>
                </a:solidFill>
              </a:rPr>
              <a:t>return </a:t>
            </a:r>
            <a:r>
              <a:rPr lang="en-US" sz="2000" dirty="0"/>
              <a:t>HEROES;</a:t>
            </a:r>
            <a:br>
              <a:rPr lang="en-US" sz="2000" dirty="0"/>
            </a:br>
            <a:r>
              <a:rPr lang="en-US" sz="2000" dirty="0"/>
              <a:t>    }</a:t>
            </a:r>
            <a:br>
              <a:rPr lang="en-US" sz="2000" dirty="0"/>
            </a:br>
            <a:r>
              <a:rPr lang="en-US" sz="2000" dirty="0"/>
              <a:t>}</a:t>
            </a:r>
            <a:br>
              <a:rPr lang="en-US" sz="2000" dirty="0"/>
            </a:br>
            <a:endParaRPr lang="ru-RU" sz="2000" dirty="0"/>
          </a:p>
        </p:txBody>
      </p:sp>
      <p:sp>
        <p:nvSpPr>
          <p:cNvPr id="5" name="Прямоугольник 4"/>
          <p:cNvSpPr/>
          <p:nvPr/>
        </p:nvSpPr>
        <p:spPr>
          <a:xfrm>
            <a:off x="729109" y="4520181"/>
            <a:ext cx="6096000" cy="1754327"/>
          </a:xfrm>
          <a:prstGeom prst="rect">
            <a:avLst/>
          </a:prstGeom>
        </p:spPr>
        <p:txBody>
          <a:bodyPr>
            <a:spAutoFit/>
          </a:bodyPr>
          <a:lstStyle/>
          <a:p>
            <a:endParaRPr lang="en-US" b="1" dirty="0" smtClean="0">
              <a:solidFill>
                <a:srgbClr val="000080"/>
              </a:solidFill>
            </a:endParaRPr>
          </a:p>
          <a:p>
            <a:r>
              <a:rPr lang="en-US" b="1" dirty="0" smtClean="0">
                <a:solidFill>
                  <a:srgbClr val="000080"/>
                </a:solidFill>
              </a:rPr>
              <a:t>import </a:t>
            </a:r>
            <a:r>
              <a:rPr lang="en-US" dirty="0"/>
              <a:t>{Hero} </a:t>
            </a:r>
            <a:r>
              <a:rPr lang="en-US" b="1" dirty="0">
                <a:solidFill>
                  <a:srgbClr val="000080"/>
                </a:solidFill>
              </a:rPr>
              <a:t>from </a:t>
            </a:r>
            <a:r>
              <a:rPr lang="en-US" b="1" dirty="0">
                <a:solidFill>
                  <a:srgbClr val="008000"/>
                </a:solidFill>
              </a:rPr>
              <a:t>'./hero'</a:t>
            </a:r>
            <a:r>
              <a:rPr lang="en-US" dirty="0"/>
              <a:t>;</a:t>
            </a:r>
            <a:br>
              <a:rPr lang="en-US" dirty="0"/>
            </a:br>
            <a:r>
              <a:rPr lang="en-US" b="1" dirty="0">
                <a:solidFill>
                  <a:srgbClr val="000080"/>
                </a:solidFill>
              </a:rPr>
              <a:t>export </a:t>
            </a:r>
            <a:r>
              <a:rPr lang="en-US" b="1" dirty="0" err="1">
                <a:solidFill>
                  <a:srgbClr val="000080"/>
                </a:solidFill>
              </a:rPr>
              <a:t>var</a:t>
            </a:r>
            <a:r>
              <a:rPr lang="en-US" b="1" dirty="0">
                <a:solidFill>
                  <a:srgbClr val="000080"/>
                </a:solidFill>
              </a:rPr>
              <a:t> </a:t>
            </a:r>
            <a:r>
              <a:rPr lang="en-US" b="1" i="1" dirty="0">
                <a:solidFill>
                  <a:srgbClr val="660E7A"/>
                </a:solidFill>
              </a:rPr>
              <a:t>HEROES</a:t>
            </a:r>
            <a:r>
              <a:rPr lang="en-US" dirty="0"/>
              <a:t>: Hero[] = [</a:t>
            </a:r>
            <a:br>
              <a:rPr lang="en-US" dirty="0"/>
            </a:br>
            <a:r>
              <a:rPr lang="en-US" dirty="0"/>
              <a:t>    {</a:t>
            </a:r>
            <a:r>
              <a:rPr lang="en-US" b="1" dirty="0">
                <a:solidFill>
                  <a:srgbClr val="660E7A"/>
                </a:solidFill>
              </a:rPr>
              <a:t>"id"</a:t>
            </a:r>
            <a:r>
              <a:rPr lang="en-US" dirty="0"/>
              <a:t>: </a:t>
            </a:r>
            <a:r>
              <a:rPr lang="en-US" dirty="0">
                <a:solidFill>
                  <a:srgbClr val="0000FF"/>
                </a:solidFill>
              </a:rPr>
              <a:t>11</a:t>
            </a:r>
            <a:r>
              <a:rPr lang="en-US" dirty="0"/>
              <a:t>, </a:t>
            </a:r>
            <a:r>
              <a:rPr lang="en-US" b="1" dirty="0">
                <a:solidFill>
                  <a:srgbClr val="660E7A"/>
                </a:solidFill>
              </a:rPr>
              <a:t>"name"</a:t>
            </a:r>
            <a:r>
              <a:rPr lang="en-US" dirty="0"/>
              <a:t>: </a:t>
            </a:r>
            <a:r>
              <a:rPr lang="en-US" b="1" dirty="0">
                <a:solidFill>
                  <a:srgbClr val="008000"/>
                </a:solidFill>
              </a:rPr>
              <a:t>"Mr. Nice"</a:t>
            </a:r>
            <a:r>
              <a:rPr lang="en-US" dirty="0"/>
              <a:t>},</a:t>
            </a:r>
            <a:br>
              <a:rPr lang="en-US" dirty="0"/>
            </a:br>
            <a:r>
              <a:rPr lang="en-US" dirty="0"/>
              <a:t>    {</a:t>
            </a:r>
            <a:r>
              <a:rPr lang="en-US" b="1" dirty="0">
                <a:solidFill>
                  <a:srgbClr val="660E7A"/>
                </a:solidFill>
              </a:rPr>
              <a:t>"id"</a:t>
            </a:r>
            <a:r>
              <a:rPr lang="en-US" dirty="0"/>
              <a:t>: </a:t>
            </a:r>
            <a:r>
              <a:rPr lang="en-US" dirty="0">
                <a:solidFill>
                  <a:srgbClr val="0000FF"/>
                </a:solidFill>
              </a:rPr>
              <a:t>12</a:t>
            </a:r>
            <a:r>
              <a:rPr lang="en-US" dirty="0"/>
              <a:t>, </a:t>
            </a:r>
            <a:r>
              <a:rPr lang="en-US" b="1" dirty="0">
                <a:solidFill>
                  <a:srgbClr val="660E7A"/>
                </a:solidFill>
              </a:rPr>
              <a:t>"name"</a:t>
            </a:r>
            <a:r>
              <a:rPr lang="en-US" dirty="0"/>
              <a:t>: </a:t>
            </a:r>
            <a:r>
              <a:rPr lang="en-US" b="1" dirty="0">
                <a:solidFill>
                  <a:srgbClr val="008000"/>
                </a:solidFill>
              </a:rPr>
              <a:t>"</a:t>
            </a:r>
            <a:r>
              <a:rPr lang="en-US" b="1" dirty="0" err="1">
                <a:solidFill>
                  <a:srgbClr val="008000"/>
                </a:solidFill>
              </a:rPr>
              <a:t>Narco</a:t>
            </a:r>
            <a:r>
              <a:rPr lang="en-US" b="1" dirty="0">
                <a:solidFill>
                  <a:srgbClr val="008000"/>
                </a:solidFill>
              </a:rPr>
              <a:t>"</a:t>
            </a:r>
            <a:r>
              <a:rPr lang="en-US" dirty="0"/>
              <a:t>}</a:t>
            </a:r>
            <a:br>
              <a:rPr lang="en-US" dirty="0"/>
            </a:br>
            <a:r>
              <a:rPr lang="en-US" dirty="0"/>
              <a:t>]</a:t>
            </a:r>
            <a:endParaRPr lang="ru-RU" dirty="0"/>
          </a:p>
        </p:txBody>
      </p:sp>
      <p:sp>
        <p:nvSpPr>
          <p:cNvPr id="6" name="Прямоугольник 5"/>
          <p:cNvSpPr/>
          <p:nvPr/>
        </p:nvSpPr>
        <p:spPr>
          <a:xfrm>
            <a:off x="382560" y="4348311"/>
            <a:ext cx="1711879" cy="369332"/>
          </a:xfrm>
          <a:prstGeom prst="rect">
            <a:avLst/>
          </a:prstGeom>
        </p:spPr>
        <p:txBody>
          <a:bodyPr wrap="none">
            <a:spAutoFit/>
          </a:bodyPr>
          <a:lstStyle/>
          <a:p>
            <a:r>
              <a:rPr lang="en-US" b="1" dirty="0">
                <a:solidFill>
                  <a:schemeClr val="accent5"/>
                </a:solidFill>
              </a:rPr>
              <a:t>mock-</a:t>
            </a:r>
            <a:r>
              <a:rPr lang="en-US" b="1" dirty="0" err="1" smtClean="0">
                <a:solidFill>
                  <a:schemeClr val="accent5"/>
                </a:solidFill>
              </a:rPr>
              <a:t>heroes.ts</a:t>
            </a:r>
            <a:r>
              <a:rPr lang="en-US" b="1" dirty="0" smtClean="0">
                <a:solidFill>
                  <a:schemeClr val="accent5"/>
                </a:solidFill>
              </a:rPr>
              <a:t>:</a:t>
            </a:r>
            <a:endParaRPr lang="en-US" b="1" dirty="0">
              <a:solidFill>
                <a:schemeClr val="accent5"/>
              </a:solidFill>
            </a:endParaRPr>
          </a:p>
        </p:txBody>
      </p:sp>
      <p:sp>
        <p:nvSpPr>
          <p:cNvPr id="7" name="Прямоугольник 6"/>
          <p:cNvSpPr/>
          <p:nvPr/>
        </p:nvSpPr>
        <p:spPr>
          <a:xfrm>
            <a:off x="382561" y="979180"/>
            <a:ext cx="1645002" cy="369332"/>
          </a:xfrm>
          <a:prstGeom prst="rect">
            <a:avLst/>
          </a:prstGeom>
        </p:spPr>
        <p:txBody>
          <a:bodyPr wrap="none">
            <a:spAutoFit/>
          </a:bodyPr>
          <a:lstStyle/>
          <a:p>
            <a:r>
              <a:rPr lang="en-US" b="1" dirty="0" err="1" smtClean="0">
                <a:solidFill>
                  <a:schemeClr val="accent5"/>
                </a:solidFill>
              </a:rPr>
              <a:t>hero.service.ts</a:t>
            </a:r>
            <a:r>
              <a:rPr lang="en-US" b="1" dirty="0" smtClean="0">
                <a:solidFill>
                  <a:schemeClr val="accent5"/>
                </a:solidFill>
              </a:rPr>
              <a:t>:</a:t>
            </a:r>
            <a:endParaRPr lang="en-US" b="1" dirty="0">
              <a:solidFill>
                <a:schemeClr val="accent5"/>
              </a:solidFill>
            </a:endParaRPr>
          </a:p>
        </p:txBody>
      </p:sp>
    </p:spTree>
    <p:extLst>
      <p:ext uri="{BB962C8B-B14F-4D97-AF65-F5344CB8AC3E}">
        <p14:creationId xmlns:p14="http://schemas.microsoft.com/office/powerpoint/2010/main" xmlns="" val="2869999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863600" y="635000"/>
            <a:ext cx="10172699" cy="5541963"/>
          </a:xfrm>
          <a:prstGeom prst="rect">
            <a:avLst/>
          </a:prstGeom>
          <a:noFill/>
          <a:ln w="9525">
            <a:noFill/>
            <a:miter lim="800000"/>
            <a:headEnd/>
            <a:tailEnd/>
          </a:ln>
        </p:spPr>
      </p:pic>
    </p:spTree>
    <p:extLst>
      <p:ext uri="{BB962C8B-B14F-4D97-AF65-F5344CB8AC3E}">
        <p14:creationId xmlns:p14="http://schemas.microsoft.com/office/powerpoint/2010/main" xmlns="" val="298495141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330200" y="136525"/>
            <a:ext cx="10515600" cy="739775"/>
          </a:xfrm>
        </p:spPr>
        <p:txBody>
          <a:bodyPr>
            <a:normAutofit/>
          </a:bodyPr>
          <a:lstStyle/>
          <a:p>
            <a:r>
              <a:rPr lang="en-US" dirty="0" smtClean="0"/>
              <a:t>Example: define </a:t>
            </a:r>
            <a:r>
              <a:rPr lang="en-US" dirty="0" err="1" smtClean="0"/>
              <a:t>HeroService</a:t>
            </a:r>
            <a:r>
              <a:rPr lang="en-US" dirty="0" smtClean="0"/>
              <a:t> with promises</a:t>
            </a:r>
            <a:endParaRPr lang="ru-RU" dirty="0"/>
          </a:p>
        </p:txBody>
      </p:sp>
      <p:sp>
        <p:nvSpPr>
          <p:cNvPr id="4" name="Прямоугольник 3"/>
          <p:cNvSpPr/>
          <p:nvPr/>
        </p:nvSpPr>
        <p:spPr>
          <a:xfrm>
            <a:off x="729109" y="1225026"/>
            <a:ext cx="11689267" cy="5324535"/>
          </a:xfrm>
          <a:prstGeom prst="rect">
            <a:avLst/>
          </a:prstGeom>
        </p:spPr>
        <p:txBody>
          <a:bodyPr wrap="square">
            <a:spAutoFit/>
          </a:bodyPr>
          <a:lstStyle/>
          <a:p>
            <a:r>
              <a:rPr lang="en-US" sz="2000" b="1" dirty="0">
                <a:solidFill>
                  <a:srgbClr val="000080"/>
                </a:solidFill>
              </a:rPr>
              <a:t>import </a:t>
            </a:r>
            <a:r>
              <a:rPr lang="en-US" sz="2000" dirty="0"/>
              <a:t>{</a:t>
            </a:r>
            <a:r>
              <a:rPr lang="en-US" sz="2000" b="1" i="1" dirty="0">
                <a:solidFill>
                  <a:srgbClr val="660E7A"/>
                </a:solidFill>
              </a:rPr>
              <a:t>Injectable</a:t>
            </a:r>
            <a:r>
              <a:rPr lang="en-US" sz="2000" dirty="0"/>
              <a:t>} </a:t>
            </a:r>
            <a:r>
              <a:rPr lang="en-US" sz="2000" b="1" dirty="0">
                <a:solidFill>
                  <a:srgbClr val="000080"/>
                </a:solidFill>
              </a:rPr>
              <a:t>from </a:t>
            </a:r>
            <a:r>
              <a:rPr lang="en-US" sz="2000" b="1" dirty="0">
                <a:solidFill>
                  <a:srgbClr val="008000"/>
                </a:solidFill>
              </a:rPr>
              <a:t>'angular2/core'</a:t>
            </a:r>
            <a:r>
              <a:rPr lang="en-US" sz="2000" dirty="0"/>
              <a:t>;</a:t>
            </a:r>
            <a:br>
              <a:rPr lang="en-US" sz="2000" dirty="0"/>
            </a:br>
            <a:r>
              <a:rPr lang="en-US" sz="2000" b="1" dirty="0">
                <a:solidFill>
                  <a:srgbClr val="000080"/>
                </a:solidFill>
              </a:rPr>
              <a:t>import </a:t>
            </a:r>
            <a:r>
              <a:rPr lang="en-US" sz="2000" dirty="0"/>
              <a:t>{Hero} </a:t>
            </a:r>
            <a:r>
              <a:rPr lang="en-US" sz="2000" b="1" dirty="0">
                <a:solidFill>
                  <a:srgbClr val="000080"/>
                </a:solidFill>
              </a:rPr>
              <a:t>from </a:t>
            </a:r>
            <a:r>
              <a:rPr lang="en-US" sz="2000" b="1" dirty="0">
                <a:solidFill>
                  <a:srgbClr val="008000"/>
                </a:solidFill>
              </a:rPr>
              <a:t>'./hero'</a:t>
            </a:r>
            <a:r>
              <a:rPr lang="en-US" sz="2000" dirty="0"/>
              <a:t>;</a:t>
            </a:r>
            <a:br>
              <a:rPr lang="en-US" sz="2000" dirty="0"/>
            </a:br>
            <a:r>
              <a:rPr lang="en-US" sz="2000" b="1" dirty="0">
                <a:solidFill>
                  <a:srgbClr val="000080"/>
                </a:solidFill>
              </a:rPr>
              <a:t>import </a:t>
            </a:r>
            <a:r>
              <a:rPr lang="en-US" sz="2000" dirty="0"/>
              <a:t>{HEROES} </a:t>
            </a:r>
            <a:r>
              <a:rPr lang="en-US" sz="2000" b="1" dirty="0">
                <a:solidFill>
                  <a:srgbClr val="000080"/>
                </a:solidFill>
              </a:rPr>
              <a:t>from </a:t>
            </a:r>
            <a:r>
              <a:rPr lang="en-US" sz="2000" b="1" dirty="0">
                <a:solidFill>
                  <a:srgbClr val="008000"/>
                </a:solidFill>
              </a:rPr>
              <a:t>'./mock-heroes'</a:t>
            </a:r>
            <a:r>
              <a:rPr lang="en-US" sz="2000" dirty="0"/>
              <a:t>;</a:t>
            </a:r>
            <a:br>
              <a:rPr lang="en-US" sz="2000" dirty="0"/>
            </a:br>
            <a:endParaRPr lang="en-US" sz="2000" dirty="0" smtClean="0"/>
          </a:p>
          <a:p>
            <a:r>
              <a:rPr lang="en-US" sz="2000" dirty="0" smtClean="0"/>
              <a:t>@</a:t>
            </a:r>
            <a:r>
              <a:rPr lang="en-US" sz="2000" b="1" i="1" dirty="0">
                <a:solidFill>
                  <a:srgbClr val="660E7A"/>
                </a:solidFill>
              </a:rPr>
              <a:t>Injectable</a:t>
            </a:r>
            <a:r>
              <a:rPr lang="en-US" sz="2000" dirty="0"/>
              <a:t>()</a:t>
            </a:r>
            <a:br>
              <a:rPr lang="en-US" sz="2000" dirty="0"/>
            </a:br>
            <a:r>
              <a:rPr lang="en-US" sz="2000" b="1" dirty="0">
                <a:solidFill>
                  <a:srgbClr val="000080"/>
                </a:solidFill>
              </a:rPr>
              <a:t>export class </a:t>
            </a:r>
            <a:r>
              <a:rPr lang="en-US" sz="2000" dirty="0" err="1"/>
              <a:t>HeroService</a:t>
            </a:r>
            <a:r>
              <a:rPr lang="en-US" sz="2000" dirty="0"/>
              <a:t> {</a:t>
            </a:r>
            <a:br>
              <a:rPr lang="en-US" sz="2000" dirty="0"/>
            </a:br>
            <a:r>
              <a:rPr lang="en-US" sz="2000" dirty="0"/>
              <a:t>    </a:t>
            </a:r>
            <a:r>
              <a:rPr lang="en-US" sz="2000" dirty="0" err="1">
                <a:solidFill>
                  <a:srgbClr val="7A7A43"/>
                </a:solidFill>
              </a:rPr>
              <a:t>getHeroes</a:t>
            </a:r>
            <a:r>
              <a:rPr lang="en-US" sz="2000" dirty="0"/>
              <a:t>() {</a:t>
            </a:r>
            <a:br>
              <a:rPr lang="en-US" sz="2000" dirty="0"/>
            </a:br>
            <a:r>
              <a:rPr lang="en-US" sz="2000" dirty="0"/>
              <a:t>        </a:t>
            </a:r>
            <a:r>
              <a:rPr lang="en-US" sz="2000" b="1" dirty="0">
                <a:solidFill>
                  <a:srgbClr val="000080"/>
                </a:solidFill>
              </a:rPr>
              <a:t>return </a:t>
            </a:r>
            <a:r>
              <a:rPr lang="en-US" sz="2000" dirty="0" err="1"/>
              <a:t>Promise.resolve</a:t>
            </a:r>
            <a:r>
              <a:rPr lang="en-US" sz="2000" dirty="0"/>
              <a:t>(HEROES);</a:t>
            </a:r>
            <a:br>
              <a:rPr lang="en-US" sz="2000" dirty="0"/>
            </a:br>
            <a:r>
              <a:rPr lang="en-US" sz="2000" dirty="0"/>
              <a:t>    }</a:t>
            </a:r>
            <a:br>
              <a:rPr lang="en-US" sz="2000" dirty="0"/>
            </a:br>
            <a:r>
              <a:rPr lang="en-US" sz="2000" dirty="0"/>
              <a:t>    </a:t>
            </a:r>
            <a:r>
              <a:rPr lang="en-US" sz="2000" i="1" dirty="0">
                <a:solidFill>
                  <a:srgbClr val="808080"/>
                </a:solidFill>
              </a:rPr>
              <a:t>// See the "Take it slow" appendix</a:t>
            </a:r>
            <a:br>
              <a:rPr lang="en-US" sz="2000" i="1" dirty="0">
                <a:solidFill>
                  <a:srgbClr val="808080"/>
                </a:solidFill>
              </a:rPr>
            </a:br>
            <a:r>
              <a:rPr lang="en-US" sz="2000" i="1" dirty="0">
                <a:solidFill>
                  <a:srgbClr val="808080"/>
                </a:solidFill>
              </a:rPr>
              <a:t>    </a:t>
            </a:r>
            <a:r>
              <a:rPr lang="en-US" sz="2000" dirty="0" err="1">
                <a:solidFill>
                  <a:srgbClr val="7A7A43"/>
                </a:solidFill>
              </a:rPr>
              <a:t>getHeroesSlowly</a:t>
            </a:r>
            <a:r>
              <a:rPr lang="en-US" sz="2000" dirty="0"/>
              <a:t>() {</a:t>
            </a:r>
            <a:br>
              <a:rPr lang="en-US" sz="2000" dirty="0"/>
            </a:br>
            <a:r>
              <a:rPr lang="en-US" sz="2000" dirty="0"/>
              <a:t>        </a:t>
            </a:r>
            <a:r>
              <a:rPr lang="en-US" sz="2000" b="1" dirty="0">
                <a:solidFill>
                  <a:srgbClr val="000080"/>
                </a:solidFill>
              </a:rPr>
              <a:t>return new </a:t>
            </a:r>
            <a:r>
              <a:rPr lang="en-US" sz="2000" dirty="0"/>
              <a:t>Promise&lt;Hero[]&gt;(resolve =&gt;</a:t>
            </a:r>
            <a:br>
              <a:rPr lang="en-US" sz="2000" dirty="0"/>
            </a:br>
            <a:r>
              <a:rPr lang="en-US" sz="2000" dirty="0"/>
              <a:t>            </a:t>
            </a:r>
            <a:r>
              <a:rPr lang="en-US" sz="2000" i="1" dirty="0" err="1"/>
              <a:t>setTimeout</a:t>
            </a:r>
            <a:r>
              <a:rPr lang="en-US" sz="2000" dirty="0"/>
              <a:t>(()=&gt;resolve(HEROES), </a:t>
            </a:r>
            <a:r>
              <a:rPr lang="en-US" sz="2000" dirty="0">
                <a:solidFill>
                  <a:srgbClr val="0000FF"/>
                </a:solidFill>
              </a:rPr>
              <a:t>2000</a:t>
            </a:r>
            <a:r>
              <a:rPr lang="en-US" sz="2000" dirty="0"/>
              <a:t>) </a:t>
            </a:r>
            <a:r>
              <a:rPr lang="en-US" sz="2000" i="1" dirty="0">
                <a:solidFill>
                  <a:srgbClr val="808080"/>
                </a:solidFill>
              </a:rPr>
              <a:t>// 2 seconds</a:t>
            </a:r>
            <a:br>
              <a:rPr lang="en-US" sz="2000" i="1" dirty="0">
                <a:solidFill>
                  <a:srgbClr val="808080"/>
                </a:solidFill>
              </a:rPr>
            </a:br>
            <a:r>
              <a:rPr lang="en-US" sz="2000" i="1" dirty="0">
                <a:solidFill>
                  <a:srgbClr val="808080"/>
                </a:solidFill>
              </a:rPr>
              <a:t>        </a:t>
            </a:r>
            <a:r>
              <a:rPr lang="en-US" sz="2000" dirty="0"/>
              <a:t>);</a:t>
            </a:r>
            <a:br>
              <a:rPr lang="en-US" sz="2000" dirty="0"/>
            </a:br>
            <a:r>
              <a:rPr lang="en-US" sz="2000" dirty="0"/>
              <a:t>    }</a:t>
            </a:r>
            <a:br>
              <a:rPr lang="en-US" sz="2000" dirty="0"/>
            </a:br>
            <a:r>
              <a:rPr lang="en-US" sz="2000" dirty="0"/>
              <a:t>}</a:t>
            </a:r>
            <a:br>
              <a:rPr lang="en-US" sz="2000" dirty="0"/>
            </a:br>
            <a:endParaRPr lang="ru-RU" sz="2000" dirty="0"/>
          </a:p>
        </p:txBody>
      </p:sp>
    </p:spTree>
    <p:extLst>
      <p:ext uri="{BB962C8B-B14F-4D97-AF65-F5344CB8AC3E}">
        <p14:creationId xmlns:p14="http://schemas.microsoft.com/office/powerpoint/2010/main" xmlns="" val="184843944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20700" y="60325"/>
            <a:ext cx="10515600" cy="739775"/>
          </a:xfrm>
        </p:spPr>
        <p:txBody>
          <a:bodyPr/>
          <a:lstStyle/>
          <a:p>
            <a:r>
              <a:rPr lang="en-US" dirty="0" smtClean="0"/>
              <a:t>Example: use </a:t>
            </a:r>
            <a:r>
              <a:rPr lang="en-US" dirty="0" err="1" smtClean="0"/>
              <a:t>HeroService</a:t>
            </a:r>
            <a:r>
              <a:rPr lang="en-US" dirty="0" smtClean="0"/>
              <a:t> in component</a:t>
            </a:r>
            <a:endParaRPr lang="ru-RU" dirty="0"/>
          </a:p>
        </p:txBody>
      </p:sp>
      <p:sp>
        <p:nvSpPr>
          <p:cNvPr id="3" name="Прямоугольник 2"/>
          <p:cNvSpPr/>
          <p:nvPr/>
        </p:nvSpPr>
        <p:spPr>
          <a:xfrm>
            <a:off x="926088" y="920677"/>
            <a:ext cx="11265913" cy="5632311"/>
          </a:xfrm>
          <a:prstGeom prst="rect">
            <a:avLst/>
          </a:prstGeom>
        </p:spPr>
        <p:txBody>
          <a:bodyPr wrap="square">
            <a:spAutoFit/>
          </a:bodyPr>
          <a:lstStyle/>
          <a:p>
            <a:r>
              <a:rPr lang="en-US" sz="2000" b="1" dirty="0">
                <a:solidFill>
                  <a:srgbClr val="000080"/>
                </a:solidFill>
              </a:rPr>
              <a:t>import </a:t>
            </a:r>
            <a:r>
              <a:rPr lang="en-US" sz="2000" dirty="0"/>
              <a:t>{</a:t>
            </a:r>
            <a:r>
              <a:rPr lang="en-US" sz="2000" b="1" i="1" dirty="0">
                <a:solidFill>
                  <a:srgbClr val="660E7A"/>
                </a:solidFill>
              </a:rPr>
              <a:t>Component</a:t>
            </a:r>
            <a:r>
              <a:rPr lang="en-US" sz="2000" dirty="0"/>
              <a:t>, </a:t>
            </a:r>
            <a:r>
              <a:rPr lang="en-US" sz="2000" dirty="0" err="1"/>
              <a:t>OnInit</a:t>
            </a:r>
            <a:r>
              <a:rPr lang="en-US" sz="2000" dirty="0"/>
              <a:t>} </a:t>
            </a:r>
            <a:r>
              <a:rPr lang="en-US" sz="2000" b="1" dirty="0">
                <a:solidFill>
                  <a:srgbClr val="000080"/>
                </a:solidFill>
              </a:rPr>
              <a:t>from </a:t>
            </a:r>
            <a:r>
              <a:rPr lang="en-US" sz="2000" b="1" dirty="0">
                <a:solidFill>
                  <a:srgbClr val="008000"/>
                </a:solidFill>
              </a:rPr>
              <a:t>'angular2/core'</a:t>
            </a:r>
            <a:r>
              <a:rPr lang="en-US" sz="2000" dirty="0"/>
              <a:t>;</a:t>
            </a:r>
            <a:br>
              <a:rPr lang="en-US" sz="2000" dirty="0"/>
            </a:br>
            <a:r>
              <a:rPr lang="en-US" sz="2000" b="1" dirty="0">
                <a:solidFill>
                  <a:srgbClr val="000080"/>
                </a:solidFill>
              </a:rPr>
              <a:t>import </a:t>
            </a:r>
            <a:r>
              <a:rPr lang="en-US" sz="2000" dirty="0"/>
              <a:t>{</a:t>
            </a:r>
            <a:r>
              <a:rPr lang="en-US" sz="2000" dirty="0" err="1"/>
              <a:t>HeroService</a:t>
            </a:r>
            <a:r>
              <a:rPr lang="en-US" sz="2000" dirty="0"/>
              <a:t>} </a:t>
            </a:r>
            <a:r>
              <a:rPr lang="en-US" sz="2000" b="1" dirty="0">
                <a:solidFill>
                  <a:srgbClr val="000080"/>
                </a:solidFill>
              </a:rPr>
              <a:t>from </a:t>
            </a:r>
            <a:r>
              <a:rPr lang="en-US" sz="2000" b="1" dirty="0">
                <a:solidFill>
                  <a:srgbClr val="008000"/>
                </a:solidFill>
              </a:rPr>
              <a:t>'./</a:t>
            </a:r>
            <a:r>
              <a:rPr lang="en-US" sz="2000" b="1" dirty="0" err="1">
                <a:solidFill>
                  <a:srgbClr val="008000"/>
                </a:solidFill>
              </a:rPr>
              <a:t>hero.service</a:t>
            </a:r>
            <a:r>
              <a:rPr lang="en-US" sz="2000" b="1" dirty="0">
                <a:solidFill>
                  <a:srgbClr val="008000"/>
                </a:solidFill>
              </a:rPr>
              <a:t>'</a:t>
            </a:r>
            <a:r>
              <a:rPr lang="en-US" sz="2000" dirty="0"/>
              <a:t>;</a:t>
            </a:r>
            <a:br>
              <a:rPr lang="en-US" sz="2000" dirty="0"/>
            </a:br>
            <a:endParaRPr lang="en-US" sz="2000" dirty="0"/>
          </a:p>
          <a:p>
            <a:r>
              <a:rPr lang="en-US" sz="2000" dirty="0" smtClean="0"/>
              <a:t>@</a:t>
            </a:r>
            <a:r>
              <a:rPr lang="en-US" sz="2000" b="1" i="1" dirty="0">
                <a:solidFill>
                  <a:srgbClr val="660E7A"/>
                </a:solidFill>
              </a:rPr>
              <a:t>Component</a:t>
            </a:r>
            <a:r>
              <a:rPr lang="en-US" sz="2000" dirty="0"/>
              <a:t>({</a:t>
            </a:r>
            <a:br>
              <a:rPr lang="en-US" sz="2000" dirty="0"/>
            </a:br>
            <a:r>
              <a:rPr lang="en-US" sz="2000" dirty="0"/>
              <a:t>    </a:t>
            </a:r>
            <a:r>
              <a:rPr lang="en-US" sz="2000" b="1" dirty="0">
                <a:solidFill>
                  <a:srgbClr val="660E7A"/>
                </a:solidFill>
              </a:rPr>
              <a:t>selector</a:t>
            </a:r>
            <a:r>
              <a:rPr lang="en-US" sz="2000" dirty="0"/>
              <a:t>: </a:t>
            </a:r>
            <a:r>
              <a:rPr lang="en-US" sz="2000" b="1" dirty="0">
                <a:solidFill>
                  <a:srgbClr val="008000"/>
                </a:solidFill>
              </a:rPr>
              <a:t>'my-app'</a:t>
            </a:r>
            <a:r>
              <a:rPr lang="en-US" sz="2000" dirty="0"/>
              <a:t>,</a:t>
            </a:r>
            <a:br>
              <a:rPr lang="en-US" sz="2000" dirty="0"/>
            </a:br>
            <a:r>
              <a:rPr lang="en-US" sz="2000" dirty="0" smtClean="0"/>
              <a:t>    </a:t>
            </a:r>
            <a:r>
              <a:rPr lang="en-US" sz="2000" b="1" dirty="0" smtClean="0">
                <a:solidFill>
                  <a:srgbClr val="660E7A"/>
                </a:solidFill>
              </a:rPr>
              <a:t>template</a:t>
            </a:r>
            <a:r>
              <a:rPr lang="en-US" sz="2000" dirty="0" smtClean="0"/>
              <a:t>: </a:t>
            </a:r>
            <a:r>
              <a:rPr lang="en-US" sz="2000" b="1" dirty="0" smtClean="0">
                <a:solidFill>
                  <a:srgbClr val="008000"/>
                </a:solidFill>
              </a:rPr>
              <a:t>`…`</a:t>
            </a:r>
            <a:r>
              <a:rPr lang="en-US" sz="2000" dirty="0" smtClean="0"/>
              <a:t>,</a:t>
            </a:r>
            <a:r>
              <a:rPr lang="en-US" sz="2000" dirty="0"/>
              <a:t/>
            </a:r>
            <a:br>
              <a:rPr lang="en-US" sz="2000" dirty="0"/>
            </a:br>
            <a:r>
              <a:rPr lang="en-US" sz="2000" dirty="0" smtClean="0"/>
              <a:t>    </a:t>
            </a:r>
            <a:r>
              <a:rPr lang="en-US" sz="2000" b="1" dirty="0">
                <a:solidFill>
                  <a:srgbClr val="660E7A"/>
                </a:solidFill>
              </a:rPr>
              <a:t>providers</a:t>
            </a:r>
            <a:r>
              <a:rPr lang="en-US" sz="2000" dirty="0"/>
              <a:t>: [</a:t>
            </a:r>
            <a:r>
              <a:rPr lang="en-US" sz="2000" dirty="0" err="1"/>
              <a:t>HeroService</a:t>
            </a:r>
            <a:r>
              <a:rPr lang="en-US" sz="2000" dirty="0"/>
              <a:t>]</a:t>
            </a:r>
            <a:br>
              <a:rPr lang="en-US" sz="2000" dirty="0"/>
            </a:br>
            <a:r>
              <a:rPr lang="en-US" sz="2000" dirty="0"/>
              <a:t>})</a:t>
            </a:r>
            <a:br>
              <a:rPr lang="en-US" sz="2000" dirty="0"/>
            </a:br>
            <a:r>
              <a:rPr lang="en-US" sz="2000" b="1" dirty="0">
                <a:solidFill>
                  <a:srgbClr val="000080"/>
                </a:solidFill>
              </a:rPr>
              <a:t>export class </a:t>
            </a:r>
            <a:r>
              <a:rPr lang="en-US" sz="2000" dirty="0" err="1"/>
              <a:t>AppComponent</a:t>
            </a:r>
            <a:r>
              <a:rPr lang="en-US" sz="2000" dirty="0"/>
              <a:t> </a:t>
            </a:r>
            <a:r>
              <a:rPr lang="en-US" sz="2000" b="1" dirty="0">
                <a:solidFill>
                  <a:srgbClr val="000080"/>
                </a:solidFill>
              </a:rPr>
              <a:t>implements </a:t>
            </a:r>
            <a:r>
              <a:rPr lang="en-US" sz="2000" dirty="0" err="1"/>
              <a:t>OnInit</a:t>
            </a:r>
            <a:r>
              <a:rPr lang="en-US" sz="2000" dirty="0"/>
              <a:t> {</a:t>
            </a:r>
            <a:br>
              <a:rPr lang="en-US" sz="2000" dirty="0"/>
            </a:br>
            <a:r>
              <a:rPr lang="en-US" sz="2000" dirty="0" smtClean="0"/>
              <a:t>    </a:t>
            </a:r>
            <a:r>
              <a:rPr lang="en-US" sz="2000" b="1" dirty="0" err="1">
                <a:solidFill>
                  <a:srgbClr val="660E7A"/>
                </a:solidFill>
              </a:rPr>
              <a:t>heroes</a:t>
            </a:r>
            <a:r>
              <a:rPr lang="en-US" sz="2000" dirty="0" err="1"/>
              <a:t>:Hero</a:t>
            </a:r>
            <a:r>
              <a:rPr lang="en-US" sz="2000" dirty="0"/>
              <a:t>[];</a:t>
            </a:r>
            <a:br>
              <a:rPr lang="en-US" sz="2000" dirty="0"/>
            </a:br>
            <a:r>
              <a:rPr lang="en-US" sz="2000" dirty="0"/>
              <a:t/>
            </a:r>
            <a:br>
              <a:rPr lang="en-US" sz="2000" dirty="0"/>
            </a:br>
            <a:r>
              <a:rPr lang="en-US" sz="2000" dirty="0"/>
              <a:t>    </a:t>
            </a:r>
            <a:r>
              <a:rPr lang="en-US" sz="2000" b="1" dirty="0">
                <a:solidFill>
                  <a:srgbClr val="000080"/>
                </a:solidFill>
              </a:rPr>
              <a:t>constructor</a:t>
            </a:r>
            <a:r>
              <a:rPr lang="en-US" sz="2000" dirty="0"/>
              <a:t>(</a:t>
            </a:r>
            <a:r>
              <a:rPr lang="en-US" sz="2000" b="1" dirty="0">
                <a:solidFill>
                  <a:srgbClr val="000080"/>
                </a:solidFill>
              </a:rPr>
              <a:t>private </a:t>
            </a:r>
            <a:r>
              <a:rPr lang="en-US" sz="2000" dirty="0"/>
              <a:t>_</a:t>
            </a:r>
            <a:r>
              <a:rPr lang="en-US" sz="2000" dirty="0" err="1"/>
              <a:t>heroService:HeroService</a:t>
            </a:r>
            <a:r>
              <a:rPr lang="en-US" sz="2000" dirty="0"/>
              <a:t>) </a:t>
            </a:r>
            <a:r>
              <a:rPr lang="en-US" sz="2000" dirty="0" smtClean="0"/>
              <a:t>{ }</a:t>
            </a:r>
            <a:r>
              <a:rPr lang="en-US" sz="2000" dirty="0"/>
              <a:t/>
            </a:r>
            <a:br>
              <a:rPr lang="en-US" sz="2000" dirty="0"/>
            </a:br>
            <a:r>
              <a:rPr lang="en-US" sz="2000" dirty="0"/>
              <a:t>    </a:t>
            </a:r>
            <a:r>
              <a:rPr lang="en-US" sz="2000" dirty="0" err="1">
                <a:solidFill>
                  <a:srgbClr val="7A7A43"/>
                </a:solidFill>
              </a:rPr>
              <a:t>getHeroes</a:t>
            </a:r>
            <a:r>
              <a:rPr lang="en-US" sz="2000" dirty="0"/>
              <a:t>() {</a:t>
            </a:r>
            <a:br>
              <a:rPr lang="en-US" sz="2000" dirty="0"/>
            </a:br>
            <a:r>
              <a:rPr lang="en-US" sz="2000" dirty="0"/>
              <a:t>        </a:t>
            </a:r>
            <a:r>
              <a:rPr lang="en-US" sz="2000" b="1" dirty="0">
                <a:solidFill>
                  <a:srgbClr val="000080"/>
                </a:solidFill>
              </a:rPr>
              <a:t>this</a:t>
            </a:r>
            <a:r>
              <a:rPr lang="en-US" sz="2000" dirty="0"/>
              <a:t>._</a:t>
            </a:r>
            <a:r>
              <a:rPr lang="en-US" sz="2000" dirty="0" err="1"/>
              <a:t>heroService.getHeroes</a:t>
            </a:r>
            <a:r>
              <a:rPr lang="en-US" sz="2000" dirty="0"/>
              <a:t>(</a:t>
            </a:r>
            <a:r>
              <a:rPr lang="en-US" sz="2000" dirty="0" smtClean="0"/>
              <a:t>)</a:t>
            </a:r>
          </a:p>
          <a:p>
            <a:r>
              <a:rPr lang="en-US" sz="2000" dirty="0"/>
              <a:t>	</a:t>
            </a:r>
            <a:r>
              <a:rPr lang="en-US" sz="2000" dirty="0" smtClean="0"/>
              <a:t>	.</a:t>
            </a:r>
            <a:r>
              <a:rPr lang="en-US" sz="2000" dirty="0">
                <a:solidFill>
                  <a:srgbClr val="7A7A43"/>
                </a:solidFill>
              </a:rPr>
              <a:t>then</a:t>
            </a:r>
            <a:r>
              <a:rPr lang="en-US" sz="2000" dirty="0"/>
              <a:t>(heroes =&gt; </a:t>
            </a:r>
            <a:r>
              <a:rPr lang="en-US" sz="2000" b="1" dirty="0" err="1">
                <a:solidFill>
                  <a:srgbClr val="000080"/>
                </a:solidFill>
              </a:rPr>
              <a:t>this</a:t>
            </a:r>
            <a:r>
              <a:rPr lang="en-US" sz="2000" dirty="0" err="1"/>
              <a:t>.</a:t>
            </a:r>
            <a:r>
              <a:rPr lang="en-US" sz="2000" b="1" dirty="0" err="1">
                <a:solidFill>
                  <a:srgbClr val="660E7A"/>
                </a:solidFill>
              </a:rPr>
              <a:t>heroes</a:t>
            </a:r>
            <a:r>
              <a:rPr lang="en-US" sz="2000" b="1" dirty="0">
                <a:solidFill>
                  <a:srgbClr val="660E7A"/>
                </a:solidFill>
              </a:rPr>
              <a:t> </a:t>
            </a:r>
            <a:r>
              <a:rPr lang="en-US" sz="2000" dirty="0"/>
              <a:t>= heroes);</a:t>
            </a:r>
            <a:br>
              <a:rPr lang="en-US" sz="2000" dirty="0"/>
            </a:br>
            <a:r>
              <a:rPr lang="en-US" sz="2000" dirty="0"/>
              <a:t>    </a:t>
            </a:r>
            <a:r>
              <a:rPr lang="en-US" sz="2000" dirty="0" smtClean="0"/>
              <a:t>}</a:t>
            </a:r>
            <a:r>
              <a:rPr lang="en-US" sz="2000" dirty="0"/>
              <a:t/>
            </a:r>
            <a:br>
              <a:rPr lang="en-US" sz="2000" dirty="0"/>
            </a:br>
            <a:r>
              <a:rPr lang="en-US" sz="2000" dirty="0"/>
              <a:t>    </a:t>
            </a:r>
            <a:r>
              <a:rPr lang="en-US" sz="2000" dirty="0" err="1">
                <a:solidFill>
                  <a:srgbClr val="7A7A43"/>
                </a:solidFill>
              </a:rPr>
              <a:t>ngOnInit</a:t>
            </a:r>
            <a:r>
              <a:rPr lang="en-US" sz="2000" dirty="0"/>
              <a:t>() </a:t>
            </a:r>
            <a:r>
              <a:rPr lang="en-US" sz="2000" dirty="0" smtClean="0"/>
              <a:t>{    </a:t>
            </a:r>
            <a:r>
              <a:rPr lang="en-US" sz="2000" b="1" dirty="0" err="1">
                <a:solidFill>
                  <a:srgbClr val="000080"/>
                </a:solidFill>
              </a:rPr>
              <a:t>this</a:t>
            </a:r>
            <a:r>
              <a:rPr lang="en-US" sz="2000" dirty="0" err="1"/>
              <a:t>.</a:t>
            </a:r>
            <a:r>
              <a:rPr lang="en-US" sz="2000" dirty="0" err="1">
                <a:solidFill>
                  <a:srgbClr val="7A7A43"/>
                </a:solidFill>
              </a:rPr>
              <a:t>getHeroes</a:t>
            </a:r>
            <a:r>
              <a:rPr lang="en-US" sz="2000" dirty="0"/>
              <a:t>()</a:t>
            </a:r>
            <a:r>
              <a:rPr lang="en-US" sz="2000" dirty="0" smtClean="0"/>
              <a:t>;    </a:t>
            </a:r>
            <a:r>
              <a:rPr lang="en-US" sz="2000" dirty="0"/>
              <a:t>}</a:t>
            </a:r>
            <a:br>
              <a:rPr lang="en-US" sz="2000" dirty="0"/>
            </a:br>
            <a:r>
              <a:rPr lang="en-US" sz="2000" dirty="0"/>
              <a:t>}</a:t>
            </a:r>
            <a:endParaRPr lang="ru-RU" sz="2000" dirty="0"/>
          </a:p>
        </p:txBody>
      </p:sp>
    </p:spTree>
    <p:extLst>
      <p:ext uri="{BB962C8B-B14F-4D97-AF65-F5344CB8AC3E}">
        <p14:creationId xmlns:p14="http://schemas.microsoft.com/office/powerpoint/2010/main" xmlns="" val="3005013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96900" y="85725"/>
            <a:ext cx="10515600" cy="676275"/>
          </a:xfrm>
        </p:spPr>
        <p:txBody>
          <a:bodyPr>
            <a:normAutofit fontScale="90000"/>
          </a:bodyPr>
          <a:lstStyle/>
          <a:p>
            <a:r>
              <a:rPr lang="en-US" dirty="0" smtClean="0"/>
              <a:t>Service</a:t>
            </a:r>
            <a:endParaRPr lang="ru-RU" dirty="0"/>
          </a:p>
        </p:txBody>
      </p:sp>
      <p:sp>
        <p:nvSpPr>
          <p:cNvPr id="4" name="Прямоугольник 3"/>
          <p:cNvSpPr/>
          <p:nvPr/>
        </p:nvSpPr>
        <p:spPr>
          <a:xfrm>
            <a:off x="987826" y="1543102"/>
            <a:ext cx="11204175" cy="5124480"/>
          </a:xfrm>
          <a:prstGeom prst="rect">
            <a:avLst/>
          </a:prstGeom>
        </p:spPr>
        <p:txBody>
          <a:bodyPr wrap="square">
            <a:spAutoFit/>
          </a:bodyPr>
          <a:lstStyle/>
          <a:p>
            <a:pPr>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solidFill>
                  <a:srgbClr val="000080"/>
                </a:solidFill>
              </a:rPr>
              <a:t>export class </a:t>
            </a:r>
            <a:r>
              <a:rPr lang="en-US" sz="2000" dirty="0" err="1"/>
              <a:t>HeroService</a:t>
            </a:r>
            <a:r>
              <a:rPr lang="en-US" sz="2000" dirty="0"/>
              <a:t> </a:t>
            </a:r>
            <a:r>
              <a:rPr lang="en-US" sz="2000" dirty="0" smtClean="0"/>
              <a:t>{</a:t>
            </a:r>
          </a:p>
          <a:p>
            <a:pPr>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smtClean="0"/>
              <a:t>    </a:t>
            </a:r>
            <a:r>
              <a:rPr lang="en-US" sz="2000" b="1" dirty="0">
                <a:solidFill>
                  <a:srgbClr val="000080"/>
                </a:solidFill>
              </a:rPr>
              <a:t>constructor</a:t>
            </a:r>
            <a:r>
              <a:rPr lang="en-US" sz="2000" dirty="0"/>
              <a:t>(</a:t>
            </a:r>
            <a:r>
              <a:rPr lang="en-US" sz="2000" b="1" dirty="0">
                <a:solidFill>
                  <a:srgbClr val="000080"/>
                </a:solidFill>
              </a:rPr>
              <a:t>private </a:t>
            </a:r>
            <a:r>
              <a:rPr lang="en-US" sz="2000" dirty="0"/>
              <a:t>_</a:t>
            </a:r>
            <a:r>
              <a:rPr lang="en-US" sz="2000" dirty="0" err="1"/>
              <a:t>backend:BackendService</a:t>
            </a:r>
            <a:r>
              <a:rPr lang="en-US" sz="2000" dirty="0"/>
              <a:t>,</a:t>
            </a:r>
            <a:br>
              <a:rPr lang="en-US" sz="2000" dirty="0"/>
            </a:br>
            <a:r>
              <a:rPr lang="en-US" sz="2000" dirty="0"/>
              <a:t>                </a:t>
            </a:r>
            <a:r>
              <a:rPr lang="en-US" sz="2000" dirty="0" smtClean="0"/>
              <a:t>		</a:t>
            </a:r>
            <a:r>
              <a:rPr lang="en-US" sz="2000" b="1" dirty="0" smtClean="0">
                <a:solidFill>
                  <a:srgbClr val="000080"/>
                </a:solidFill>
              </a:rPr>
              <a:t>private </a:t>
            </a:r>
            <a:r>
              <a:rPr lang="en-US" sz="2000" dirty="0"/>
              <a:t>_</a:t>
            </a:r>
            <a:r>
              <a:rPr lang="en-US" sz="2000" dirty="0" err="1"/>
              <a:t>logger:Logger</a:t>
            </a:r>
            <a:r>
              <a:rPr lang="en-US" sz="2000" dirty="0"/>
              <a:t>) {</a:t>
            </a:r>
            <a:r>
              <a:rPr lang="en-US" sz="2000" dirty="0" smtClean="0"/>
              <a:t>}</a:t>
            </a:r>
            <a:r>
              <a:rPr lang="en-US" sz="2000" dirty="0"/>
              <a:t/>
            </a:r>
            <a:br>
              <a:rPr lang="en-US" sz="2000" dirty="0"/>
            </a:br>
            <a:r>
              <a:rPr lang="en-US" sz="2000" dirty="0"/>
              <a:t>    </a:t>
            </a:r>
            <a:r>
              <a:rPr lang="en-US" sz="2000" b="1" dirty="0">
                <a:solidFill>
                  <a:srgbClr val="000080"/>
                </a:solidFill>
              </a:rPr>
              <a:t>private </a:t>
            </a:r>
            <a:r>
              <a:rPr lang="en-US" sz="2000" b="1" dirty="0">
                <a:solidFill>
                  <a:srgbClr val="660E7A"/>
                </a:solidFill>
              </a:rPr>
              <a:t>_</a:t>
            </a:r>
            <a:r>
              <a:rPr lang="en-US" sz="2000" b="1" dirty="0" err="1">
                <a:solidFill>
                  <a:srgbClr val="660E7A"/>
                </a:solidFill>
              </a:rPr>
              <a:t>heroes</a:t>
            </a:r>
            <a:r>
              <a:rPr lang="en-US" sz="2000" dirty="0" err="1"/>
              <a:t>:Hero</a:t>
            </a:r>
            <a:r>
              <a:rPr lang="en-US" sz="2000" dirty="0"/>
              <a:t>[] = [];</a:t>
            </a:r>
            <a:br>
              <a:rPr lang="en-US" sz="2000" dirty="0"/>
            </a:br>
            <a:r>
              <a:rPr lang="en-US" sz="2000" dirty="0"/>
              <a:t/>
            </a:r>
            <a:br>
              <a:rPr lang="en-US" sz="2000" dirty="0"/>
            </a:br>
            <a:r>
              <a:rPr lang="en-US" sz="2000" dirty="0"/>
              <a:t>    </a:t>
            </a:r>
            <a:r>
              <a:rPr lang="en-US" sz="2000" dirty="0" err="1">
                <a:solidFill>
                  <a:srgbClr val="7A7A43"/>
                </a:solidFill>
              </a:rPr>
              <a:t>getHeroes</a:t>
            </a:r>
            <a:r>
              <a:rPr lang="en-US" sz="2000" dirty="0"/>
              <a:t>() {</a:t>
            </a:r>
            <a:br>
              <a:rPr lang="en-US" sz="2000" dirty="0"/>
            </a:br>
            <a:r>
              <a:rPr lang="en-US" sz="2000" dirty="0" smtClean="0"/>
              <a:t>        </a:t>
            </a:r>
            <a:r>
              <a:rPr lang="en-US" sz="2000" b="1" dirty="0">
                <a:solidFill>
                  <a:srgbClr val="000080"/>
                </a:solidFill>
              </a:rPr>
              <a:t>this</a:t>
            </a:r>
            <a:r>
              <a:rPr lang="en-US" sz="2000" dirty="0"/>
              <a:t>._</a:t>
            </a:r>
            <a:r>
              <a:rPr lang="en-US" sz="2000" dirty="0" err="1"/>
              <a:t>backend.getAll</a:t>
            </a:r>
            <a:r>
              <a:rPr lang="en-US" sz="2000" dirty="0"/>
              <a:t>(Hero).</a:t>
            </a:r>
            <a:r>
              <a:rPr lang="en-US" sz="2000" dirty="0">
                <a:solidFill>
                  <a:srgbClr val="7A7A43"/>
                </a:solidFill>
              </a:rPr>
              <a:t>then</a:t>
            </a:r>
            <a:r>
              <a:rPr lang="en-US" sz="2000" dirty="0"/>
              <a:t>((</a:t>
            </a:r>
            <a:r>
              <a:rPr lang="en-US" sz="2000" dirty="0" err="1"/>
              <a:t>heroes:Hero</a:t>
            </a:r>
            <a:r>
              <a:rPr lang="en-US" sz="2000" dirty="0"/>
              <a:t>[]) =&gt; {</a:t>
            </a:r>
            <a:br>
              <a:rPr lang="en-US" sz="2000" dirty="0"/>
            </a:br>
            <a:r>
              <a:rPr lang="en-US" sz="2000" dirty="0"/>
              <a:t>            </a:t>
            </a:r>
            <a:r>
              <a:rPr lang="en-US" sz="2000" b="1" dirty="0">
                <a:solidFill>
                  <a:srgbClr val="000080"/>
                </a:solidFill>
              </a:rPr>
              <a:t>this</a:t>
            </a:r>
            <a:r>
              <a:rPr lang="en-US" sz="2000" dirty="0"/>
              <a:t>._</a:t>
            </a:r>
            <a:r>
              <a:rPr lang="en-US" sz="2000" dirty="0" err="1"/>
              <a:t>logger.log</a:t>
            </a:r>
            <a:r>
              <a:rPr lang="en-US" sz="2000" dirty="0"/>
              <a:t>(</a:t>
            </a:r>
            <a:r>
              <a:rPr lang="en-US" sz="2000" b="1" dirty="0">
                <a:solidFill>
                  <a:srgbClr val="008000"/>
                </a:solidFill>
              </a:rPr>
              <a:t>`Fetched </a:t>
            </a:r>
            <a:r>
              <a:rPr lang="en-US" sz="2000" dirty="0"/>
              <a:t>${</a:t>
            </a:r>
            <a:r>
              <a:rPr lang="en-US" sz="2000" dirty="0" err="1"/>
              <a:t>heroes.</a:t>
            </a:r>
            <a:r>
              <a:rPr lang="en-US" sz="2000" b="1" dirty="0" err="1">
                <a:solidFill>
                  <a:srgbClr val="660E7A"/>
                </a:solidFill>
              </a:rPr>
              <a:t>length</a:t>
            </a:r>
            <a:r>
              <a:rPr lang="en-US" sz="2000" dirty="0"/>
              <a:t>}</a:t>
            </a:r>
            <a:r>
              <a:rPr lang="en-US" sz="2000" b="1" dirty="0">
                <a:solidFill>
                  <a:srgbClr val="008000"/>
                </a:solidFill>
              </a:rPr>
              <a:t> heroes.`</a:t>
            </a:r>
            <a:r>
              <a:rPr lang="en-US" sz="2000" dirty="0"/>
              <a:t>);</a:t>
            </a:r>
            <a:br>
              <a:rPr lang="en-US" sz="2000" dirty="0"/>
            </a:br>
            <a:r>
              <a:rPr lang="en-US" sz="2000" dirty="0"/>
              <a:t>            </a:t>
            </a:r>
            <a:r>
              <a:rPr lang="en-US" sz="2000" b="1" dirty="0">
                <a:solidFill>
                  <a:srgbClr val="000080"/>
                </a:solidFill>
              </a:rPr>
              <a:t>this</a:t>
            </a:r>
            <a:r>
              <a:rPr lang="en-US" sz="2000" dirty="0"/>
              <a:t>.</a:t>
            </a:r>
            <a:r>
              <a:rPr lang="en-US" sz="2000" b="1" dirty="0">
                <a:solidFill>
                  <a:srgbClr val="660E7A"/>
                </a:solidFill>
              </a:rPr>
              <a:t>_</a:t>
            </a:r>
            <a:r>
              <a:rPr lang="en-US" sz="2000" b="1" dirty="0" err="1">
                <a:solidFill>
                  <a:srgbClr val="660E7A"/>
                </a:solidFill>
              </a:rPr>
              <a:t>heroes</a:t>
            </a:r>
            <a:r>
              <a:rPr lang="en-US" sz="2000" dirty="0" err="1"/>
              <a:t>.</a:t>
            </a:r>
            <a:r>
              <a:rPr lang="en-US" sz="2000" dirty="0" err="1">
                <a:solidFill>
                  <a:srgbClr val="7A7A43"/>
                </a:solidFill>
              </a:rPr>
              <a:t>push</a:t>
            </a:r>
            <a:r>
              <a:rPr lang="en-US" sz="2000" dirty="0"/>
              <a:t>(...heroes); </a:t>
            </a:r>
            <a:r>
              <a:rPr lang="en-US" sz="2000" i="1" dirty="0">
                <a:solidFill>
                  <a:srgbClr val="808080"/>
                </a:solidFill>
              </a:rPr>
              <a:t>// fill cache</a:t>
            </a:r>
            <a:br>
              <a:rPr lang="en-US" sz="2000" i="1" dirty="0">
                <a:solidFill>
                  <a:srgbClr val="808080"/>
                </a:solidFill>
              </a:rPr>
            </a:br>
            <a:r>
              <a:rPr lang="en-US" sz="2000" i="1" dirty="0">
                <a:solidFill>
                  <a:srgbClr val="808080"/>
                </a:solidFill>
              </a:rPr>
              <a:t/>
            </a:r>
            <a:br>
              <a:rPr lang="en-US" sz="2000" i="1" dirty="0">
                <a:solidFill>
                  <a:srgbClr val="808080"/>
                </a:solidFill>
              </a:rPr>
            </a:br>
            <a:r>
              <a:rPr lang="en-US" sz="2000" i="1" dirty="0">
                <a:solidFill>
                  <a:srgbClr val="808080"/>
                </a:solidFill>
              </a:rPr>
              <a:t>        </a:t>
            </a:r>
            <a:r>
              <a:rPr lang="en-US" sz="2000" dirty="0"/>
              <a:t>})</a:t>
            </a:r>
            <a:r>
              <a:rPr lang="en-US" sz="2000" dirty="0" smtClean="0"/>
              <a:t>;</a:t>
            </a:r>
            <a:r>
              <a:rPr lang="en-US" sz="2000" dirty="0"/>
              <a:t/>
            </a:r>
            <a:br>
              <a:rPr lang="en-US" sz="2000" dirty="0"/>
            </a:br>
            <a:r>
              <a:rPr lang="en-US" sz="2000" dirty="0"/>
              <a:t>        </a:t>
            </a:r>
            <a:r>
              <a:rPr lang="en-US" sz="2000" b="1" dirty="0">
                <a:solidFill>
                  <a:srgbClr val="000080"/>
                </a:solidFill>
              </a:rPr>
              <a:t>return </a:t>
            </a:r>
            <a:r>
              <a:rPr lang="en-US" sz="2000" b="1" dirty="0" err="1">
                <a:solidFill>
                  <a:srgbClr val="000080"/>
                </a:solidFill>
              </a:rPr>
              <a:t>this</a:t>
            </a:r>
            <a:r>
              <a:rPr lang="en-US" sz="2000" dirty="0" err="1"/>
              <a:t>.</a:t>
            </a:r>
            <a:r>
              <a:rPr lang="en-US" sz="2000" b="1" dirty="0" err="1">
                <a:solidFill>
                  <a:srgbClr val="660E7A"/>
                </a:solidFill>
              </a:rPr>
              <a:t>_heroes</a:t>
            </a:r>
            <a:r>
              <a:rPr lang="en-US" sz="2000" dirty="0" smtClean="0"/>
              <a:t>;</a:t>
            </a:r>
            <a:r>
              <a:rPr lang="en-US" sz="2000" dirty="0"/>
              <a:t/>
            </a:r>
            <a:br>
              <a:rPr lang="en-US" sz="2000" dirty="0"/>
            </a:br>
            <a:r>
              <a:rPr lang="en-US" sz="2000" dirty="0"/>
              <a:t>    </a:t>
            </a:r>
            <a:r>
              <a:rPr lang="en-US" sz="2000" dirty="0" smtClean="0"/>
              <a:t>}</a:t>
            </a:r>
            <a:r>
              <a:rPr lang="en-US" sz="2000" dirty="0"/>
              <a:t/>
            </a:r>
            <a:br>
              <a:rPr lang="en-US" sz="2000" dirty="0"/>
            </a:br>
            <a:r>
              <a:rPr lang="en-US" sz="2000" dirty="0"/>
              <a:t>}</a:t>
            </a:r>
            <a:br>
              <a:rPr lang="en-US" sz="2000" dirty="0"/>
            </a:br>
            <a:endParaRPr lang="en-US" sz="3200" b="1" dirty="0">
              <a:effectLst/>
              <a:latin typeface="Cambria"/>
              <a:ea typeface="ＭＳ 明朝"/>
              <a:cs typeface="Times New Roman"/>
            </a:endParaRPr>
          </a:p>
        </p:txBody>
      </p:sp>
      <p:sp>
        <p:nvSpPr>
          <p:cNvPr id="5" name="Прямоугольник 4"/>
          <p:cNvSpPr/>
          <p:nvPr/>
        </p:nvSpPr>
        <p:spPr>
          <a:xfrm>
            <a:off x="361738" y="1048306"/>
            <a:ext cx="2319096" cy="400110"/>
          </a:xfrm>
          <a:prstGeom prst="rect">
            <a:avLst/>
          </a:prstGeom>
        </p:spPr>
        <p:txBody>
          <a:bodyPr wrap="none">
            <a:spAutoFit/>
          </a:bodyPr>
          <a:lstStyle/>
          <a:p>
            <a:r>
              <a:rPr lang="en-US" sz="2000" b="1" dirty="0">
                <a:solidFill>
                  <a:srgbClr val="5480B7"/>
                </a:solidFill>
              </a:rPr>
              <a:t>app/</a:t>
            </a:r>
            <a:r>
              <a:rPr lang="en-US" sz="2000" b="1" dirty="0" err="1">
                <a:solidFill>
                  <a:srgbClr val="5480B7"/>
                </a:solidFill>
              </a:rPr>
              <a:t>hero.service.ts</a:t>
            </a:r>
            <a:r>
              <a:rPr lang="en-US" sz="2000" b="1" dirty="0">
                <a:solidFill>
                  <a:srgbClr val="5480B7"/>
                </a:solidFill>
              </a:rPr>
              <a:t> </a:t>
            </a:r>
            <a:endParaRPr lang="ru-RU" sz="2000" b="1" dirty="0">
              <a:solidFill>
                <a:srgbClr val="5480B7"/>
              </a:solidFill>
            </a:endParaRPr>
          </a:p>
        </p:txBody>
      </p:sp>
    </p:spTree>
    <p:extLst>
      <p:ext uri="{BB962C8B-B14F-4D97-AF65-F5344CB8AC3E}">
        <p14:creationId xmlns:p14="http://schemas.microsoft.com/office/powerpoint/2010/main" xmlns="" val="249487442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Forms</a:t>
            </a:r>
            <a:endParaRPr lang="ru-RU" dirty="0"/>
          </a:p>
        </p:txBody>
      </p:sp>
      <p:sp>
        <p:nvSpPr>
          <p:cNvPr id="3" name="Прямоугольник 2"/>
          <p:cNvSpPr/>
          <p:nvPr/>
        </p:nvSpPr>
        <p:spPr>
          <a:xfrm>
            <a:off x="373800" y="1545287"/>
            <a:ext cx="11582400" cy="1485022"/>
          </a:xfrm>
          <a:prstGeom prst="rect">
            <a:avLst/>
          </a:prstGeom>
        </p:spPr>
        <p:txBody>
          <a:bodyPr wrap="square">
            <a:spAutoFit/>
          </a:bodyPr>
          <a:lstStyle/>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D43669"/>
                </a:solidFill>
                <a:effectLst/>
                <a:latin typeface="Monaco"/>
                <a:ea typeface="ＭＳ 明朝"/>
                <a:cs typeface="Courier"/>
              </a:rPr>
              <a:t>&lt;div</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class</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"form-group"</a:t>
            </a:r>
            <a:r>
              <a:rPr lang="en-US" b="1" dirty="0" smtClean="0">
                <a:solidFill>
                  <a:srgbClr val="D43669"/>
                </a:solidFill>
                <a:effectLst/>
                <a:latin typeface="Monaco"/>
                <a:ea typeface="ＭＳ 明朝"/>
                <a:cs typeface="Courier"/>
              </a:rPr>
              <a:t>&gt;</a:t>
            </a:r>
            <a:br>
              <a:rPr lang="en-US" b="1" dirty="0" smtClean="0">
                <a:solidFill>
                  <a:srgbClr val="D43669"/>
                </a:solidFill>
                <a:effectLst/>
                <a:latin typeface="Monaco"/>
                <a:ea typeface="ＭＳ 明朝"/>
                <a:cs typeface="Courier"/>
              </a:rPr>
            </a:b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&lt;label</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for</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"power"</a:t>
            </a:r>
            <a:r>
              <a:rPr lang="en-US" b="1" dirty="0" smtClean="0">
                <a:solidFill>
                  <a:srgbClr val="D43669"/>
                </a:solidFill>
                <a:effectLst/>
                <a:latin typeface="Monaco"/>
                <a:ea typeface="ＭＳ 明朝"/>
                <a:cs typeface="Courier"/>
              </a:rPr>
              <a:t>&gt;</a:t>
            </a:r>
            <a:r>
              <a:rPr lang="en-US" b="1" dirty="0" smtClean="0">
                <a:solidFill>
                  <a:srgbClr val="5C707A"/>
                </a:solidFill>
                <a:effectLst/>
                <a:latin typeface="Monaco"/>
                <a:ea typeface="ＭＳ 明朝"/>
                <a:cs typeface="Courier"/>
              </a:rPr>
              <a:t>Hero Power</a:t>
            </a:r>
            <a:r>
              <a:rPr lang="en-US" b="1" dirty="0" smtClean="0">
                <a:solidFill>
                  <a:srgbClr val="D43669"/>
                </a:solidFill>
                <a:effectLst/>
                <a:latin typeface="Monaco"/>
                <a:ea typeface="ＭＳ 明朝"/>
                <a:cs typeface="Courier"/>
              </a:rPr>
              <a:t>&lt;/label&gt;</a:t>
            </a:r>
            <a:br>
              <a:rPr lang="en-US" b="1" dirty="0" smtClean="0">
                <a:solidFill>
                  <a:srgbClr val="D43669"/>
                </a:solidFill>
                <a:effectLst/>
                <a:latin typeface="Monaco"/>
                <a:ea typeface="ＭＳ 明朝"/>
                <a:cs typeface="Courier"/>
              </a:rPr>
            </a:b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&lt;select</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class</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"form-control"</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required</a:t>
            </a:r>
            <a:r>
              <a:rPr lang="en-US" b="1" dirty="0" smtClean="0">
                <a:solidFill>
                  <a:srgbClr val="D43669"/>
                </a:solidFill>
                <a:effectLst/>
                <a:latin typeface="Monaco"/>
                <a:ea typeface="ＭＳ 明朝"/>
                <a:cs typeface="Courier"/>
              </a:rPr>
              <a:t>&gt;</a:t>
            </a:r>
            <a:br>
              <a:rPr lang="en-US" b="1" dirty="0" smtClean="0">
                <a:solidFill>
                  <a:srgbClr val="D43669"/>
                </a:solidFill>
                <a:effectLst/>
                <a:latin typeface="Monaco"/>
                <a:ea typeface="ＭＳ 明朝"/>
                <a:cs typeface="Courier"/>
              </a:rPr>
            </a:b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&lt;option</a:t>
            </a:r>
            <a:r>
              <a:rPr lang="en-US" b="1" dirty="0" smtClean="0">
                <a:solidFill>
                  <a:srgbClr val="5C707A"/>
                </a:solidFill>
                <a:effectLst/>
                <a:latin typeface="Monaco"/>
                <a:ea typeface="ＭＳ 明朝"/>
                <a:cs typeface="Courier"/>
              </a:rPr>
              <a:t> *</a:t>
            </a:r>
            <a:r>
              <a:rPr lang="en-US" b="1" dirty="0" err="1" smtClean="0">
                <a:solidFill>
                  <a:srgbClr val="647F11"/>
                </a:solidFill>
                <a:effectLst/>
                <a:latin typeface="Monaco"/>
                <a:ea typeface="ＭＳ 明朝"/>
                <a:cs typeface="Courier"/>
              </a:rPr>
              <a:t>ngFor</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"#p of powers"</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value</a:t>
            </a:r>
            <a:r>
              <a:rPr lang="en-US" b="1" dirty="0" smtClean="0">
                <a:solidFill>
                  <a:srgbClr val="5C707A"/>
                </a:solidFill>
                <a:effectLst/>
                <a:latin typeface="Monaco"/>
                <a:ea typeface="ＭＳ 明朝"/>
                <a:cs typeface="Courier"/>
              </a:rPr>
              <a:t>]</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"p"</a:t>
            </a:r>
            <a:r>
              <a:rPr lang="en-US" b="1" dirty="0" smtClean="0">
                <a:solidFill>
                  <a:srgbClr val="D43669"/>
                </a:solidFill>
                <a:effectLst/>
                <a:latin typeface="Monaco"/>
                <a:ea typeface="ＭＳ 明朝"/>
                <a:cs typeface="Courier"/>
              </a:rPr>
              <a:t>&gt;</a:t>
            </a:r>
            <a:r>
              <a:rPr lang="en-US" b="1" dirty="0" smtClean="0">
                <a:solidFill>
                  <a:srgbClr val="5C707A"/>
                </a:solidFill>
                <a:effectLst/>
                <a:latin typeface="Monaco"/>
                <a:ea typeface="ＭＳ 明朝"/>
                <a:cs typeface="Courier"/>
              </a:rPr>
              <a:t>{{p}}</a:t>
            </a:r>
            <a:r>
              <a:rPr lang="en-US" b="1" dirty="0" smtClean="0">
                <a:solidFill>
                  <a:srgbClr val="D43669"/>
                </a:solidFill>
                <a:effectLst/>
                <a:latin typeface="Monaco"/>
                <a:ea typeface="ＭＳ 明朝"/>
                <a:cs typeface="Courier"/>
              </a:rPr>
              <a:t>&lt;/option&gt;</a:t>
            </a:r>
            <a:br>
              <a:rPr lang="en-US" b="1" dirty="0" smtClean="0">
                <a:solidFill>
                  <a:srgbClr val="D43669"/>
                </a:solidFill>
                <a:effectLst/>
                <a:latin typeface="Monaco"/>
                <a:ea typeface="ＭＳ 明朝"/>
                <a:cs typeface="Courier"/>
              </a:rPr>
            </a:b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&lt;/select&gt;</a:t>
            </a:r>
            <a:br>
              <a:rPr lang="en-US" b="1" dirty="0" smtClean="0">
                <a:solidFill>
                  <a:srgbClr val="D43669"/>
                </a:solidFill>
                <a:effectLst/>
                <a:latin typeface="Monaco"/>
                <a:ea typeface="ＭＳ 明朝"/>
                <a:cs typeface="Courier"/>
              </a:rPr>
            </a:br>
            <a:r>
              <a:rPr lang="en-US" b="1" dirty="0" smtClean="0">
                <a:solidFill>
                  <a:srgbClr val="D43669"/>
                </a:solidFill>
                <a:effectLst/>
                <a:latin typeface="Monaco"/>
                <a:ea typeface="ＭＳ 明朝"/>
                <a:cs typeface="Courier"/>
              </a:rPr>
              <a:t>&lt;/div&gt;</a:t>
            </a:r>
            <a:endParaRPr lang="en-US" sz="2800" b="1" dirty="0">
              <a:effectLst/>
              <a:latin typeface="Cambria"/>
              <a:ea typeface="ＭＳ 明朝"/>
              <a:cs typeface="Times New Roman"/>
            </a:endParaRPr>
          </a:p>
        </p:txBody>
      </p:sp>
      <p:sp>
        <p:nvSpPr>
          <p:cNvPr id="4" name="Прямоугольник 3"/>
          <p:cNvSpPr/>
          <p:nvPr/>
        </p:nvSpPr>
        <p:spPr>
          <a:xfrm>
            <a:off x="609600" y="4195212"/>
            <a:ext cx="11582400" cy="1323439"/>
          </a:xfrm>
          <a:prstGeom prst="rect">
            <a:avLst/>
          </a:prstGeom>
        </p:spPr>
        <p:txBody>
          <a:bodyPr wrap="square">
            <a:spAutoFit/>
          </a:bodyPr>
          <a:lstStyle/>
          <a:p>
            <a:r>
              <a:rPr lang="en-US" sz="2000" dirty="0" smtClean="0">
                <a:solidFill>
                  <a:srgbClr val="D43669"/>
                </a:solidFill>
                <a:effectLst/>
                <a:latin typeface="Monaco"/>
                <a:ea typeface="Times New Roman"/>
                <a:cs typeface="Times New Roman"/>
              </a:rPr>
              <a:t>&lt;input</a:t>
            </a:r>
            <a:r>
              <a:rPr lang="en-US" sz="2000" dirty="0" smtClean="0">
                <a:solidFill>
                  <a:srgbClr val="5C707A"/>
                </a:solidFill>
                <a:effectLst/>
                <a:latin typeface="Monaco"/>
                <a:ea typeface="Times New Roman"/>
                <a:cs typeface="Times New Roman"/>
              </a:rPr>
              <a:t> </a:t>
            </a:r>
            <a:r>
              <a:rPr lang="en-US" sz="2000" dirty="0" smtClean="0">
                <a:solidFill>
                  <a:srgbClr val="647F11"/>
                </a:solidFill>
                <a:effectLst/>
                <a:latin typeface="Monaco"/>
                <a:ea typeface="Times New Roman"/>
                <a:cs typeface="Times New Roman"/>
              </a:rPr>
              <a:t>type</a:t>
            </a:r>
            <a:r>
              <a:rPr lang="en-US" sz="2000" dirty="0" smtClean="0">
                <a:solidFill>
                  <a:srgbClr val="7A8B94"/>
                </a:solidFill>
                <a:effectLst/>
                <a:latin typeface="Monaco"/>
                <a:ea typeface="Times New Roman"/>
                <a:cs typeface="Times New Roman"/>
              </a:rPr>
              <a:t>=</a:t>
            </a:r>
            <a:r>
              <a:rPr lang="en-US" sz="2000" dirty="0" smtClean="0">
                <a:solidFill>
                  <a:srgbClr val="647F11"/>
                </a:solidFill>
                <a:effectLst/>
                <a:latin typeface="Monaco"/>
                <a:ea typeface="Times New Roman"/>
                <a:cs typeface="Times New Roman"/>
              </a:rPr>
              <a:t>"text"</a:t>
            </a:r>
            <a:r>
              <a:rPr lang="en-US" sz="2000" dirty="0" smtClean="0">
                <a:solidFill>
                  <a:srgbClr val="5C707A"/>
                </a:solidFill>
                <a:effectLst/>
                <a:latin typeface="Monaco"/>
                <a:ea typeface="Times New Roman"/>
                <a:cs typeface="Times New Roman"/>
              </a:rPr>
              <a:t> </a:t>
            </a:r>
            <a:r>
              <a:rPr lang="en-US" sz="2000" dirty="0" smtClean="0">
                <a:solidFill>
                  <a:srgbClr val="647F11"/>
                </a:solidFill>
                <a:effectLst/>
                <a:latin typeface="Monaco"/>
                <a:ea typeface="Times New Roman"/>
                <a:cs typeface="Times New Roman"/>
              </a:rPr>
              <a:t>class</a:t>
            </a:r>
            <a:r>
              <a:rPr lang="en-US" sz="2000" dirty="0" smtClean="0">
                <a:solidFill>
                  <a:srgbClr val="7A8B94"/>
                </a:solidFill>
                <a:effectLst/>
                <a:latin typeface="Monaco"/>
                <a:ea typeface="Times New Roman"/>
                <a:cs typeface="Times New Roman"/>
              </a:rPr>
              <a:t>=</a:t>
            </a:r>
            <a:r>
              <a:rPr lang="en-US" sz="2000" dirty="0" smtClean="0">
                <a:solidFill>
                  <a:srgbClr val="647F11"/>
                </a:solidFill>
                <a:effectLst/>
                <a:latin typeface="Monaco"/>
                <a:ea typeface="Times New Roman"/>
                <a:cs typeface="Times New Roman"/>
              </a:rPr>
              <a:t>"form-control"</a:t>
            </a:r>
            <a:r>
              <a:rPr lang="en-US" sz="2000" dirty="0" smtClean="0">
                <a:solidFill>
                  <a:srgbClr val="5C707A"/>
                </a:solidFill>
                <a:effectLst/>
                <a:latin typeface="Monaco"/>
                <a:ea typeface="Times New Roman"/>
                <a:cs typeface="Times New Roman"/>
              </a:rPr>
              <a:t> </a:t>
            </a:r>
            <a:br>
              <a:rPr lang="en-US" sz="2000" dirty="0" smtClean="0">
                <a:solidFill>
                  <a:srgbClr val="5C707A"/>
                </a:solidFill>
                <a:effectLst/>
                <a:latin typeface="Monaco"/>
                <a:ea typeface="Times New Roman"/>
                <a:cs typeface="Times New Roman"/>
              </a:rPr>
            </a:br>
            <a:r>
              <a:rPr lang="en-US" sz="2000" dirty="0" smtClean="0">
                <a:solidFill>
                  <a:srgbClr val="647F11"/>
                </a:solidFill>
                <a:effectLst/>
                <a:latin typeface="Monaco"/>
                <a:ea typeface="Times New Roman"/>
                <a:cs typeface="Times New Roman"/>
              </a:rPr>
              <a:t>  required</a:t>
            </a:r>
            <a:r>
              <a:rPr lang="en-US" sz="2000" dirty="0" smtClean="0">
                <a:solidFill>
                  <a:srgbClr val="5C707A"/>
                </a:solidFill>
                <a:effectLst/>
                <a:latin typeface="Monaco"/>
                <a:ea typeface="Times New Roman"/>
                <a:cs typeface="Times New Roman"/>
              </a:rPr>
              <a:t>   </a:t>
            </a:r>
            <a:br>
              <a:rPr lang="en-US" sz="2000" dirty="0" smtClean="0">
                <a:solidFill>
                  <a:srgbClr val="5C707A"/>
                </a:solidFill>
                <a:effectLst/>
                <a:latin typeface="Monaco"/>
                <a:ea typeface="Times New Roman"/>
                <a:cs typeface="Times New Roman"/>
              </a:rPr>
            </a:br>
            <a:r>
              <a:rPr lang="en-US" sz="2000" dirty="0" smtClean="0">
                <a:solidFill>
                  <a:srgbClr val="5C707A"/>
                </a:solidFill>
                <a:effectLst/>
                <a:latin typeface="Monaco"/>
                <a:ea typeface="Times New Roman"/>
                <a:cs typeface="Times New Roman"/>
              </a:rPr>
              <a:t>  [(</a:t>
            </a:r>
            <a:r>
              <a:rPr lang="en-US" sz="2000" dirty="0" err="1" smtClean="0">
                <a:solidFill>
                  <a:srgbClr val="647F11"/>
                </a:solidFill>
                <a:effectLst/>
                <a:latin typeface="Monaco"/>
                <a:ea typeface="Times New Roman"/>
                <a:cs typeface="Times New Roman"/>
              </a:rPr>
              <a:t>ngModel</a:t>
            </a:r>
            <a:r>
              <a:rPr lang="en-US" sz="2000" dirty="0" smtClean="0">
                <a:solidFill>
                  <a:srgbClr val="5C707A"/>
                </a:solidFill>
                <a:effectLst/>
                <a:latin typeface="Monaco"/>
                <a:ea typeface="Times New Roman"/>
                <a:cs typeface="Times New Roman"/>
              </a:rPr>
              <a:t>)]</a:t>
            </a:r>
            <a:r>
              <a:rPr lang="en-US" sz="2000" dirty="0" smtClean="0">
                <a:solidFill>
                  <a:srgbClr val="7A8B94"/>
                </a:solidFill>
                <a:effectLst/>
                <a:latin typeface="Monaco"/>
                <a:ea typeface="Times New Roman"/>
                <a:cs typeface="Times New Roman"/>
              </a:rPr>
              <a:t>=</a:t>
            </a:r>
            <a:r>
              <a:rPr lang="en-US" sz="2000" dirty="0" smtClean="0">
                <a:solidFill>
                  <a:srgbClr val="647F11"/>
                </a:solidFill>
                <a:effectLst/>
                <a:latin typeface="Monaco"/>
                <a:ea typeface="Times New Roman"/>
                <a:cs typeface="Times New Roman"/>
              </a:rPr>
              <a:t>"</a:t>
            </a:r>
            <a:r>
              <a:rPr lang="en-US" sz="2000" dirty="0" err="1" smtClean="0">
                <a:solidFill>
                  <a:srgbClr val="647F11"/>
                </a:solidFill>
                <a:effectLst/>
                <a:latin typeface="Monaco"/>
                <a:ea typeface="Times New Roman"/>
                <a:cs typeface="Times New Roman"/>
              </a:rPr>
              <a:t>model.name</a:t>
            </a:r>
            <a:r>
              <a:rPr lang="en-US" sz="2000" dirty="0" smtClean="0">
                <a:solidFill>
                  <a:srgbClr val="647F11"/>
                </a:solidFill>
                <a:effectLst/>
                <a:latin typeface="Monaco"/>
                <a:ea typeface="Times New Roman"/>
                <a:cs typeface="Times New Roman"/>
              </a:rPr>
              <a:t>"</a:t>
            </a:r>
            <a:r>
              <a:rPr lang="en-US" sz="2000" dirty="0" smtClean="0">
                <a:solidFill>
                  <a:srgbClr val="5C707A"/>
                </a:solidFill>
                <a:effectLst/>
                <a:latin typeface="Monaco"/>
                <a:ea typeface="Times New Roman"/>
                <a:cs typeface="Times New Roman"/>
              </a:rPr>
              <a:t>   </a:t>
            </a:r>
            <a:br>
              <a:rPr lang="en-US" sz="2000" dirty="0" smtClean="0">
                <a:solidFill>
                  <a:srgbClr val="5C707A"/>
                </a:solidFill>
                <a:effectLst/>
                <a:latin typeface="Monaco"/>
                <a:ea typeface="Times New Roman"/>
                <a:cs typeface="Times New Roman"/>
              </a:rPr>
            </a:br>
            <a:r>
              <a:rPr lang="en-US" sz="2000" dirty="0" smtClean="0">
                <a:solidFill>
                  <a:srgbClr val="5C707A"/>
                </a:solidFill>
                <a:effectLst/>
                <a:latin typeface="Monaco"/>
                <a:ea typeface="Times New Roman"/>
                <a:cs typeface="Times New Roman"/>
              </a:rPr>
              <a:t>  </a:t>
            </a:r>
            <a:r>
              <a:rPr lang="en-US" sz="2000" dirty="0" err="1" smtClean="0">
                <a:solidFill>
                  <a:srgbClr val="647F11"/>
                </a:solidFill>
                <a:effectLst/>
                <a:latin typeface="Monaco"/>
                <a:ea typeface="Times New Roman"/>
                <a:cs typeface="Times New Roman"/>
              </a:rPr>
              <a:t>ngControl</a:t>
            </a:r>
            <a:r>
              <a:rPr lang="en-US" sz="2000" dirty="0" smtClean="0">
                <a:solidFill>
                  <a:srgbClr val="7A8B94"/>
                </a:solidFill>
                <a:effectLst/>
                <a:latin typeface="Monaco"/>
                <a:ea typeface="Times New Roman"/>
                <a:cs typeface="Times New Roman"/>
              </a:rPr>
              <a:t>=</a:t>
            </a:r>
            <a:r>
              <a:rPr lang="en-US" sz="2000" dirty="0" smtClean="0">
                <a:solidFill>
                  <a:srgbClr val="647F11"/>
                </a:solidFill>
                <a:effectLst/>
                <a:latin typeface="Monaco"/>
                <a:ea typeface="Times New Roman"/>
                <a:cs typeface="Times New Roman"/>
              </a:rPr>
              <a:t>"name"</a:t>
            </a:r>
            <a:r>
              <a:rPr lang="en-US" sz="2000" dirty="0" smtClean="0">
                <a:solidFill>
                  <a:srgbClr val="5C707A"/>
                </a:solidFill>
                <a:effectLst/>
                <a:latin typeface="Monaco"/>
                <a:ea typeface="Times New Roman"/>
                <a:cs typeface="Times New Roman"/>
              </a:rPr>
              <a:t> </a:t>
            </a:r>
            <a:r>
              <a:rPr lang="en-US" sz="2000" dirty="0" smtClean="0">
                <a:solidFill>
                  <a:srgbClr val="D43669"/>
                </a:solidFill>
                <a:effectLst/>
                <a:latin typeface="Monaco"/>
                <a:ea typeface="Times New Roman"/>
                <a:cs typeface="Times New Roman"/>
              </a:rPr>
              <a:t>&gt;</a:t>
            </a:r>
            <a:endParaRPr lang="en-US" sz="3200" dirty="0">
              <a:effectLst/>
              <a:latin typeface="Cambria"/>
              <a:ea typeface="ＭＳ 明朝"/>
              <a:cs typeface="Times New Roman"/>
            </a:endParaRPr>
          </a:p>
        </p:txBody>
      </p:sp>
      <p:sp>
        <p:nvSpPr>
          <p:cNvPr id="5" name="TextBox 4"/>
          <p:cNvSpPr txBox="1"/>
          <p:nvPr/>
        </p:nvSpPr>
        <p:spPr>
          <a:xfrm>
            <a:off x="609600" y="3691470"/>
            <a:ext cx="1561389" cy="461665"/>
          </a:xfrm>
          <a:prstGeom prst="rect">
            <a:avLst/>
          </a:prstGeom>
          <a:noFill/>
        </p:spPr>
        <p:txBody>
          <a:bodyPr wrap="none" rtlCol="0">
            <a:spAutoFit/>
          </a:bodyPr>
          <a:lstStyle/>
          <a:p>
            <a:r>
              <a:rPr lang="en-US" sz="2400" b="1" dirty="0" err="1" smtClean="0">
                <a:solidFill>
                  <a:srgbClr val="E46C0A"/>
                </a:solidFill>
              </a:rPr>
              <a:t>NgControl</a:t>
            </a:r>
            <a:r>
              <a:rPr lang="en-US" sz="2400" b="1" dirty="0" smtClean="0">
                <a:solidFill>
                  <a:srgbClr val="E46C0A"/>
                </a:solidFill>
              </a:rPr>
              <a:t>:</a:t>
            </a:r>
            <a:endParaRPr lang="ru-RU" sz="2400" b="1" dirty="0">
              <a:solidFill>
                <a:srgbClr val="E46C0A"/>
              </a:solidFill>
            </a:endParaRPr>
          </a:p>
        </p:txBody>
      </p:sp>
    </p:spTree>
    <p:extLst>
      <p:ext uri="{BB962C8B-B14F-4D97-AF65-F5344CB8AC3E}">
        <p14:creationId xmlns:p14="http://schemas.microsoft.com/office/powerpoint/2010/main" xmlns="" val="241011712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Form validation</a:t>
            </a:r>
            <a:endParaRPr lang="ru-RU" dirty="0"/>
          </a:p>
        </p:txBody>
      </p:sp>
      <p:graphicFrame>
        <p:nvGraphicFramePr>
          <p:cNvPr id="3" name="Таблица 2"/>
          <p:cNvGraphicFramePr>
            <a:graphicFrameLocks noGrp="1"/>
          </p:cNvGraphicFramePr>
          <p:nvPr>
            <p:extLst>
              <p:ext uri="{D42A27DB-BD31-4B8C-83A1-F6EECF244321}">
                <p14:modId xmlns:p14="http://schemas.microsoft.com/office/powerpoint/2010/main" xmlns="" val="2912092706"/>
              </p:ext>
            </p:extLst>
          </p:nvPr>
        </p:nvGraphicFramePr>
        <p:xfrm>
          <a:off x="650975" y="1998758"/>
          <a:ext cx="10457172" cy="1330960"/>
        </p:xfrm>
        <a:graphic>
          <a:graphicData uri="http://schemas.openxmlformats.org/drawingml/2006/table">
            <a:tbl>
              <a:tblPr/>
              <a:tblGrid>
                <a:gridCol w="4540701">
                  <a:extLst>
                    <a:ext uri="{9D8B030D-6E8A-4147-A177-3AD203B41FA5}">
                      <a16:colId xmlns:a16="http://schemas.microsoft.com/office/drawing/2014/main" xmlns="" val="20000"/>
                    </a:ext>
                  </a:extLst>
                </a:gridCol>
                <a:gridCol w="2264343">
                  <a:extLst>
                    <a:ext uri="{9D8B030D-6E8A-4147-A177-3AD203B41FA5}">
                      <a16:colId xmlns:a16="http://schemas.microsoft.com/office/drawing/2014/main" xmlns="" val="20001"/>
                    </a:ext>
                  </a:extLst>
                </a:gridCol>
                <a:gridCol w="3652128">
                  <a:extLst>
                    <a:ext uri="{9D8B030D-6E8A-4147-A177-3AD203B41FA5}">
                      <a16:colId xmlns:a16="http://schemas.microsoft.com/office/drawing/2014/main" xmlns="" val="20002"/>
                    </a:ext>
                  </a:extLst>
                </a:gridCol>
              </a:tblGrid>
              <a:tr h="241300">
                <a:tc>
                  <a:txBody>
                    <a:bodyPr/>
                    <a:lstStyle/>
                    <a:p>
                      <a:pPr algn="l" fontAlgn="b"/>
                      <a:r>
                        <a:rPr lang="en-US" sz="2400" b="0" i="0" u="none" strike="noStrike" dirty="0">
                          <a:solidFill>
                            <a:srgbClr val="1A2326"/>
                          </a:solidFill>
                          <a:effectLst/>
                          <a:latin typeface="Helvetica Neue Light"/>
                        </a:rPr>
                        <a:t>State</a:t>
                      </a:r>
                    </a:p>
                  </a:txBody>
                  <a:tcPr marL="16933" marR="16933" marT="12700" marB="0" anchor="b">
                    <a:lnL>
                      <a:noFill/>
                    </a:lnL>
                    <a:lnR>
                      <a:noFill/>
                    </a:lnR>
                    <a:lnT>
                      <a:noFill/>
                    </a:lnT>
                    <a:lnB>
                      <a:noFill/>
                    </a:lnB>
                    <a:solidFill>
                      <a:schemeClr val="accent4">
                        <a:lumMod val="60000"/>
                        <a:lumOff val="40000"/>
                      </a:schemeClr>
                    </a:solidFill>
                  </a:tcPr>
                </a:tc>
                <a:tc>
                  <a:txBody>
                    <a:bodyPr/>
                    <a:lstStyle/>
                    <a:p>
                      <a:pPr algn="l" fontAlgn="b"/>
                      <a:r>
                        <a:rPr lang="en-US" sz="2400" b="0" i="0" u="none" strike="noStrike" dirty="0">
                          <a:solidFill>
                            <a:srgbClr val="1A2326"/>
                          </a:solidFill>
                          <a:effectLst/>
                          <a:latin typeface="Helvetica Neue Light"/>
                        </a:rPr>
                        <a:t>Class if true</a:t>
                      </a:r>
                    </a:p>
                  </a:txBody>
                  <a:tcPr marL="16933" marR="16933" marT="12700" marB="0" anchor="b">
                    <a:lnL>
                      <a:noFill/>
                    </a:lnL>
                    <a:lnR>
                      <a:noFill/>
                    </a:lnR>
                    <a:lnT>
                      <a:noFill/>
                    </a:lnT>
                    <a:lnB>
                      <a:noFill/>
                    </a:lnB>
                    <a:solidFill>
                      <a:schemeClr val="accent4">
                        <a:lumMod val="60000"/>
                        <a:lumOff val="40000"/>
                      </a:schemeClr>
                    </a:solidFill>
                  </a:tcPr>
                </a:tc>
                <a:tc>
                  <a:txBody>
                    <a:bodyPr/>
                    <a:lstStyle/>
                    <a:p>
                      <a:pPr algn="l" fontAlgn="b"/>
                      <a:r>
                        <a:rPr lang="en-US" sz="2400" b="0" i="0" u="none" strike="noStrike" dirty="0">
                          <a:solidFill>
                            <a:srgbClr val="1A2326"/>
                          </a:solidFill>
                          <a:effectLst/>
                          <a:latin typeface="Helvetica Neue Light"/>
                        </a:rPr>
                        <a:t>Class if false</a:t>
                      </a:r>
                    </a:p>
                  </a:txBody>
                  <a:tcPr marL="16933" marR="16933" marT="12700" marB="0" anchor="b">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xmlns="" val="10000"/>
                  </a:ext>
                </a:extLst>
              </a:tr>
              <a:tr h="228600">
                <a:tc>
                  <a:txBody>
                    <a:bodyPr/>
                    <a:lstStyle/>
                    <a:p>
                      <a:pPr algn="l" fontAlgn="b"/>
                      <a:r>
                        <a:rPr lang="en-US" sz="2000" b="0" i="0" u="none" strike="noStrike">
                          <a:solidFill>
                            <a:srgbClr val="1A2326"/>
                          </a:solidFill>
                          <a:effectLst/>
                          <a:latin typeface="Helvetica Neue Light"/>
                        </a:rPr>
                        <a:t>Control has been visited</a:t>
                      </a:r>
                    </a:p>
                  </a:txBody>
                  <a:tcPr marL="16933" marR="16933" marT="12700" marB="0" anchor="b">
                    <a:lnL>
                      <a:noFill/>
                    </a:lnL>
                    <a:lnR>
                      <a:noFill/>
                    </a:lnR>
                    <a:lnT>
                      <a:noFill/>
                    </a:lnT>
                    <a:lnB>
                      <a:noFill/>
                    </a:lnB>
                  </a:tcPr>
                </a:tc>
                <a:tc>
                  <a:txBody>
                    <a:bodyPr/>
                    <a:lstStyle/>
                    <a:p>
                      <a:pPr algn="l" fontAlgn="b"/>
                      <a:r>
                        <a:rPr lang="en-US" sz="1800" b="0" i="0" u="none" strike="noStrike" dirty="0" err="1">
                          <a:solidFill>
                            <a:srgbClr val="5C707A"/>
                          </a:solidFill>
                          <a:effectLst/>
                          <a:latin typeface="Monaco"/>
                        </a:rPr>
                        <a:t>ng</a:t>
                      </a:r>
                      <a:r>
                        <a:rPr lang="en-US" sz="1800" b="0" i="0" u="none" strike="noStrike" dirty="0">
                          <a:solidFill>
                            <a:srgbClr val="5C707A"/>
                          </a:solidFill>
                          <a:effectLst/>
                          <a:latin typeface="Monaco"/>
                        </a:rPr>
                        <a:t>-touched</a:t>
                      </a:r>
                    </a:p>
                  </a:txBody>
                  <a:tcPr marL="16933" marR="16933" marT="12700" marB="0" anchor="b">
                    <a:lnL>
                      <a:noFill/>
                    </a:lnL>
                    <a:lnR>
                      <a:noFill/>
                    </a:lnR>
                    <a:lnT>
                      <a:noFill/>
                    </a:lnT>
                    <a:lnB>
                      <a:noFill/>
                    </a:lnB>
                  </a:tcPr>
                </a:tc>
                <a:tc>
                  <a:txBody>
                    <a:bodyPr/>
                    <a:lstStyle/>
                    <a:p>
                      <a:pPr algn="l" fontAlgn="b"/>
                      <a:r>
                        <a:rPr lang="en-US" sz="1800" b="0" i="0" u="none" strike="noStrike">
                          <a:solidFill>
                            <a:srgbClr val="5C707A"/>
                          </a:solidFill>
                          <a:effectLst/>
                          <a:latin typeface="Monaco"/>
                        </a:rPr>
                        <a:t>ng-untouched</a:t>
                      </a:r>
                    </a:p>
                  </a:txBody>
                  <a:tcPr marL="16933" marR="16933" marT="12700" marB="0" anchor="b">
                    <a:lnL>
                      <a:noFill/>
                    </a:lnL>
                    <a:lnR>
                      <a:noFill/>
                    </a:lnR>
                    <a:lnT>
                      <a:noFill/>
                    </a:lnT>
                    <a:lnB>
                      <a:noFill/>
                    </a:lnB>
                  </a:tcPr>
                </a:tc>
                <a:extLst>
                  <a:ext uri="{0D108BD9-81ED-4DB2-BD59-A6C34878D82A}">
                    <a16:rowId xmlns:a16="http://schemas.microsoft.com/office/drawing/2014/main" xmlns="" val="10001"/>
                  </a:ext>
                </a:extLst>
              </a:tr>
              <a:tr h="228600">
                <a:tc>
                  <a:txBody>
                    <a:bodyPr/>
                    <a:lstStyle/>
                    <a:p>
                      <a:pPr algn="l" fontAlgn="b"/>
                      <a:r>
                        <a:rPr lang="en-US" sz="2000" b="0" i="0" u="none" strike="noStrike" dirty="0">
                          <a:solidFill>
                            <a:srgbClr val="1A2326"/>
                          </a:solidFill>
                          <a:effectLst/>
                          <a:latin typeface="Helvetica Neue Light"/>
                        </a:rPr>
                        <a:t>Control's value has changed</a:t>
                      </a:r>
                    </a:p>
                  </a:txBody>
                  <a:tcPr marL="16933" marR="16933" marT="12700" marB="0" anchor="b">
                    <a:lnL>
                      <a:noFill/>
                    </a:lnL>
                    <a:lnR>
                      <a:noFill/>
                    </a:lnR>
                    <a:lnT>
                      <a:noFill/>
                    </a:lnT>
                    <a:lnB>
                      <a:noFill/>
                    </a:lnB>
                  </a:tcPr>
                </a:tc>
                <a:tc>
                  <a:txBody>
                    <a:bodyPr/>
                    <a:lstStyle/>
                    <a:p>
                      <a:pPr algn="l" fontAlgn="b"/>
                      <a:r>
                        <a:rPr lang="en-US" sz="1800" b="0" i="0" u="none" strike="noStrike">
                          <a:solidFill>
                            <a:srgbClr val="5C707A"/>
                          </a:solidFill>
                          <a:effectLst/>
                          <a:latin typeface="Monaco"/>
                        </a:rPr>
                        <a:t>ng-dirty</a:t>
                      </a:r>
                    </a:p>
                  </a:txBody>
                  <a:tcPr marL="16933" marR="16933" marT="12700" marB="0" anchor="b">
                    <a:lnL>
                      <a:noFill/>
                    </a:lnL>
                    <a:lnR>
                      <a:noFill/>
                    </a:lnR>
                    <a:lnT>
                      <a:noFill/>
                    </a:lnT>
                    <a:lnB>
                      <a:noFill/>
                    </a:lnB>
                  </a:tcPr>
                </a:tc>
                <a:tc>
                  <a:txBody>
                    <a:bodyPr/>
                    <a:lstStyle/>
                    <a:p>
                      <a:pPr algn="l" fontAlgn="b"/>
                      <a:r>
                        <a:rPr lang="en-US" sz="1800" b="0" i="0" u="none" strike="noStrike">
                          <a:solidFill>
                            <a:srgbClr val="5C707A"/>
                          </a:solidFill>
                          <a:effectLst/>
                          <a:latin typeface="Monaco"/>
                        </a:rPr>
                        <a:t>ng-pristine</a:t>
                      </a:r>
                    </a:p>
                  </a:txBody>
                  <a:tcPr marL="16933" marR="16933" marT="12700" marB="0" anchor="b">
                    <a:lnL>
                      <a:noFill/>
                    </a:lnL>
                    <a:lnR>
                      <a:noFill/>
                    </a:lnR>
                    <a:lnT>
                      <a:noFill/>
                    </a:lnT>
                    <a:lnB>
                      <a:noFill/>
                    </a:lnB>
                  </a:tcPr>
                </a:tc>
                <a:extLst>
                  <a:ext uri="{0D108BD9-81ED-4DB2-BD59-A6C34878D82A}">
                    <a16:rowId xmlns:a16="http://schemas.microsoft.com/office/drawing/2014/main" xmlns="" val="10002"/>
                  </a:ext>
                </a:extLst>
              </a:tr>
              <a:tr h="228600">
                <a:tc>
                  <a:txBody>
                    <a:bodyPr/>
                    <a:lstStyle/>
                    <a:p>
                      <a:pPr algn="l" fontAlgn="b"/>
                      <a:r>
                        <a:rPr lang="en-US" sz="2000" b="0" i="0" u="none" strike="noStrike" dirty="0">
                          <a:solidFill>
                            <a:srgbClr val="1A2326"/>
                          </a:solidFill>
                          <a:effectLst/>
                          <a:latin typeface="Helvetica Neue Light"/>
                        </a:rPr>
                        <a:t>Control's value is valid</a:t>
                      </a:r>
                    </a:p>
                  </a:txBody>
                  <a:tcPr marL="16933" marR="16933" marT="12700" marB="0" anchor="b">
                    <a:lnL>
                      <a:noFill/>
                    </a:lnL>
                    <a:lnR>
                      <a:noFill/>
                    </a:lnR>
                    <a:lnT>
                      <a:noFill/>
                    </a:lnT>
                    <a:lnB>
                      <a:noFill/>
                    </a:lnB>
                  </a:tcPr>
                </a:tc>
                <a:tc>
                  <a:txBody>
                    <a:bodyPr/>
                    <a:lstStyle/>
                    <a:p>
                      <a:pPr algn="l" fontAlgn="b"/>
                      <a:r>
                        <a:rPr lang="en-US" sz="1800" b="0" i="0" u="none" strike="noStrike">
                          <a:solidFill>
                            <a:srgbClr val="5C707A"/>
                          </a:solidFill>
                          <a:effectLst/>
                          <a:latin typeface="Monaco"/>
                        </a:rPr>
                        <a:t>ng-valid</a:t>
                      </a:r>
                    </a:p>
                  </a:txBody>
                  <a:tcPr marL="16933" marR="16933" marT="12700" marB="0" anchor="b">
                    <a:lnL>
                      <a:noFill/>
                    </a:lnL>
                    <a:lnR>
                      <a:noFill/>
                    </a:lnR>
                    <a:lnT>
                      <a:noFill/>
                    </a:lnT>
                    <a:lnB>
                      <a:noFill/>
                    </a:lnB>
                  </a:tcPr>
                </a:tc>
                <a:tc>
                  <a:txBody>
                    <a:bodyPr/>
                    <a:lstStyle/>
                    <a:p>
                      <a:pPr algn="l" fontAlgn="b"/>
                      <a:r>
                        <a:rPr lang="en-US" sz="1800" b="0" i="0" u="none" strike="noStrike" dirty="0" err="1">
                          <a:solidFill>
                            <a:srgbClr val="5C707A"/>
                          </a:solidFill>
                          <a:effectLst/>
                          <a:latin typeface="Monaco"/>
                        </a:rPr>
                        <a:t>ng</a:t>
                      </a:r>
                      <a:r>
                        <a:rPr lang="en-US" sz="1800" b="0" i="0" u="none" strike="noStrike" dirty="0">
                          <a:solidFill>
                            <a:srgbClr val="5C707A"/>
                          </a:solidFill>
                          <a:effectLst/>
                          <a:latin typeface="Monaco"/>
                        </a:rPr>
                        <a:t>-invalid</a:t>
                      </a:r>
                    </a:p>
                  </a:txBody>
                  <a:tcPr marL="16933" marR="16933" marT="12700" marB="0" anchor="b">
                    <a:lnL>
                      <a:noFill/>
                    </a:lnL>
                    <a:lnR>
                      <a:noFill/>
                    </a:lnR>
                    <a:lnT>
                      <a:noFill/>
                    </a:lnT>
                    <a:lnB>
                      <a:noFill/>
                    </a:lnB>
                  </a:tcPr>
                </a:tc>
                <a:extLst>
                  <a:ext uri="{0D108BD9-81ED-4DB2-BD59-A6C34878D82A}">
                    <a16:rowId xmlns:a16="http://schemas.microsoft.com/office/drawing/2014/main" xmlns="" val="10003"/>
                  </a:ext>
                </a:extLst>
              </a:tr>
            </a:tbl>
          </a:graphicData>
        </a:graphic>
      </p:graphicFrame>
      <p:sp>
        <p:nvSpPr>
          <p:cNvPr id="4" name="Прямоугольник 3"/>
          <p:cNvSpPr/>
          <p:nvPr/>
        </p:nvSpPr>
        <p:spPr>
          <a:xfrm>
            <a:off x="1290208" y="3934288"/>
            <a:ext cx="9470907" cy="1754327"/>
          </a:xfrm>
          <a:prstGeom prst="rect">
            <a:avLst/>
          </a:prstGeom>
        </p:spPr>
        <p:txBody>
          <a:bodyPr wrap="square">
            <a:spAutoFit/>
          </a:bodyPr>
          <a:lstStyle/>
          <a:p>
            <a:r>
              <a:rPr lang="ru-RU" b="1" dirty="0" smtClean="0">
                <a:solidFill>
                  <a:srgbClr val="7A8B94"/>
                </a:solidFill>
                <a:effectLst/>
                <a:latin typeface="Monaco"/>
                <a:ea typeface="ＭＳ 明朝"/>
                <a:cs typeface="Times New Roman"/>
              </a:rPr>
              <a:t>.</a:t>
            </a:r>
            <a:r>
              <a:rPr lang="ru-RU" b="1" dirty="0" err="1" smtClean="0">
                <a:solidFill>
                  <a:srgbClr val="5C707A"/>
                </a:solidFill>
                <a:effectLst/>
                <a:latin typeface="Monaco"/>
                <a:ea typeface="ＭＳ 明朝"/>
                <a:cs typeface="Times New Roman"/>
              </a:rPr>
              <a:t>ng</a:t>
            </a:r>
            <a:r>
              <a:rPr lang="ru-RU" b="1" dirty="0" err="1" smtClean="0">
                <a:solidFill>
                  <a:srgbClr val="7A8B94"/>
                </a:solidFill>
                <a:effectLst/>
                <a:latin typeface="Monaco"/>
                <a:ea typeface="ＭＳ 明朝"/>
                <a:cs typeface="Times New Roman"/>
              </a:rPr>
              <a:t>-</a:t>
            </a:r>
            <a:r>
              <a:rPr lang="ru-RU" b="1" dirty="0" err="1" smtClean="0">
                <a:solidFill>
                  <a:srgbClr val="5C707A"/>
                </a:solidFill>
                <a:effectLst/>
                <a:latin typeface="Monaco"/>
                <a:ea typeface="ＭＳ 明朝"/>
                <a:cs typeface="Times New Roman"/>
              </a:rPr>
              <a:t>valid</a:t>
            </a:r>
            <a:r>
              <a:rPr lang="ru-RU" b="1" dirty="0" smtClean="0">
                <a:solidFill>
                  <a:srgbClr val="7A8B94"/>
                </a:solidFill>
                <a:effectLst/>
                <a:latin typeface="Monaco"/>
                <a:ea typeface="ＭＳ 明朝"/>
                <a:cs typeface="Times New Roman"/>
              </a:rPr>
              <a:t>[</a:t>
            </a:r>
            <a:r>
              <a:rPr lang="ru-RU" b="1" dirty="0" err="1" smtClean="0">
                <a:solidFill>
                  <a:srgbClr val="5C707A"/>
                </a:solidFill>
                <a:effectLst/>
                <a:latin typeface="Monaco"/>
                <a:ea typeface="ＭＳ 明朝"/>
                <a:cs typeface="Times New Roman"/>
              </a:rPr>
              <a:t>required</a:t>
            </a:r>
            <a:r>
              <a:rPr lang="ru-RU" b="1" dirty="0" smtClean="0">
                <a:solidFill>
                  <a:srgbClr val="7A8B94"/>
                </a:solidFill>
                <a:effectLst/>
                <a:latin typeface="Monaco"/>
                <a:ea typeface="ＭＳ 明朝"/>
                <a:cs typeface="Times New Roman"/>
              </a:rPr>
              <a:t>]</a:t>
            </a:r>
            <a:r>
              <a:rPr lang="ru-RU" b="1" dirty="0" smtClean="0">
                <a:solidFill>
                  <a:srgbClr val="5C707A"/>
                </a:solidFill>
                <a:effectLst/>
                <a:latin typeface="Monaco"/>
                <a:ea typeface="ＭＳ 明朝"/>
                <a:cs typeface="Times New Roman"/>
              </a:rPr>
              <a:t> </a:t>
            </a:r>
            <a:r>
              <a:rPr lang="ru-RU" b="1" dirty="0" smtClean="0">
                <a:solidFill>
                  <a:srgbClr val="7A8B94"/>
                </a:solidFill>
                <a:effectLst/>
                <a:latin typeface="Monaco"/>
                <a:ea typeface="ＭＳ 明朝"/>
                <a:cs typeface="Times New Roman"/>
              </a:rPr>
              <a:t>{</a:t>
            </a:r>
            <a:br>
              <a:rPr lang="ru-RU" b="1" dirty="0" smtClean="0">
                <a:solidFill>
                  <a:srgbClr val="7A8B94"/>
                </a:solidFill>
                <a:effectLst/>
                <a:latin typeface="Monaco"/>
                <a:ea typeface="ＭＳ 明朝"/>
                <a:cs typeface="Times New Roman"/>
              </a:rPr>
            </a:br>
            <a:r>
              <a:rPr lang="ru-RU" b="1" dirty="0" smtClean="0">
                <a:solidFill>
                  <a:srgbClr val="5C707A"/>
                </a:solidFill>
                <a:effectLst/>
                <a:latin typeface="Monaco"/>
                <a:ea typeface="ＭＳ 明朝"/>
                <a:cs typeface="Times New Roman"/>
              </a:rPr>
              <a:t>   </a:t>
            </a:r>
            <a:r>
              <a:rPr lang="ru-RU" b="1" dirty="0" err="1" smtClean="0">
                <a:solidFill>
                  <a:srgbClr val="5C707A"/>
                </a:solidFill>
                <a:effectLst/>
                <a:latin typeface="Monaco"/>
                <a:ea typeface="ＭＳ 明朝"/>
                <a:cs typeface="Times New Roman"/>
              </a:rPr>
              <a:t>border</a:t>
            </a:r>
            <a:r>
              <a:rPr lang="ru-RU" b="1" dirty="0" err="1" smtClean="0">
                <a:solidFill>
                  <a:srgbClr val="7A8B94"/>
                </a:solidFill>
                <a:effectLst/>
                <a:latin typeface="Monaco"/>
                <a:ea typeface="ＭＳ 明朝"/>
                <a:cs typeface="Times New Roman"/>
              </a:rPr>
              <a:t>-</a:t>
            </a:r>
            <a:r>
              <a:rPr lang="ru-RU" b="1" dirty="0" err="1" smtClean="0">
                <a:solidFill>
                  <a:srgbClr val="5C707A"/>
                </a:solidFill>
                <a:effectLst/>
                <a:latin typeface="Monaco"/>
                <a:ea typeface="ＭＳ 明朝"/>
                <a:cs typeface="Times New Roman"/>
              </a:rPr>
              <a:t>left</a:t>
            </a:r>
            <a:r>
              <a:rPr lang="ru-RU" b="1" dirty="0" smtClean="0">
                <a:solidFill>
                  <a:srgbClr val="7A8B94"/>
                </a:solidFill>
                <a:effectLst/>
                <a:latin typeface="Monaco"/>
                <a:ea typeface="ＭＳ 明朝"/>
                <a:cs typeface="Times New Roman"/>
              </a:rPr>
              <a:t>:</a:t>
            </a:r>
            <a:r>
              <a:rPr lang="ru-RU" b="1" dirty="0" smtClean="0">
                <a:solidFill>
                  <a:srgbClr val="5C707A"/>
                </a:solidFill>
                <a:effectLst/>
                <a:latin typeface="Monaco"/>
                <a:ea typeface="ＭＳ 明朝"/>
                <a:cs typeface="Times New Roman"/>
              </a:rPr>
              <a:t> </a:t>
            </a:r>
            <a:r>
              <a:rPr lang="ru-RU" b="1" dirty="0" smtClean="0">
                <a:solidFill>
                  <a:srgbClr val="647F11"/>
                </a:solidFill>
                <a:effectLst/>
                <a:latin typeface="Monaco"/>
                <a:ea typeface="ＭＳ 明朝"/>
                <a:cs typeface="Times New Roman"/>
              </a:rPr>
              <a:t>5px</a:t>
            </a:r>
            <a:r>
              <a:rPr lang="ru-RU" b="1" dirty="0" smtClean="0">
                <a:solidFill>
                  <a:srgbClr val="5C707A"/>
                </a:solidFill>
                <a:effectLst/>
                <a:latin typeface="Monaco"/>
                <a:ea typeface="ＭＳ 明朝"/>
                <a:cs typeface="Times New Roman"/>
              </a:rPr>
              <a:t> </a:t>
            </a:r>
            <a:r>
              <a:rPr lang="ru-RU" b="1" dirty="0" err="1" smtClean="0">
                <a:solidFill>
                  <a:srgbClr val="5C707A"/>
                </a:solidFill>
                <a:effectLst/>
                <a:latin typeface="Monaco"/>
                <a:ea typeface="ＭＳ 明朝"/>
                <a:cs typeface="Times New Roman"/>
              </a:rPr>
              <a:t>solid</a:t>
            </a:r>
            <a:r>
              <a:rPr lang="ru-RU" b="1" dirty="0" smtClean="0">
                <a:solidFill>
                  <a:srgbClr val="5C707A"/>
                </a:solidFill>
                <a:effectLst/>
                <a:latin typeface="Monaco"/>
                <a:ea typeface="ＭＳ 明朝"/>
                <a:cs typeface="Times New Roman"/>
              </a:rPr>
              <a:t> </a:t>
            </a:r>
            <a:r>
              <a:rPr lang="ru-RU" b="1" dirty="0" smtClean="0">
                <a:solidFill>
                  <a:srgbClr val="647F11"/>
                </a:solidFill>
                <a:effectLst/>
                <a:latin typeface="Monaco"/>
                <a:ea typeface="ＭＳ 明朝"/>
                <a:cs typeface="Times New Roman"/>
              </a:rPr>
              <a:t>#42A948; /* </a:t>
            </a:r>
            <a:r>
              <a:rPr lang="ru-RU" b="1" dirty="0" err="1" smtClean="0">
                <a:solidFill>
                  <a:srgbClr val="647F11"/>
                </a:solidFill>
                <a:effectLst/>
                <a:latin typeface="Monaco"/>
                <a:ea typeface="ＭＳ 明朝"/>
                <a:cs typeface="Times New Roman"/>
              </a:rPr>
              <a:t>green</a:t>
            </a:r>
            <a:r>
              <a:rPr lang="ru-RU" b="1" dirty="0" smtClean="0">
                <a:solidFill>
                  <a:srgbClr val="647F11"/>
                </a:solidFill>
                <a:effectLst/>
                <a:latin typeface="Monaco"/>
                <a:ea typeface="ＭＳ 明朝"/>
                <a:cs typeface="Times New Roman"/>
              </a:rPr>
              <a:t> */</a:t>
            </a:r>
            <a:br>
              <a:rPr lang="ru-RU" b="1" dirty="0" smtClean="0">
                <a:solidFill>
                  <a:srgbClr val="647F11"/>
                </a:solidFill>
                <a:effectLst/>
                <a:latin typeface="Monaco"/>
                <a:ea typeface="ＭＳ 明朝"/>
                <a:cs typeface="Times New Roman"/>
              </a:rPr>
            </a:br>
            <a:r>
              <a:rPr lang="ru-RU" b="1" dirty="0" smtClean="0">
                <a:solidFill>
                  <a:srgbClr val="7A8B94"/>
                </a:solidFill>
                <a:effectLst/>
                <a:latin typeface="Monaco"/>
                <a:ea typeface="ＭＳ 明朝"/>
                <a:cs typeface="Times New Roman"/>
              </a:rPr>
              <a:t>}</a:t>
            </a:r>
            <a:r>
              <a:rPr lang="ru-RU" b="1" dirty="0" smtClean="0">
                <a:solidFill>
                  <a:srgbClr val="5C707A"/>
                </a:solidFill>
                <a:effectLst/>
                <a:latin typeface="Monaco"/>
                <a:ea typeface="ＭＳ 明朝"/>
                <a:cs typeface="Times New Roman"/>
              </a:rPr>
              <a:t/>
            </a:r>
            <a:br>
              <a:rPr lang="ru-RU" b="1" dirty="0" smtClean="0">
                <a:solidFill>
                  <a:srgbClr val="5C707A"/>
                </a:solidFill>
                <a:effectLst/>
                <a:latin typeface="Monaco"/>
                <a:ea typeface="ＭＳ 明朝"/>
                <a:cs typeface="Times New Roman"/>
              </a:rPr>
            </a:br>
            <a:r>
              <a:rPr lang="ru-RU" b="1" dirty="0" smtClean="0">
                <a:solidFill>
                  <a:srgbClr val="7A8B94"/>
                </a:solidFill>
                <a:effectLst/>
                <a:latin typeface="Monaco"/>
                <a:ea typeface="ＭＳ 明朝"/>
                <a:cs typeface="Times New Roman"/>
              </a:rPr>
              <a:t>.</a:t>
            </a:r>
            <a:r>
              <a:rPr lang="ru-RU" b="1" dirty="0" err="1" smtClean="0">
                <a:solidFill>
                  <a:srgbClr val="5C707A"/>
                </a:solidFill>
                <a:effectLst/>
                <a:latin typeface="Monaco"/>
                <a:ea typeface="ＭＳ 明朝"/>
                <a:cs typeface="Times New Roman"/>
              </a:rPr>
              <a:t>ng</a:t>
            </a:r>
            <a:r>
              <a:rPr lang="ru-RU" b="1" dirty="0" err="1" smtClean="0">
                <a:solidFill>
                  <a:srgbClr val="7A8B94"/>
                </a:solidFill>
                <a:effectLst/>
                <a:latin typeface="Monaco"/>
                <a:ea typeface="ＭＳ 明朝"/>
                <a:cs typeface="Times New Roman"/>
              </a:rPr>
              <a:t>-</a:t>
            </a:r>
            <a:r>
              <a:rPr lang="ru-RU" b="1" dirty="0" err="1" smtClean="0">
                <a:solidFill>
                  <a:srgbClr val="5C707A"/>
                </a:solidFill>
                <a:effectLst/>
                <a:latin typeface="Monaco"/>
                <a:ea typeface="ＭＳ 明朝"/>
                <a:cs typeface="Times New Roman"/>
              </a:rPr>
              <a:t>invalid</a:t>
            </a:r>
            <a:r>
              <a:rPr lang="ru-RU" b="1" dirty="0" smtClean="0">
                <a:solidFill>
                  <a:srgbClr val="5C707A"/>
                </a:solidFill>
                <a:effectLst/>
                <a:latin typeface="Monaco"/>
                <a:ea typeface="ＭＳ 明朝"/>
                <a:cs typeface="Times New Roman"/>
              </a:rPr>
              <a:t> </a:t>
            </a:r>
            <a:r>
              <a:rPr lang="ru-RU" b="1" dirty="0" smtClean="0">
                <a:solidFill>
                  <a:srgbClr val="7A8B94"/>
                </a:solidFill>
                <a:effectLst/>
                <a:latin typeface="Monaco"/>
                <a:ea typeface="ＭＳ 明朝"/>
                <a:cs typeface="Times New Roman"/>
              </a:rPr>
              <a:t>{</a:t>
            </a:r>
            <a:br>
              <a:rPr lang="ru-RU" b="1" dirty="0" smtClean="0">
                <a:solidFill>
                  <a:srgbClr val="7A8B94"/>
                </a:solidFill>
                <a:effectLst/>
                <a:latin typeface="Monaco"/>
                <a:ea typeface="ＭＳ 明朝"/>
                <a:cs typeface="Times New Roman"/>
              </a:rPr>
            </a:br>
            <a:r>
              <a:rPr lang="ru-RU" b="1" dirty="0" smtClean="0">
                <a:solidFill>
                  <a:srgbClr val="5C707A"/>
                </a:solidFill>
                <a:effectLst/>
                <a:latin typeface="Monaco"/>
                <a:ea typeface="ＭＳ 明朝"/>
                <a:cs typeface="Times New Roman"/>
              </a:rPr>
              <a:t>   </a:t>
            </a:r>
            <a:r>
              <a:rPr lang="ru-RU" b="1" dirty="0" err="1" smtClean="0">
                <a:solidFill>
                  <a:srgbClr val="5C707A"/>
                </a:solidFill>
                <a:effectLst/>
                <a:latin typeface="Monaco"/>
                <a:ea typeface="ＭＳ 明朝"/>
                <a:cs typeface="Times New Roman"/>
              </a:rPr>
              <a:t>border</a:t>
            </a:r>
            <a:r>
              <a:rPr lang="ru-RU" b="1" dirty="0" err="1" smtClean="0">
                <a:solidFill>
                  <a:srgbClr val="7A8B94"/>
                </a:solidFill>
                <a:effectLst/>
                <a:latin typeface="Monaco"/>
                <a:ea typeface="ＭＳ 明朝"/>
                <a:cs typeface="Times New Roman"/>
              </a:rPr>
              <a:t>-</a:t>
            </a:r>
            <a:r>
              <a:rPr lang="ru-RU" b="1" dirty="0" err="1" smtClean="0">
                <a:solidFill>
                  <a:srgbClr val="5C707A"/>
                </a:solidFill>
                <a:effectLst/>
                <a:latin typeface="Monaco"/>
                <a:ea typeface="ＭＳ 明朝"/>
                <a:cs typeface="Times New Roman"/>
              </a:rPr>
              <a:t>left</a:t>
            </a:r>
            <a:r>
              <a:rPr lang="ru-RU" b="1" dirty="0" smtClean="0">
                <a:solidFill>
                  <a:srgbClr val="7A8B94"/>
                </a:solidFill>
                <a:effectLst/>
                <a:latin typeface="Monaco"/>
                <a:ea typeface="ＭＳ 明朝"/>
                <a:cs typeface="Times New Roman"/>
              </a:rPr>
              <a:t>:</a:t>
            </a:r>
            <a:r>
              <a:rPr lang="ru-RU" b="1" dirty="0" smtClean="0">
                <a:solidFill>
                  <a:srgbClr val="5C707A"/>
                </a:solidFill>
                <a:effectLst/>
                <a:latin typeface="Monaco"/>
                <a:ea typeface="ＭＳ 明朝"/>
                <a:cs typeface="Times New Roman"/>
              </a:rPr>
              <a:t> </a:t>
            </a:r>
            <a:r>
              <a:rPr lang="ru-RU" b="1" dirty="0" smtClean="0">
                <a:solidFill>
                  <a:srgbClr val="647F11"/>
                </a:solidFill>
                <a:effectLst/>
                <a:latin typeface="Monaco"/>
                <a:ea typeface="ＭＳ 明朝"/>
                <a:cs typeface="Times New Roman"/>
              </a:rPr>
              <a:t>5px</a:t>
            </a:r>
            <a:r>
              <a:rPr lang="ru-RU" b="1" dirty="0" smtClean="0">
                <a:solidFill>
                  <a:srgbClr val="5C707A"/>
                </a:solidFill>
                <a:effectLst/>
                <a:latin typeface="Monaco"/>
                <a:ea typeface="ＭＳ 明朝"/>
                <a:cs typeface="Times New Roman"/>
              </a:rPr>
              <a:t> </a:t>
            </a:r>
            <a:r>
              <a:rPr lang="ru-RU" b="1" dirty="0" err="1" smtClean="0">
                <a:solidFill>
                  <a:srgbClr val="5C707A"/>
                </a:solidFill>
                <a:effectLst/>
                <a:latin typeface="Monaco"/>
                <a:ea typeface="ＭＳ 明朝"/>
                <a:cs typeface="Times New Roman"/>
              </a:rPr>
              <a:t>solid</a:t>
            </a:r>
            <a:r>
              <a:rPr lang="ru-RU" b="1" dirty="0" smtClean="0">
                <a:solidFill>
                  <a:srgbClr val="5C707A"/>
                </a:solidFill>
                <a:effectLst/>
                <a:latin typeface="Monaco"/>
                <a:ea typeface="ＭＳ 明朝"/>
                <a:cs typeface="Times New Roman"/>
              </a:rPr>
              <a:t> </a:t>
            </a:r>
            <a:r>
              <a:rPr lang="ru-RU" b="1" dirty="0" smtClean="0">
                <a:solidFill>
                  <a:srgbClr val="647F11"/>
                </a:solidFill>
                <a:effectLst/>
                <a:latin typeface="Monaco"/>
                <a:ea typeface="ＭＳ 明朝"/>
                <a:cs typeface="Times New Roman"/>
              </a:rPr>
              <a:t>#a94442; /* </a:t>
            </a:r>
            <a:r>
              <a:rPr lang="ru-RU" b="1" dirty="0" err="1" smtClean="0">
                <a:solidFill>
                  <a:srgbClr val="647F11"/>
                </a:solidFill>
                <a:effectLst/>
                <a:latin typeface="Monaco"/>
                <a:ea typeface="ＭＳ 明朝"/>
                <a:cs typeface="Times New Roman"/>
              </a:rPr>
              <a:t>red</a:t>
            </a:r>
            <a:r>
              <a:rPr lang="ru-RU" b="1" dirty="0" smtClean="0">
                <a:solidFill>
                  <a:srgbClr val="647F11"/>
                </a:solidFill>
                <a:effectLst/>
                <a:latin typeface="Monaco"/>
                <a:ea typeface="ＭＳ 明朝"/>
                <a:cs typeface="Times New Roman"/>
              </a:rPr>
              <a:t> */</a:t>
            </a:r>
            <a:r>
              <a:rPr lang="ru-RU" b="1" dirty="0" smtClean="0">
                <a:solidFill>
                  <a:srgbClr val="5C707A"/>
                </a:solidFill>
                <a:effectLst/>
                <a:latin typeface="Monaco"/>
                <a:ea typeface="ＭＳ 明朝"/>
                <a:cs typeface="Times New Roman"/>
              </a:rPr>
              <a:t> </a:t>
            </a:r>
            <a:br>
              <a:rPr lang="ru-RU" b="1" dirty="0" smtClean="0">
                <a:solidFill>
                  <a:srgbClr val="5C707A"/>
                </a:solidFill>
                <a:effectLst/>
                <a:latin typeface="Monaco"/>
                <a:ea typeface="ＭＳ 明朝"/>
                <a:cs typeface="Times New Roman"/>
              </a:rPr>
            </a:br>
            <a:r>
              <a:rPr lang="ru-RU" b="1" dirty="0" smtClean="0">
                <a:solidFill>
                  <a:srgbClr val="7A8B94"/>
                </a:solidFill>
                <a:effectLst/>
                <a:latin typeface="Monaco"/>
                <a:ea typeface="ＭＳ 明朝"/>
                <a:cs typeface="Times New Roman"/>
              </a:rPr>
              <a:t>}</a:t>
            </a:r>
            <a:r>
              <a:rPr lang="en-US" b="1" dirty="0" smtClean="0">
                <a:effectLst/>
              </a:rPr>
              <a:t> </a:t>
            </a:r>
            <a:endParaRPr lang="ru-RU" b="1" dirty="0"/>
          </a:p>
        </p:txBody>
      </p:sp>
    </p:spTree>
    <p:extLst>
      <p:ext uri="{BB962C8B-B14F-4D97-AF65-F5344CB8AC3E}">
        <p14:creationId xmlns:p14="http://schemas.microsoft.com/office/powerpoint/2010/main" xmlns="" val="28017818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Show validation messages</a:t>
            </a:r>
            <a:endParaRPr lang="ru-RU" dirty="0"/>
          </a:p>
        </p:txBody>
      </p:sp>
      <p:sp>
        <p:nvSpPr>
          <p:cNvPr id="3" name="Прямоугольник 2"/>
          <p:cNvSpPr/>
          <p:nvPr/>
        </p:nvSpPr>
        <p:spPr>
          <a:xfrm>
            <a:off x="937848" y="1856889"/>
            <a:ext cx="11254153" cy="1994777"/>
          </a:xfrm>
          <a:prstGeom prst="rect">
            <a:avLst/>
          </a:prstGeom>
        </p:spPr>
        <p:txBody>
          <a:bodyPr wrap="square">
            <a:spAutoFit/>
          </a:bodyPr>
          <a:lstStyle/>
          <a:p>
            <a:pPr>
              <a:spcAft>
                <a:spcPts val="375"/>
              </a:spcAft>
            </a:pPr>
            <a:r>
              <a:rPr lang="en-US" b="1" dirty="0" smtClean="0">
                <a:solidFill>
                  <a:srgbClr val="D43669"/>
                </a:solidFill>
                <a:effectLst/>
                <a:latin typeface="Monaco"/>
                <a:ea typeface="ＭＳ 明朝"/>
                <a:cs typeface="Courier"/>
              </a:rPr>
              <a:t>&lt;input</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type</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"text"</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class</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"form-control"</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required</a:t>
            </a:r>
            <a:endParaRPr lang="en-US" sz="28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a:t>
            </a:r>
            <a:r>
              <a:rPr lang="en-US" b="1" dirty="0" err="1" smtClean="0">
                <a:solidFill>
                  <a:srgbClr val="647F11"/>
                </a:solidFill>
                <a:effectLst/>
                <a:latin typeface="Monaco"/>
                <a:ea typeface="ＭＳ 明朝"/>
                <a:cs typeface="Courier"/>
              </a:rPr>
              <a:t>ngModel</a:t>
            </a:r>
            <a:r>
              <a:rPr lang="en-US" b="1" dirty="0" smtClean="0">
                <a:solidFill>
                  <a:srgbClr val="5C707A"/>
                </a:solidFill>
                <a:effectLst/>
                <a:latin typeface="Monaco"/>
                <a:ea typeface="ＭＳ 明朝"/>
                <a:cs typeface="Courier"/>
              </a:rPr>
              <a:t>)]</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a:t>
            </a:r>
            <a:r>
              <a:rPr lang="en-US" b="1" dirty="0" err="1" smtClean="0">
                <a:solidFill>
                  <a:srgbClr val="647F11"/>
                </a:solidFill>
                <a:effectLst/>
                <a:latin typeface="Monaco"/>
                <a:ea typeface="ＭＳ 明朝"/>
                <a:cs typeface="Courier"/>
              </a:rPr>
              <a:t>model.name</a:t>
            </a:r>
            <a:r>
              <a:rPr lang="en-US" b="1" dirty="0" smtClean="0">
                <a:solidFill>
                  <a:srgbClr val="647F11"/>
                </a:solidFill>
                <a:effectLst/>
                <a:latin typeface="Monaco"/>
                <a:ea typeface="ＭＳ 明朝"/>
                <a:cs typeface="Courier"/>
              </a:rPr>
              <a:t>"</a:t>
            </a:r>
            <a:endParaRPr lang="en-US" sz="28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a:t>
            </a:r>
            <a:r>
              <a:rPr lang="en-US" b="1" dirty="0" err="1" smtClean="0">
                <a:solidFill>
                  <a:srgbClr val="647F11"/>
                </a:solidFill>
                <a:effectLst/>
                <a:latin typeface="Monaco"/>
                <a:ea typeface="ＭＳ 明朝"/>
                <a:cs typeface="Courier"/>
              </a:rPr>
              <a:t>ngControl</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"name"</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name</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a:t>
            </a:r>
            <a:r>
              <a:rPr lang="en-US" b="1" dirty="0" err="1" smtClean="0">
                <a:solidFill>
                  <a:srgbClr val="647F11"/>
                </a:solidFill>
                <a:effectLst/>
                <a:latin typeface="Monaco"/>
                <a:ea typeface="ＭＳ 明朝"/>
                <a:cs typeface="Courier"/>
              </a:rPr>
              <a:t>ngForm</a:t>
            </a:r>
            <a:r>
              <a:rPr lang="en-US" b="1" dirty="0" smtClean="0">
                <a:solidFill>
                  <a:srgbClr val="647F11"/>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D43669"/>
                </a:solidFill>
                <a:effectLst/>
                <a:latin typeface="Monaco"/>
                <a:ea typeface="ＭＳ 明朝"/>
                <a:cs typeface="Courier"/>
              </a:rPr>
              <a:t>&gt;</a:t>
            </a:r>
            <a:endParaRPr lang="en-US" sz="2800" b="1" dirty="0" smtClean="0">
              <a:effectLst/>
              <a:latin typeface="Cambria"/>
              <a:ea typeface="ＭＳ 明朝"/>
              <a:cs typeface="Times New Roman"/>
            </a:endParaRPr>
          </a:p>
          <a:p>
            <a:pPr>
              <a:spcAft>
                <a:spcPts val="375"/>
              </a:spcAft>
            </a:pPr>
            <a:r>
              <a:rPr lang="en-US" b="1" dirty="0" smtClean="0">
                <a:solidFill>
                  <a:srgbClr val="D43669"/>
                </a:solidFill>
                <a:effectLst/>
                <a:latin typeface="Monaco"/>
                <a:ea typeface="ＭＳ 明朝"/>
                <a:cs typeface="Courier"/>
              </a:rPr>
              <a:t>&lt;div</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hidden</a:t>
            </a:r>
            <a:r>
              <a:rPr lang="en-US" b="1" dirty="0" smtClean="0">
                <a:solidFill>
                  <a:srgbClr val="5C707A"/>
                </a:solidFill>
                <a:effectLst/>
                <a:latin typeface="Monaco"/>
                <a:ea typeface="ＭＳ 明朝"/>
                <a:cs typeface="Courier"/>
              </a:rPr>
              <a:t>]</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a:t>
            </a:r>
            <a:r>
              <a:rPr lang="en-US" b="1" dirty="0" err="1" smtClean="0">
                <a:solidFill>
                  <a:srgbClr val="647F11"/>
                </a:solidFill>
                <a:effectLst/>
                <a:latin typeface="Monaco"/>
                <a:ea typeface="ＭＳ 明朝"/>
                <a:cs typeface="Courier"/>
              </a:rPr>
              <a:t>name.valid</a:t>
            </a:r>
            <a:r>
              <a:rPr lang="en-US" b="1" dirty="0" smtClean="0">
                <a:solidFill>
                  <a:srgbClr val="647F11"/>
                </a:solidFill>
                <a:effectLst/>
                <a:latin typeface="Monaco"/>
                <a:ea typeface="ＭＳ 明朝"/>
                <a:cs typeface="Courier"/>
              </a:rPr>
              <a:t>"</a:t>
            </a:r>
            <a:r>
              <a:rPr lang="en-US" b="1" dirty="0" smtClean="0">
                <a:solidFill>
                  <a:srgbClr val="5C707A"/>
                </a:solidFill>
                <a:effectLst/>
                <a:latin typeface="Monaco"/>
                <a:ea typeface="ＭＳ 明朝"/>
                <a:cs typeface="Courier"/>
              </a:rPr>
              <a:t> </a:t>
            </a:r>
            <a:r>
              <a:rPr lang="en-US" b="1" dirty="0" smtClean="0">
                <a:solidFill>
                  <a:srgbClr val="647F11"/>
                </a:solidFill>
                <a:effectLst/>
                <a:latin typeface="Monaco"/>
                <a:ea typeface="ＭＳ 明朝"/>
                <a:cs typeface="Courier"/>
              </a:rPr>
              <a:t>class</a:t>
            </a:r>
            <a:r>
              <a:rPr lang="en-US" b="1" dirty="0" smtClean="0">
                <a:solidFill>
                  <a:srgbClr val="7A8B94"/>
                </a:solidFill>
                <a:effectLst/>
                <a:latin typeface="Monaco"/>
                <a:ea typeface="ＭＳ 明朝"/>
                <a:cs typeface="Courier"/>
              </a:rPr>
              <a:t>=</a:t>
            </a:r>
            <a:r>
              <a:rPr lang="en-US" b="1" dirty="0" smtClean="0">
                <a:solidFill>
                  <a:srgbClr val="647F11"/>
                </a:solidFill>
                <a:effectLst/>
                <a:latin typeface="Monaco"/>
                <a:ea typeface="ＭＳ 明朝"/>
                <a:cs typeface="Courier"/>
              </a:rPr>
              <a:t>"alert alert-danger"</a:t>
            </a:r>
            <a:r>
              <a:rPr lang="en-US" b="1" dirty="0" smtClean="0">
                <a:solidFill>
                  <a:srgbClr val="D43669"/>
                </a:solidFill>
                <a:effectLst/>
                <a:latin typeface="Monaco"/>
                <a:ea typeface="ＭＳ 明朝"/>
                <a:cs typeface="Courier"/>
              </a:rPr>
              <a:t>&gt;</a:t>
            </a:r>
            <a:endParaRPr lang="en-US" sz="2800" b="1" dirty="0" smtClean="0">
              <a:effectLst/>
              <a:latin typeface="Cambria"/>
              <a:ea typeface="ＭＳ 明朝"/>
              <a:cs typeface="Times New Roman"/>
            </a:endParaRPr>
          </a:p>
          <a:p>
            <a:pPr>
              <a:spcAft>
                <a:spcPts val="375"/>
              </a:spcAft>
            </a:pPr>
            <a:r>
              <a:rPr lang="en-US" b="1" dirty="0" smtClean="0">
                <a:solidFill>
                  <a:srgbClr val="5C707A"/>
                </a:solidFill>
                <a:effectLst/>
                <a:latin typeface="Monaco"/>
                <a:ea typeface="ＭＳ 明朝"/>
                <a:cs typeface="Courier"/>
              </a:rPr>
              <a:t>  Name is required</a:t>
            </a:r>
            <a:endParaRPr lang="en-US" sz="2800" b="1" dirty="0" smtClean="0">
              <a:effectLst/>
              <a:latin typeface="Cambria"/>
              <a:ea typeface="ＭＳ 明朝"/>
              <a:cs typeface="Times New Roman"/>
            </a:endParaRPr>
          </a:p>
          <a:p>
            <a:r>
              <a:rPr lang="en-US" b="1" dirty="0" smtClean="0">
                <a:solidFill>
                  <a:srgbClr val="D43669"/>
                </a:solidFill>
                <a:effectLst/>
                <a:latin typeface="Monaco"/>
                <a:ea typeface="ＭＳ 明朝"/>
                <a:cs typeface="Courier"/>
              </a:rPr>
              <a:t>&lt;/div&gt;</a:t>
            </a:r>
            <a:endParaRPr lang="en-US" sz="2800" b="1" dirty="0">
              <a:effectLst/>
              <a:latin typeface="Cambria"/>
              <a:ea typeface="ＭＳ 明朝"/>
              <a:cs typeface="Times New Roman"/>
            </a:endParaRPr>
          </a:p>
        </p:txBody>
      </p:sp>
    </p:spTree>
    <p:extLst>
      <p:ext uri="{BB962C8B-B14F-4D97-AF65-F5344CB8AC3E}">
        <p14:creationId xmlns:p14="http://schemas.microsoft.com/office/powerpoint/2010/main" xmlns="" val="2376582686"/>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96900" y="9525"/>
            <a:ext cx="10515600" cy="714375"/>
          </a:xfrm>
        </p:spPr>
        <p:txBody>
          <a:bodyPr/>
          <a:lstStyle/>
          <a:p>
            <a:r>
              <a:rPr lang="en-US" dirty="0" smtClean="0"/>
              <a:t>Routing</a:t>
            </a:r>
            <a:endParaRPr lang="ru-RU" dirty="0"/>
          </a:p>
        </p:txBody>
      </p:sp>
      <p:sp>
        <p:nvSpPr>
          <p:cNvPr id="3" name="Прямоугольник 2"/>
          <p:cNvSpPr/>
          <p:nvPr/>
        </p:nvSpPr>
        <p:spPr>
          <a:xfrm>
            <a:off x="943206" y="963242"/>
            <a:ext cx="10897345" cy="6359433"/>
          </a:xfrm>
          <a:prstGeom prst="rect">
            <a:avLst/>
          </a:prstGeom>
        </p:spPr>
        <p:txBody>
          <a:bodyPr wrap="square">
            <a:spAutoFit/>
          </a:bodyPr>
          <a:lstStyle/>
          <a:p>
            <a:pPr>
              <a:spcAft>
                <a:spcPts val="375"/>
              </a:spcAft>
            </a:pPr>
            <a:r>
              <a:rPr lang="en-US" sz="2000" dirty="0"/>
              <a:t>@</a:t>
            </a:r>
            <a:r>
              <a:rPr lang="en-US" sz="2000" b="1" i="1" dirty="0">
                <a:solidFill>
                  <a:srgbClr val="660E7A"/>
                </a:solidFill>
              </a:rPr>
              <a:t>Component</a:t>
            </a:r>
            <a:r>
              <a:rPr lang="en-US" sz="2000" dirty="0"/>
              <a:t>({...}) </a:t>
            </a:r>
            <a:endParaRPr lang="en-US" sz="2000" dirty="0" smtClean="0"/>
          </a:p>
          <a:p>
            <a:pPr>
              <a:spcAft>
                <a:spcPts val="375"/>
              </a:spcAft>
            </a:pPr>
            <a:r>
              <a:rPr lang="en-US" sz="2000" dirty="0" smtClean="0"/>
              <a:t>@</a:t>
            </a:r>
            <a:r>
              <a:rPr lang="en-US" sz="2000" b="1" dirty="0" err="1">
                <a:solidFill>
                  <a:srgbClr val="660066"/>
                </a:solidFill>
              </a:rPr>
              <a:t>RouteConfig</a:t>
            </a:r>
            <a:r>
              <a:rPr lang="en-US" sz="2000" dirty="0"/>
              <a:t>(</a:t>
            </a:r>
            <a:r>
              <a:rPr lang="en-US" sz="2000" dirty="0" smtClean="0"/>
              <a:t>[</a:t>
            </a:r>
          </a:p>
          <a:p>
            <a:pPr>
              <a:spcAft>
                <a:spcPts val="375"/>
              </a:spcAft>
            </a:pPr>
            <a:r>
              <a:rPr lang="en-US" sz="2000" dirty="0" smtClean="0"/>
              <a:t>{   </a:t>
            </a:r>
            <a:r>
              <a:rPr lang="en-US" sz="2000" b="1" dirty="0" smtClean="0">
                <a:solidFill>
                  <a:srgbClr val="660E7A"/>
                </a:solidFill>
              </a:rPr>
              <a:t>path</a:t>
            </a:r>
            <a:r>
              <a:rPr lang="en-US" sz="2000" dirty="0"/>
              <a:t>: </a:t>
            </a:r>
            <a:r>
              <a:rPr lang="en-US" sz="2000" b="1" dirty="0">
                <a:solidFill>
                  <a:srgbClr val="008000"/>
                </a:solidFill>
              </a:rPr>
              <a:t>'/crisis-center'</a:t>
            </a:r>
            <a:r>
              <a:rPr lang="en-US" sz="2000" dirty="0"/>
              <a:t>,</a:t>
            </a:r>
            <a:br>
              <a:rPr lang="en-US" sz="2000" dirty="0"/>
            </a:br>
            <a:r>
              <a:rPr lang="en-US" sz="2000" dirty="0"/>
              <a:t>    </a:t>
            </a:r>
            <a:r>
              <a:rPr lang="en-US" sz="2000" b="1" dirty="0">
                <a:solidFill>
                  <a:srgbClr val="660E7A"/>
                </a:solidFill>
              </a:rPr>
              <a:t>name</a:t>
            </a:r>
            <a:r>
              <a:rPr lang="en-US" sz="2000" dirty="0"/>
              <a:t>: </a:t>
            </a:r>
            <a:r>
              <a:rPr lang="en-US" sz="2000" b="1" dirty="0">
                <a:solidFill>
                  <a:srgbClr val="008000"/>
                </a:solidFill>
              </a:rPr>
              <a:t>'</a:t>
            </a:r>
            <a:r>
              <a:rPr lang="en-US" sz="2000" b="1" dirty="0" err="1">
                <a:solidFill>
                  <a:srgbClr val="008000"/>
                </a:solidFill>
              </a:rPr>
              <a:t>CrisisCenter</a:t>
            </a:r>
            <a:r>
              <a:rPr lang="en-US" sz="2000" b="1" dirty="0">
                <a:solidFill>
                  <a:srgbClr val="008000"/>
                </a:solidFill>
              </a:rPr>
              <a:t>'</a:t>
            </a:r>
            <a:r>
              <a:rPr lang="en-US" sz="2000" dirty="0"/>
              <a:t>,</a:t>
            </a:r>
            <a:br>
              <a:rPr lang="en-US" sz="2000" dirty="0"/>
            </a:br>
            <a:r>
              <a:rPr lang="en-US" sz="2000" dirty="0"/>
              <a:t>    </a:t>
            </a:r>
            <a:r>
              <a:rPr lang="en-US" sz="2000" b="1" dirty="0">
                <a:solidFill>
                  <a:srgbClr val="660E7A"/>
                </a:solidFill>
              </a:rPr>
              <a:t>component</a:t>
            </a:r>
            <a:r>
              <a:rPr lang="en-US" sz="2000" dirty="0"/>
              <a:t>: </a:t>
            </a:r>
            <a:r>
              <a:rPr lang="en-US" sz="2000" dirty="0" err="1" smtClean="0"/>
              <a:t>CrisisListComponent</a:t>
            </a:r>
            <a:r>
              <a:rPr lang="en-US" sz="2000" dirty="0" smtClean="0"/>
              <a:t> }</a:t>
            </a:r>
            <a:r>
              <a:rPr lang="en-US" sz="2000" dirty="0"/>
              <a:t>, </a:t>
            </a:r>
            <a:endParaRPr lang="en-US" sz="2000" dirty="0" smtClean="0"/>
          </a:p>
          <a:p>
            <a:pPr>
              <a:spcAft>
                <a:spcPts val="375"/>
              </a:spcAft>
            </a:pPr>
            <a:r>
              <a:rPr lang="en-US" sz="2000" dirty="0" smtClean="0"/>
              <a:t>{   </a:t>
            </a:r>
            <a:r>
              <a:rPr lang="en-US" sz="2000" b="1" dirty="0" smtClean="0">
                <a:solidFill>
                  <a:srgbClr val="660E7A"/>
                </a:solidFill>
              </a:rPr>
              <a:t>path</a:t>
            </a:r>
            <a:r>
              <a:rPr lang="en-US" sz="2000" dirty="0"/>
              <a:t>: </a:t>
            </a:r>
            <a:r>
              <a:rPr lang="en-US" sz="2000" b="1" dirty="0">
                <a:solidFill>
                  <a:srgbClr val="008000"/>
                </a:solidFill>
              </a:rPr>
              <a:t>'/heroes'</a:t>
            </a:r>
            <a:r>
              <a:rPr lang="en-US" sz="2000" dirty="0"/>
              <a:t>, </a:t>
            </a:r>
            <a:endParaRPr lang="en-US" sz="2000" dirty="0" smtClean="0"/>
          </a:p>
          <a:p>
            <a:pPr>
              <a:spcAft>
                <a:spcPts val="375"/>
              </a:spcAft>
            </a:pPr>
            <a:r>
              <a:rPr lang="en-US" sz="2000" b="1" dirty="0">
                <a:solidFill>
                  <a:srgbClr val="660E7A"/>
                </a:solidFill>
              </a:rPr>
              <a:t> </a:t>
            </a:r>
            <a:r>
              <a:rPr lang="en-US" sz="2000" b="1" dirty="0" smtClean="0">
                <a:solidFill>
                  <a:srgbClr val="660E7A"/>
                </a:solidFill>
              </a:rPr>
              <a:t>   name</a:t>
            </a:r>
            <a:r>
              <a:rPr lang="en-US" sz="2000" dirty="0"/>
              <a:t>: </a:t>
            </a:r>
            <a:r>
              <a:rPr lang="en-US" sz="2000" b="1" dirty="0">
                <a:solidFill>
                  <a:srgbClr val="008000"/>
                </a:solidFill>
              </a:rPr>
              <a:t>'Heroes'</a:t>
            </a:r>
            <a:r>
              <a:rPr lang="en-US" sz="2000" dirty="0"/>
              <a:t>, </a:t>
            </a:r>
            <a:endParaRPr lang="en-US" sz="2000" dirty="0" smtClean="0"/>
          </a:p>
          <a:p>
            <a:pPr>
              <a:spcAft>
                <a:spcPts val="375"/>
              </a:spcAft>
            </a:pPr>
            <a:r>
              <a:rPr lang="en-US" sz="2000" b="1" dirty="0">
                <a:solidFill>
                  <a:srgbClr val="660E7A"/>
                </a:solidFill>
              </a:rPr>
              <a:t> </a:t>
            </a:r>
            <a:r>
              <a:rPr lang="en-US" sz="2000" b="1" dirty="0" smtClean="0">
                <a:solidFill>
                  <a:srgbClr val="660E7A"/>
                </a:solidFill>
              </a:rPr>
              <a:t>   </a:t>
            </a:r>
            <a:r>
              <a:rPr lang="en-US" sz="2000" b="1" dirty="0" err="1" smtClean="0">
                <a:solidFill>
                  <a:srgbClr val="660E7A"/>
                </a:solidFill>
              </a:rPr>
              <a:t>useAsDefault</a:t>
            </a:r>
            <a:r>
              <a:rPr lang="en-US" sz="2000" dirty="0" smtClean="0"/>
              <a:t>: </a:t>
            </a:r>
            <a:r>
              <a:rPr lang="en-US" sz="2000" b="1" dirty="0" smtClean="0"/>
              <a:t>true</a:t>
            </a:r>
            <a:r>
              <a:rPr lang="en-US" sz="2000" dirty="0" smtClean="0"/>
              <a:t>, </a:t>
            </a:r>
          </a:p>
          <a:p>
            <a:pPr>
              <a:spcAft>
                <a:spcPts val="375"/>
              </a:spcAft>
            </a:pPr>
            <a:r>
              <a:rPr lang="en-US" sz="2000" b="1" dirty="0" smtClean="0">
                <a:solidFill>
                  <a:srgbClr val="660E7A"/>
                </a:solidFill>
              </a:rPr>
              <a:t>    component</a:t>
            </a:r>
            <a:r>
              <a:rPr lang="en-US" sz="2000" dirty="0"/>
              <a:t>: </a:t>
            </a:r>
            <a:r>
              <a:rPr lang="en-US" sz="2000" dirty="0" err="1" smtClean="0"/>
              <a:t>HeroListComponent</a:t>
            </a:r>
            <a:r>
              <a:rPr lang="en-US" sz="2000" dirty="0" smtClean="0"/>
              <a:t> }</a:t>
            </a:r>
            <a:r>
              <a:rPr lang="en-US" sz="2000" dirty="0"/>
              <a:t>, </a:t>
            </a:r>
            <a:endParaRPr lang="en-US" sz="2000" dirty="0" smtClean="0"/>
          </a:p>
          <a:p>
            <a:pPr>
              <a:spcAft>
                <a:spcPts val="375"/>
              </a:spcAft>
            </a:pPr>
            <a:r>
              <a:rPr lang="en-US" sz="2000" dirty="0" smtClean="0"/>
              <a:t>{   </a:t>
            </a:r>
            <a:r>
              <a:rPr lang="en-US" sz="2000" b="1" dirty="0" smtClean="0">
                <a:solidFill>
                  <a:srgbClr val="660E7A"/>
                </a:solidFill>
              </a:rPr>
              <a:t>path</a:t>
            </a:r>
            <a:r>
              <a:rPr lang="en-US" sz="2000" dirty="0"/>
              <a:t>: </a:t>
            </a:r>
            <a:r>
              <a:rPr lang="en-US" sz="2000" b="1" dirty="0">
                <a:solidFill>
                  <a:srgbClr val="008000"/>
                </a:solidFill>
              </a:rPr>
              <a:t>'/hero/:id'</a:t>
            </a:r>
            <a:r>
              <a:rPr lang="en-US" sz="2000" dirty="0"/>
              <a:t>,</a:t>
            </a:r>
            <a:br>
              <a:rPr lang="en-US" sz="2000" dirty="0"/>
            </a:br>
            <a:r>
              <a:rPr lang="en-US" sz="2000" dirty="0"/>
              <a:t>    </a:t>
            </a:r>
            <a:r>
              <a:rPr lang="en-US" sz="2000" b="1" dirty="0">
                <a:solidFill>
                  <a:srgbClr val="660E7A"/>
                </a:solidFill>
              </a:rPr>
              <a:t>name</a:t>
            </a:r>
            <a:r>
              <a:rPr lang="en-US" sz="2000" dirty="0"/>
              <a:t>: </a:t>
            </a:r>
            <a:r>
              <a:rPr lang="en-US" sz="2000" b="1" dirty="0">
                <a:solidFill>
                  <a:srgbClr val="008000"/>
                </a:solidFill>
              </a:rPr>
              <a:t>'</a:t>
            </a:r>
            <a:r>
              <a:rPr lang="en-US" sz="2000" b="1" dirty="0" err="1">
                <a:solidFill>
                  <a:srgbClr val="008000"/>
                </a:solidFill>
              </a:rPr>
              <a:t>HeroDetail</a:t>
            </a:r>
            <a:r>
              <a:rPr lang="en-US" sz="2000" b="1" dirty="0">
                <a:solidFill>
                  <a:srgbClr val="008000"/>
                </a:solidFill>
              </a:rPr>
              <a:t>'</a:t>
            </a:r>
            <a:r>
              <a:rPr lang="en-US" sz="2000" dirty="0"/>
              <a:t>,</a:t>
            </a:r>
            <a:br>
              <a:rPr lang="en-US" sz="2000" dirty="0"/>
            </a:br>
            <a:r>
              <a:rPr lang="en-US" sz="2000" dirty="0"/>
              <a:t>    </a:t>
            </a:r>
            <a:r>
              <a:rPr lang="en-US" sz="2000" b="1" dirty="0">
                <a:solidFill>
                  <a:srgbClr val="660E7A"/>
                </a:solidFill>
              </a:rPr>
              <a:t>component</a:t>
            </a:r>
            <a:r>
              <a:rPr lang="en-US" sz="2000" dirty="0"/>
              <a:t>: </a:t>
            </a:r>
            <a:r>
              <a:rPr lang="en-US" sz="2000" dirty="0" err="1" smtClean="0"/>
              <a:t>HeroDetailComponent</a:t>
            </a:r>
            <a:r>
              <a:rPr lang="en-US" sz="2000" dirty="0" smtClean="0"/>
              <a:t> }</a:t>
            </a:r>
          </a:p>
          <a:p>
            <a:pPr>
              <a:spcAft>
                <a:spcPts val="375"/>
              </a:spcAft>
            </a:pPr>
            <a:r>
              <a:rPr lang="en-US" sz="2000" dirty="0" smtClean="0"/>
              <a:t>]</a:t>
            </a:r>
            <a:r>
              <a:rPr lang="en-US" sz="2000" dirty="0"/>
              <a:t>) </a:t>
            </a:r>
            <a:endParaRPr lang="en-US" sz="2000" dirty="0" smtClean="0"/>
          </a:p>
          <a:p>
            <a:pPr>
              <a:spcAft>
                <a:spcPts val="375"/>
              </a:spcAft>
            </a:pPr>
            <a:r>
              <a:rPr lang="en-US" sz="2000" b="1" dirty="0" smtClean="0">
                <a:solidFill>
                  <a:srgbClr val="000080"/>
                </a:solidFill>
              </a:rPr>
              <a:t>export </a:t>
            </a:r>
            <a:r>
              <a:rPr lang="en-US" sz="2000" b="1" dirty="0">
                <a:solidFill>
                  <a:srgbClr val="000080"/>
                </a:solidFill>
              </a:rPr>
              <a:t>class </a:t>
            </a:r>
            <a:r>
              <a:rPr lang="en-US" sz="2000" dirty="0" err="1"/>
              <a:t>AppComponent</a:t>
            </a:r>
            <a:r>
              <a:rPr lang="en-US" sz="2000" dirty="0"/>
              <a:t> </a:t>
            </a:r>
            <a:r>
              <a:rPr lang="en-US" sz="2000" dirty="0" smtClean="0"/>
              <a:t>{}</a:t>
            </a:r>
          </a:p>
          <a:p>
            <a:pPr>
              <a:spcAft>
                <a:spcPts val="375"/>
              </a:spcAft>
            </a:pPr>
            <a:r>
              <a:rPr lang="en-US" sz="700" dirty="0"/>
              <a:t/>
            </a:r>
            <a:br>
              <a:rPr lang="en-US" sz="700" dirty="0"/>
            </a:br>
            <a:r>
              <a:rPr lang="en-US" sz="2000" i="1" dirty="0">
                <a:solidFill>
                  <a:srgbClr val="808080"/>
                </a:solidFill>
              </a:rPr>
              <a:t>&lt;!-- Routed views go here --&gt;</a:t>
            </a:r>
            <a:br>
              <a:rPr lang="en-US" sz="2000" i="1" dirty="0">
                <a:solidFill>
                  <a:srgbClr val="808080"/>
                </a:solidFill>
              </a:rPr>
            </a:br>
            <a:r>
              <a:rPr lang="en-US" sz="2000" b="1" dirty="0"/>
              <a:t>&lt;router-</a:t>
            </a:r>
            <a:r>
              <a:rPr lang="en-US" sz="2000" b="1" dirty="0" smtClean="0"/>
              <a:t>outlet&gt;&lt;/router </a:t>
            </a:r>
            <a:r>
              <a:rPr lang="en-US" sz="2000" b="1" dirty="0"/>
              <a:t>- </a:t>
            </a:r>
            <a:r>
              <a:rPr lang="en-US" sz="2000" b="1" dirty="0" smtClean="0"/>
              <a:t>outlet&gt; </a:t>
            </a:r>
            <a:r>
              <a:rPr lang="en-US" sz="2000" b="1" dirty="0"/>
              <a:t/>
            </a:r>
            <a:br>
              <a:rPr lang="en-US" sz="2000" b="1" dirty="0"/>
            </a:br>
            <a:endParaRPr lang="en-US" sz="3600" b="1" dirty="0">
              <a:effectLst/>
              <a:latin typeface="Cambria"/>
              <a:ea typeface="ＭＳ 明朝"/>
              <a:cs typeface="Times New Roman"/>
            </a:endParaRPr>
          </a:p>
        </p:txBody>
      </p:sp>
    </p:spTree>
    <p:extLst>
      <p:ext uri="{BB962C8B-B14F-4D97-AF65-F5344CB8AC3E}">
        <p14:creationId xmlns:p14="http://schemas.microsoft.com/office/powerpoint/2010/main" xmlns="" val="1045039397"/>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71500" y="34925"/>
            <a:ext cx="10515600" cy="676275"/>
          </a:xfrm>
        </p:spPr>
        <p:txBody>
          <a:bodyPr>
            <a:normAutofit fontScale="90000"/>
          </a:bodyPr>
          <a:lstStyle/>
          <a:p>
            <a:r>
              <a:rPr lang="en-US" dirty="0" smtClean="0"/>
              <a:t>Routing: defining in main app component</a:t>
            </a:r>
            <a:endParaRPr lang="ru-RU" dirty="0"/>
          </a:p>
        </p:txBody>
      </p:sp>
      <p:sp>
        <p:nvSpPr>
          <p:cNvPr id="3" name="Прямоугольник 2"/>
          <p:cNvSpPr/>
          <p:nvPr/>
        </p:nvSpPr>
        <p:spPr>
          <a:xfrm>
            <a:off x="846709" y="1389055"/>
            <a:ext cx="11345292" cy="5016758"/>
          </a:xfrm>
          <a:prstGeom prst="rect">
            <a:avLst/>
          </a:prstGeom>
        </p:spPr>
        <p:txBody>
          <a:bodyPr wrap="square">
            <a:spAutoFit/>
          </a:bodyPr>
          <a:lstStyle/>
          <a:p>
            <a:r>
              <a:rPr lang="en-US" sz="2000" b="1" dirty="0">
                <a:solidFill>
                  <a:srgbClr val="000080"/>
                </a:solidFill>
              </a:rPr>
              <a:t>import </a:t>
            </a:r>
            <a:r>
              <a:rPr lang="en-US" sz="2000" dirty="0"/>
              <a:t>{ </a:t>
            </a:r>
            <a:r>
              <a:rPr lang="en-US" sz="2000" dirty="0" err="1"/>
              <a:t>RouteConfig</a:t>
            </a:r>
            <a:r>
              <a:rPr lang="en-US" sz="2000" dirty="0"/>
              <a:t>, ROUTER_DIRECTIVES, ROUTER_PROVIDERS } </a:t>
            </a:r>
            <a:endParaRPr lang="en-US" sz="2000" dirty="0" smtClean="0"/>
          </a:p>
          <a:p>
            <a:r>
              <a:rPr lang="en-US" sz="2000" dirty="0"/>
              <a:t> </a:t>
            </a:r>
            <a:r>
              <a:rPr lang="en-US" sz="2000" dirty="0" smtClean="0"/>
              <a:t>   from </a:t>
            </a:r>
            <a:r>
              <a:rPr lang="en-US" sz="2000" b="1" dirty="0">
                <a:solidFill>
                  <a:srgbClr val="008000"/>
                </a:solidFill>
              </a:rPr>
              <a:t>'angular2/router'</a:t>
            </a:r>
            <a:r>
              <a:rPr lang="en-US" sz="2000" dirty="0" smtClean="0"/>
              <a:t>;</a:t>
            </a:r>
          </a:p>
          <a:p>
            <a:r>
              <a:rPr lang="en-US" sz="1000" dirty="0"/>
              <a:t/>
            </a:r>
            <a:br>
              <a:rPr lang="en-US" sz="1000" dirty="0"/>
            </a:br>
            <a:r>
              <a:rPr lang="en-US" sz="2000" dirty="0"/>
              <a:t>@</a:t>
            </a:r>
            <a:r>
              <a:rPr lang="en-US" sz="2000" b="1" i="1" dirty="0">
                <a:solidFill>
                  <a:srgbClr val="660E7A"/>
                </a:solidFill>
              </a:rPr>
              <a:t>Component</a:t>
            </a:r>
            <a:r>
              <a:rPr lang="en-US" sz="2000" dirty="0"/>
              <a:t>({</a:t>
            </a:r>
            <a:br>
              <a:rPr lang="en-US" sz="2000" dirty="0"/>
            </a:br>
            <a:r>
              <a:rPr lang="en-US" sz="2000" dirty="0"/>
              <a:t>    </a:t>
            </a:r>
            <a:r>
              <a:rPr lang="en-US" sz="2000" b="1" dirty="0">
                <a:solidFill>
                  <a:srgbClr val="660E7A"/>
                </a:solidFill>
              </a:rPr>
              <a:t>selector</a:t>
            </a:r>
            <a:r>
              <a:rPr lang="en-US" sz="2000" dirty="0"/>
              <a:t>: </a:t>
            </a:r>
            <a:r>
              <a:rPr lang="en-US" sz="2000" b="1" dirty="0">
                <a:solidFill>
                  <a:srgbClr val="008000"/>
                </a:solidFill>
              </a:rPr>
              <a:t>'my-app'</a:t>
            </a:r>
            <a:r>
              <a:rPr lang="en-US" sz="2000" dirty="0"/>
              <a:t>,</a:t>
            </a:r>
            <a:br>
              <a:rPr lang="en-US" sz="2000" dirty="0"/>
            </a:br>
            <a:r>
              <a:rPr lang="en-US" sz="2000" dirty="0"/>
              <a:t>    </a:t>
            </a:r>
            <a:r>
              <a:rPr lang="en-US" sz="2000" b="1" dirty="0">
                <a:solidFill>
                  <a:srgbClr val="660E7A"/>
                </a:solidFill>
              </a:rPr>
              <a:t>template</a:t>
            </a:r>
            <a:r>
              <a:rPr lang="en-US" sz="2000" dirty="0"/>
              <a:t>: </a:t>
            </a:r>
            <a:r>
              <a:rPr lang="en-US" sz="2000" b="1" dirty="0">
                <a:solidFill>
                  <a:srgbClr val="008000"/>
                </a:solidFill>
              </a:rPr>
              <a:t>`</a:t>
            </a:r>
            <a:br>
              <a:rPr lang="en-US" sz="2000" b="1" dirty="0">
                <a:solidFill>
                  <a:srgbClr val="008000"/>
                </a:solidFill>
              </a:rPr>
            </a:br>
            <a:r>
              <a:rPr lang="en-US" sz="2000" b="1" dirty="0">
                <a:solidFill>
                  <a:srgbClr val="008000"/>
                </a:solidFill>
              </a:rPr>
              <a:t>        &lt;a [</a:t>
            </a:r>
            <a:r>
              <a:rPr lang="en-US" sz="2000" b="1" dirty="0" err="1">
                <a:solidFill>
                  <a:srgbClr val="008000"/>
                </a:solidFill>
              </a:rPr>
              <a:t>routerLink</a:t>
            </a:r>
            <a:r>
              <a:rPr lang="en-US" sz="2000" b="1" dirty="0">
                <a:solidFill>
                  <a:srgbClr val="008000"/>
                </a:solidFill>
              </a:rPr>
              <a:t>]="['Heroes']"&gt;Heroes&lt;/a&gt;</a:t>
            </a:r>
            <a:br>
              <a:rPr lang="en-US" sz="2000" b="1" dirty="0">
                <a:solidFill>
                  <a:srgbClr val="008000"/>
                </a:solidFill>
              </a:rPr>
            </a:br>
            <a:r>
              <a:rPr lang="en-US" sz="2000" b="1" dirty="0" smtClean="0">
                <a:solidFill>
                  <a:srgbClr val="008000"/>
                </a:solidFill>
              </a:rPr>
              <a:t>        </a:t>
            </a:r>
            <a:r>
              <a:rPr lang="en-US" sz="2000" b="1" dirty="0">
                <a:solidFill>
                  <a:srgbClr val="008000"/>
                </a:solidFill>
              </a:rPr>
              <a:t>&lt;a [</a:t>
            </a:r>
            <a:r>
              <a:rPr lang="en-US" sz="2000" b="1" dirty="0" err="1">
                <a:solidFill>
                  <a:srgbClr val="008000"/>
                </a:solidFill>
              </a:rPr>
              <a:t>routerLink</a:t>
            </a:r>
            <a:r>
              <a:rPr lang="en-US" sz="2000" b="1" dirty="0">
                <a:solidFill>
                  <a:srgbClr val="008000"/>
                </a:solidFill>
              </a:rPr>
              <a:t>]="</a:t>
            </a:r>
            <a:r>
              <a:rPr lang="en-US" sz="2000" b="1" dirty="0" smtClean="0">
                <a:solidFill>
                  <a:srgbClr val="008000"/>
                </a:solidFill>
              </a:rPr>
              <a:t>[’</a:t>
            </a:r>
            <a:r>
              <a:rPr lang="en-US" sz="2000" b="1" dirty="0" err="1" smtClean="0">
                <a:solidFill>
                  <a:srgbClr val="008000"/>
                </a:solidFill>
              </a:rPr>
              <a:t>CrisisCenter</a:t>
            </a:r>
            <a:r>
              <a:rPr lang="en-US" sz="2000" b="1" dirty="0" smtClean="0">
                <a:solidFill>
                  <a:srgbClr val="008000"/>
                </a:solidFill>
              </a:rPr>
              <a:t>'</a:t>
            </a:r>
            <a:r>
              <a:rPr lang="en-US" sz="2000" b="1" dirty="0">
                <a:solidFill>
                  <a:srgbClr val="008000"/>
                </a:solidFill>
              </a:rPr>
              <a:t>]"</a:t>
            </a:r>
            <a:r>
              <a:rPr lang="en-US" sz="2000" b="1" dirty="0" smtClean="0">
                <a:solidFill>
                  <a:srgbClr val="008000"/>
                </a:solidFill>
              </a:rPr>
              <a:t>&gt;Crisis Center&lt;</a:t>
            </a:r>
            <a:r>
              <a:rPr lang="en-US" sz="2000" b="1" dirty="0">
                <a:solidFill>
                  <a:srgbClr val="008000"/>
                </a:solidFill>
              </a:rPr>
              <a:t>/a&gt;</a:t>
            </a:r>
            <a:br>
              <a:rPr lang="en-US" sz="2000" b="1" dirty="0">
                <a:solidFill>
                  <a:srgbClr val="008000"/>
                </a:solidFill>
              </a:rPr>
            </a:br>
            <a:r>
              <a:rPr lang="en-US" sz="2000" b="1" dirty="0" smtClean="0">
                <a:solidFill>
                  <a:srgbClr val="008000"/>
                </a:solidFill>
              </a:rPr>
              <a:t>        </a:t>
            </a:r>
            <a:r>
              <a:rPr lang="en-US" sz="2000" b="1" dirty="0">
                <a:solidFill>
                  <a:srgbClr val="008000"/>
                </a:solidFill>
              </a:rPr>
              <a:t>&lt;router-outlet&gt;&lt;/router-outlet</a:t>
            </a:r>
            <a:r>
              <a:rPr lang="en-US" sz="2000" b="1" dirty="0" smtClean="0">
                <a:solidFill>
                  <a:srgbClr val="008000"/>
                </a:solidFill>
              </a:rPr>
              <a:t>&gt; `</a:t>
            </a:r>
            <a:r>
              <a:rPr lang="en-US" sz="2000" dirty="0"/>
              <a:t>,</a:t>
            </a:r>
            <a:br>
              <a:rPr lang="en-US" sz="2000" dirty="0"/>
            </a:br>
            <a:r>
              <a:rPr lang="en-US" sz="2000" dirty="0"/>
              <a:t>    </a:t>
            </a:r>
            <a:r>
              <a:rPr lang="en-US" sz="2000" b="1" dirty="0">
                <a:solidFill>
                  <a:srgbClr val="660E7A"/>
                </a:solidFill>
              </a:rPr>
              <a:t>directives</a:t>
            </a:r>
            <a:r>
              <a:rPr lang="en-US" sz="2000" dirty="0"/>
              <a:t>: [ROUTER_DIRECTIVES],</a:t>
            </a:r>
            <a:br>
              <a:rPr lang="en-US" sz="2000" dirty="0"/>
            </a:br>
            <a:r>
              <a:rPr lang="en-US" sz="2000" dirty="0"/>
              <a:t>    </a:t>
            </a:r>
            <a:r>
              <a:rPr lang="en-US" sz="2000" b="1" dirty="0">
                <a:solidFill>
                  <a:srgbClr val="660E7A"/>
                </a:solidFill>
              </a:rPr>
              <a:t>providers</a:t>
            </a:r>
            <a:r>
              <a:rPr lang="en-US" sz="2000" dirty="0"/>
              <a:t>: [ ROUTER_PROVIDERS, </a:t>
            </a:r>
            <a:r>
              <a:rPr lang="en-US" sz="2000" dirty="0" err="1"/>
              <a:t>HeroService</a:t>
            </a:r>
            <a:r>
              <a:rPr lang="en-US" sz="2000" dirty="0"/>
              <a:t> ]</a:t>
            </a:r>
            <a:br>
              <a:rPr lang="en-US" sz="2000" dirty="0"/>
            </a:br>
            <a:r>
              <a:rPr lang="en-US" sz="2000" dirty="0"/>
              <a:t>})</a:t>
            </a:r>
            <a:br>
              <a:rPr lang="en-US" sz="2000" dirty="0"/>
            </a:br>
            <a:r>
              <a:rPr lang="en-US" sz="2000" dirty="0"/>
              <a:t>@</a:t>
            </a:r>
            <a:r>
              <a:rPr lang="en-US" sz="2000" dirty="0" err="1"/>
              <a:t>RouteConfig</a:t>
            </a:r>
            <a:r>
              <a:rPr lang="en-US" sz="2000" dirty="0"/>
              <a:t>([</a:t>
            </a:r>
            <a:br>
              <a:rPr lang="en-US" sz="2000" dirty="0"/>
            </a:br>
            <a:r>
              <a:rPr lang="en-US" sz="2000" dirty="0"/>
              <a:t>    { </a:t>
            </a:r>
            <a:r>
              <a:rPr lang="en-US" sz="2000" b="1" dirty="0">
                <a:solidFill>
                  <a:srgbClr val="660E7A"/>
                </a:solidFill>
              </a:rPr>
              <a:t>path</a:t>
            </a:r>
            <a:r>
              <a:rPr lang="en-US" sz="2000" dirty="0"/>
              <a:t>: </a:t>
            </a:r>
            <a:r>
              <a:rPr lang="en-US" sz="2000" b="1" dirty="0">
                <a:solidFill>
                  <a:srgbClr val="008000"/>
                </a:solidFill>
              </a:rPr>
              <a:t>'/heroes'</a:t>
            </a:r>
            <a:r>
              <a:rPr lang="en-US" sz="2000" dirty="0"/>
              <a:t>, </a:t>
            </a:r>
            <a:r>
              <a:rPr lang="en-US" sz="2000" b="1" dirty="0">
                <a:solidFill>
                  <a:srgbClr val="660E7A"/>
                </a:solidFill>
              </a:rPr>
              <a:t>name</a:t>
            </a:r>
            <a:r>
              <a:rPr lang="en-US" sz="2000" dirty="0"/>
              <a:t>: </a:t>
            </a:r>
            <a:r>
              <a:rPr lang="en-US" sz="2000" b="1" dirty="0">
                <a:solidFill>
                  <a:srgbClr val="008000"/>
                </a:solidFill>
              </a:rPr>
              <a:t>'Heroes'</a:t>
            </a:r>
            <a:r>
              <a:rPr lang="en-US" sz="2000" dirty="0"/>
              <a:t>, </a:t>
            </a:r>
            <a:r>
              <a:rPr lang="en-US" sz="2000" b="1" dirty="0">
                <a:solidFill>
                  <a:srgbClr val="660E7A"/>
                </a:solidFill>
              </a:rPr>
              <a:t>component</a:t>
            </a:r>
            <a:r>
              <a:rPr lang="en-US" sz="2000" dirty="0"/>
              <a:t>: </a:t>
            </a:r>
            <a:r>
              <a:rPr lang="en-US" sz="2000" dirty="0" err="1"/>
              <a:t>HeroesComponent</a:t>
            </a:r>
            <a:r>
              <a:rPr lang="en-US" sz="2000" dirty="0"/>
              <a:t> }</a:t>
            </a:r>
            <a:br>
              <a:rPr lang="en-US" sz="2000" dirty="0"/>
            </a:br>
            <a:r>
              <a:rPr lang="en-US" sz="2000" dirty="0"/>
              <a:t>])</a:t>
            </a:r>
            <a:br>
              <a:rPr lang="en-US" sz="2000" dirty="0"/>
            </a:br>
            <a:r>
              <a:rPr lang="en-US" sz="2000" b="1" dirty="0">
                <a:solidFill>
                  <a:srgbClr val="000080"/>
                </a:solidFill>
              </a:rPr>
              <a:t>export class </a:t>
            </a:r>
            <a:r>
              <a:rPr lang="en-US" sz="2000" dirty="0" err="1"/>
              <a:t>AppComponent</a:t>
            </a:r>
            <a:r>
              <a:rPr lang="en-US" sz="2000" dirty="0"/>
              <a:t> {}</a:t>
            </a:r>
            <a:endParaRPr lang="ru-RU" sz="2000" dirty="0"/>
          </a:p>
        </p:txBody>
      </p:sp>
      <p:sp>
        <p:nvSpPr>
          <p:cNvPr id="4" name="Прямоугольник 3"/>
          <p:cNvSpPr/>
          <p:nvPr/>
        </p:nvSpPr>
        <p:spPr>
          <a:xfrm>
            <a:off x="382561" y="938314"/>
            <a:ext cx="2128788" cy="400110"/>
          </a:xfrm>
          <a:prstGeom prst="rect">
            <a:avLst/>
          </a:prstGeom>
        </p:spPr>
        <p:txBody>
          <a:bodyPr wrap="none">
            <a:spAutoFit/>
          </a:bodyPr>
          <a:lstStyle/>
          <a:p>
            <a:r>
              <a:rPr lang="en-US" sz="2000" b="1" dirty="0" err="1">
                <a:solidFill>
                  <a:schemeClr val="accent5"/>
                </a:solidFill>
              </a:rPr>
              <a:t>app.component.ts</a:t>
            </a:r>
            <a:endParaRPr lang="ru-RU" sz="2000" b="1" dirty="0">
              <a:solidFill>
                <a:schemeClr val="accent5"/>
              </a:solidFill>
            </a:endParaRPr>
          </a:p>
        </p:txBody>
      </p:sp>
    </p:spTree>
    <p:extLst>
      <p:ext uri="{BB962C8B-B14F-4D97-AF65-F5344CB8AC3E}">
        <p14:creationId xmlns:p14="http://schemas.microsoft.com/office/powerpoint/2010/main" xmlns="" val="197784345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95300" y="22225"/>
            <a:ext cx="10515600" cy="561975"/>
          </a:xfrm>
        </p:spPr>
        <p:txBody>
          <a:bodyPr>
            <a:normAutofit fontScale="90000"/>
          </a:bodyPr>
          <a:lstStyle/>
          <a:p>
            <a:r>
              <a:rPr lang="en-US" dirty="0" smtClean="0"/>
              <a:t>Routing: heroes component</a:t>
            </a:r>
            <a:endParaRPr lang="ru-RU" dirty="0"/>
          </a:p>
        </p:txBody>
      </p:sp>
      <p:sp>
        <p:nvSpPr>
          <p:cNvPr id="3" name="Прямоугольник 2"/>
          <p:cNvSpPr/>
          <p:nvPr/>
        </p:nvSpPr>
        <p:spPr>
          <a:xfrm>
            <a:off x="735361" y="900273"/>
            <a:ext cx="12223113" cy="5940087"/>
          </a:xfrm>
          <a:prstGeom prst="rect">
            <a:avLst/>
          </a:prstGeom>
        </p:spPr>
        <p:txBody>
          <a:bodyPr wrap="square">
            <a:spAutoFit/>
          </a:bodyPr>
          <a:lstStyle/>
          <a:p>
            <a:r>
              <a:rPr lang="en-US" sz="1900" dirty="0"/>
              <a:t>@</a:t>
            </a:r>
            <a:r>
              <a:rPr lang="en-US" sz="1900" b="1" i="1" dirty="0">
                <a:solidFill>
                  <a:srgbClr val="660E7A"/>
                </a:solidFill>
              </a:rPr>
              <a:t>Component</a:t>
            </a:r>
            <a:r>
              <a:rPr lang="en-US" sz="1900" dirty="0"/>
              <a:t>({</a:t>
            </a:r>
            <a:br>
              <a:rPr lang="en-US" sz="1900" dirty="0"/>
            </a:br>
            <a:r>
              <a:rPr lang="en-US" sz="1900" dirty="0"/>
              <a:t>    </a:t>
            </a:r>
            <a:r>
              <a:rPr lang="en-US" sz="1900" b="1" dirty="0">
                <a:solidFill>
                  <a:srgbClr val="660E7A"/>
                </a:solidFill>
              </a:rPr>
              <a:t>selector</a:t>
            </a:r>
            <a:r>
              <a:rPr lang="en-US" sz="1900" dirty="0"/>
              <a:t>: </a:t>
            </a:r>
            <a:r>
              <a:rPr lang="en-US" sz="1900" b="1" dirty="0">
                <a:solidFill>
                  <a:srgbClr val="008000"/>
                </a:solidFill>
              </a:rPr>
              <a:t>'my-heroes'</a:t>
            </a:r>
            <a:r>
              <a:rPr lang="en-US" sz="1900" dirty="0"/>
              <a:t>,</a:t>
            </a:r>
            <a:br>
              <a:rPr lang="en-US" sz="1900" dirty="0"/>
            </a:br>
            <a:r>
              <a:rPr lang="en-US" sz="1900" dirty="0"/>
              <a:t>    </a:t>
            </a:r>
            <a:r>
              <a:rPr lang="en-US" sz="1900" b="1" dirty="0" err="1">
                <a:solidFill>
                  <a:srgbClr val="660E7A"/>
                </a:solidFill>
              </a:rPr>
              <a:t>templateUrl</a:t>
            </a:r>
            <a:r>
              <a:rPr lang="en-US" sz="1900" dirty="0"/>
              <a:t>: </a:t>
            </a:r>
            <a:r>
              <a:rPr lang="en-US" sz="1900" b="1" dirty="0">
                <a:solidFill>
                  <a:srgbClr val="008000"/>
                </a:solidFill>
              </a:rPr>
              <a:t>'app/</a:t>
            </a:r>
            <a:r>
              <a:rPr lang="en-US" sz="1900" b="1" dirty="0" err="1">
                <a:solidFill>
                  <a:srgbClr val="008000"/>
                </a:solidFill>
              </a:rPr>
              <a:t>heroes.component.html</a:t>
            </a:r>
            <a:r>
              <a:rPr lang="en-US" sz="1900" b="1" dirty="0">
                <a:solidFill>
                  <a:srgbClr val="008000"/>
                </a:solidFill>
              </a:rPr>
              <a:t>'</a:t>
            </a:r>
            <a:r>
              <a:rPr lang="en-US" sz="1900" dirty="0"/>
              <a:t>,</a:t>
            </a:r>
            <a:br>
              <a:rPr lang="en-US" sz="1900" dirty="0"/>
            </a:br>
            <a:r>
              <a:rPr lang="en-US" sz="1900" dirty="0"/>
              <a:t>    </a:t>
            </a:r>
            <a:r>
              <a:rPr lang="en-US" sz="1900" b="1" dirty="0" err="1">
                <a:solidFill>
                  <a:srgbClr val="660E7A"/>
                </a:solidFill>
              </a:rPr>
              <a:t>styleUrls</a:t>
            </a:r>
            <a:r>
              <a:rPr lang="en-US" sz="1900" dirty="0"/>
              <a:t>:  [</a:t>
            </a:r>
            <a:r>
              <a:rPr lang="en-US" sz="1900" b="1" dirty="0">
                <a:solidFill>
                  <a:srgbClr val="008000"/>
                </a:solidFill>
              </a:rPr>
              <a:t>'app/</a:t>
            </a:r>
            <a:r>
              <a:rPr lang="en-US" sz="1900" b="1" dirty="0" err="1">
                <a:solidFill>
                  <a:srgbClr val="008000"/>
                </a:solidFill>
              </a:rPr>
              <a:t>heroes.component.css</a:t>
            </a:r>
            <a:r>
              <a:rPr lang="en-US" sz="1900" b="1" dirty="0">
                <a:solidFill>
                  <a:srgbClr val="008000"/>
                </a:solidFill>
              </a:rPr>
              <a:t>'</a:t>
            </a:r>
            <a:r>
              <a:rPr lang="en-US" sz="1900" dirty="0"/>
              <a:t>],</a:t>
            </a:r>
            <a:br>
              <a:rPr lang="en-US" sz="1900" dirty="0"/>
            </a:br>
            <a:r>
              <a:rPr lang="en-US" sz="1900" dirty="0"/>
              <a:t>    </a:t>
            </a:r>
            <a:r>
              <a:rPr lang="en-US" sz="1900" b="1" dirty="0">
                <a:solidFill>
                  <a:srgbClr val="660E7A"/>
                </a:solidFill>
              </a:rPr>
              <a:t>directives</a:t>
            </a:r>
            <a:r>
              <a:rPr lang="en-US" sz="1900" dirty="0"/>
              <a:t>: [</a:t>
            </a:r>
            <a:r>
              <a:rPr lang="en-US" sz="1900" dirty="0" err="1"/>
              <a:t>HeroDetailComponent</a:t>
            </a:r>
            <a:r>
              <a:rPr lang="en-US" sz="1900" dirty="0" smtClean="0"/>
              <a:t>] </a:t>
            </a:r>
          </a:p>
          <a:p>
            <a:r>
              <a:rPr lang="en-US" sz="1900" dirty="0" smtClean="0"/>
              <a:t>}</a:t>
            </a:r>
            <a:r>
              <a:rPr lang="en-US" sz="1900" dirty="0"/>
              <a:t>)</a:t>
            </a:r>
            <a:br>
              <a:rPr lang="en-US" sz="1900" dirty="0"/>
            </a:br>
            <a:r>
              <a:rPr lang="en-US" sz="1900" b="1" dirty="0">
                <a:solidFill>
                  <a:srgbClr val="000080"/>
                </a:solidFill>
              </a:rPr>
              <a:t>export class </a:t>
            </a:r>
            <a:r>
              <a:rPr lang="en-US" sz="1900" dirty="0" err="1"/>
              <a:t>HeroesComponent</a:t>
            </a:r>
            <a:r>
              <a:rPr lang="en-US" sz="1900" dirty="0"/>
              <a:t> </a:t>
            </a:r>
            <a:r>
              <a:rPr lang="en-US" sz="1900" b="1" dirty="0">
                <a:solidFill>
                  <a:srgbClr val="000080"/>
                </a:solidFill>
              </a:rPr>
              <a:t>implements </a:t>
            </a:r>
            <a:r>
              <a:rPr lang="en-US" sz="1900" dirty="0" err="1"/>
              <a:t>OnInit</a:t>
            </a:r>
            <a:r>
              <a:rPr lang="en-US" sz="1900" dirty="0"/>
              <a:t> {</a:t>
            </a:r>
            <a:br>
              <a:rPr lang="en-US" sz="1900" dirty="0"/>
            </a:br>
            <a:r>
              <a:rPr lang="en-US" sz="1900" dirty="0"/>
              <a:t>    </a:t>
            </a:r>
            <a:r>
              <a:rPr lang="en-US" sz="1900" b="1" dirty="0">
                <a:solidFill>
                  <a:srgbClr val="660E7A"/>
                </a:solidFill>
              </a:rPr>
              <a:t>heroes</a:t>
            </a:r>
            <a:r>
              <a:rPr lang="en-US" sz="1900" dirty="0"/>
              <a:t>: Hero[];</a:t>
            </a:r>
            <a:br>
              <a:rPr lang="en-US" sz="1900" dirty="0"/>
            </a:br>
            <a:r>
              <a:rPr lang="en-US" sz="1900" dirty="0"/>
              <a:t>    </a:t>
            </a:r>
            <a:r>
              <a:rPr lang="en-US" sz="1900" b="1" dirty="0" err="1">
                <a:solidFill>
                  <a:srgbClr val="660E7A"/>
                </a:solidFill>
              </a:rPr>
              <a:t>selectedHero</a:t>
            </a:r>
            <a:r>
              <a:rPr lang="en-US" sz="1900" dirty="0"/>
              <a:t>: Hero;</a:t>
            </a:r>
            <a:br>
              <a:rPr lang="en-US" sz="1900" dirty="0"/>
            </a:br>
            <a:r>
              <a:rPr lang="en-US" sz="1900" dirty="0"/>
              <a:t>    </a:t>
            </a:r>
            <a:r>
              <a:rPr lang="en-US" sz="1900" b="1" dirty="0">
                <a:solidFill>
                  <a:srgbClr val="000080"/>
                </a:solidFill>
              </a:rPr>
              <a:t>constructor</a:t>
            </a:r>
            <a:r>
              <a:rPr lang="en-US" sz="1900" dirty="0"/>
              <a:t>( </a:t>
            </a:r>
            <a:r>
              <a:rPr lang="en-US" sz="1900" b="1" dirty="0">
                <a:solidFill>
                  <a:srgbClr val="FF0000"/>
                </a:solidFill>
              </a:rPr>
              <a:t>private </a:t>
            </a:r>
            <a:r>
              <a:rPr lang="en-US" sz="1900" dirty="0">
                <a:solidFill>
                  <a:srgbClr val="FF0000"/>
                </a:solidFill>
              </a:rPr>
              <a:t>_router: Router</a:t>
            </a:r>
            <a:r>
              <a:rPr lang="en-US" sz="1900" dirty="0"/>
              <a:t>, </a:t>
            </a:r>
            <a:r>
              <a:rPr lang="en-US" sz="1900" b="1" dirty="0">
                <a:solidFill>
                  <a:srgbClr val="000080"/>
                </a:solidFill>
              </a:rPr>
              <a:t>private </a:t>
            </a:r>
            <a:r>
              <a:rPr lang="en-US" sz="1900" dirty="0"/>
              <a:t>_</a:t>
            </a:r>
            <a:r>
              <a:rPr lang="en-US" sz="1900" dirty="0" err="1"/>
              <a:t>heroService</a:t>
            </a:r>
            <a:r>
              <a:rPr lang="en-US" sz="1900" dirty="0"/>
              <a:t>: </a:t>
            </a:r>
            <a:r>
              <a:rPr lang="en-US" sz="1900" dirty="0" err="1" smtClean="0"/>
              <a:t>HeroService</a:t>
            </a:r>
            <a:r>
              <a:rPr lang="en-US" sz="1900" dirty="0" smtClean="0"/>
              <a:t>) {}</a:t>
            </a:r>
            <a:r>
              <a:rPr lang="en-US" sz="1900" dirty="0"/>
              <a:t/>
            </a:r>
            <a:br>
              <a:rPr lang="en-US" sz="1900" dirty="0"/>
            </a:br>
            <a:r>
              <a:rPr lang="en-US" sz="1900" dirty="0"/>
              <a:t>    </a:t>
            </a:r>
            <a:r>
              <a:rPr lang="en-US" sz="1900" dirty="0" err="1">
                <a:solidFill>
                  <a:srgbClr val="7A7A43"/>
                </a:solidFill>
              </a:rPr>
              <a:t>getHeroes</a:t>
            </a:r>
            <a:r>
              <a:rPr lang="en-US" sz="1900" dirty="0"/>
              <a:t>() {</a:t>
            </a:r>
            <a:br>
              <a:rPr lang="en-US" sz="1900" dirty="0"/>
            </a:br>
            <a:r>
              <a:rPr lang="en-US" sz="1900" dirty="0"/>
              <a:t>        </a:t>
            </a:r>
            <a:r>
              <a:rPr lang="en-US" sz="1900" b="1" dirty="0">
                <a:solidFill>
                  <a:srgbClr val="000080"/>
                </a:solidFill>
              </a:rPr>
              <a:t>this</a:t>
            </a:r>
            <a:r>
              <a:rPr lang="en-US" sz="1900" dirty="0"/>
              <a:t>._</a:t>
            </a:r>
            <a:r>
              <a:rPr lang="en-US" sz="1900" dirty="0" err="1"/>
              <a:t>heroService.getHeroes</a:t>
            </a:r>
            <a:r>
              <a:rPr lang="en-US" sz="1900" dirty="0"/>
              <a:t>().</a:t>
            </a:r>
            <a:r>
              <a:rPr lang="en-US" sz="1900" dirty="0">
                <a:solidFill>
                  <a:srgbClr val="7A7A43"/>
                </a:solidFill>
              </a:rPr>
              <a:t>then</a:t>
            </a:r>
            <a:r>
              <a:rPr lang="en-US" sz="1900" dirty="0"/>
              <a:t>(heroes =&gt; </a:t>
            </a:r>
            <a:r>
              <a:rPr lang="en-US" sz="1900" b="1" dirty="0" err="1">
                <a:solidFill>
                  <a:srgbClr val="000080"/>
                </a:solidFill>
              </a:rPr>
              <a:t>this</a:t>
            </a:r>
            <a:r>
              <a:rPr lang="en-US" sz="1900" dirty="0" err="1"/>
              <a:t>.</a:t>
            </a:r>
            <a:r>
              <a:rPr lang="en-US" sz="1900" b="1" dirty="0" err="1">
                <a:solidFill>
                  <a:srgbClr val="660E7A"/>
                </a:solidFill>
              </a:rPr>
              <a:t>heroes</a:t>
            </a:r>
            <a:r>
              <a:rPr lang="en-US" sz="1900" b="1" dirty="0">
                <a:solidFill>
                  <a:srgbClr val="660E7A"/>
                </a:solidFill>
              </a:rPr>
              <a:t> </a:t>
            </a:r>
            <a:r>
              <a:rPr lang="en-US" sz="1900" dirty="0"/>
              <a:t>= heroes);</a:t>
            </a:r>
            <a:br>
              <a:rPr lang="en-US" sz="1900" dirty="0"/>
            </a:br>
            <a:r>
              <a:rPr lang="en-US" sz="1900" dirty="0"/>
              <a:t>    }</a:t>
            </a:r>
            <a:br>
              <a:rPr lang="en-US" sz="1900" dirty="0"/>
            </a:br>
            <a:r>
              <a:rPr lang="en-US" sz="1900" dirty="0"/>
              <a:t>    </a:t>
            </a:r>
            <a:r>
              <a:rPr lang="en-US" sz="1900" dirty="0" err="1">
                <a:solidFill>
                  <a:srgbClr val="7A7A43"/>
                </a:solidFill>
              </a:rPr>
              <a:t>ngOnInit</a:t>
            </a:r>
            <a:r>
              <a:rPr lang="en-US" sz="1900" dirty="0"/>
              <a:t>() { </a:t>
            </a:r>
            <a:r>
              <a:rPr lang="en-US" sz="1900" b="1" dirty="0" err="1">
                <a:solidFill>
                  <a:srgbClr val="000080"/>
                </a:solidFill>
              </a:rPr>
              <a:t>this</a:t>
            </a:r>
            <a:r>
              <a:rPr lang="en-US" sz="1900" dirty="0" err="1"/>
              <a:t>.</a:t>
            </a:r>
            <a:r>
              <a:rPr lang="en-US" sz="1900" dirty="0" err="1">
                <a:solidFill>
                  <a:srgbClr val="7A7A43"/>
                </a:solidFill>
              </a:rPr>
              <a:t>getHeroes</a:t>
            </a:r>
            <a:r>
              <a:rPr lang="en-US" sz="1900" dirty="0"/>
              <a:t>(); }</a:t>
            </a:r>
            <a:br>
              <a:rPr lang="en-US" sz="1900" dirty="0"/>
            </a:br>
            <a:r>
              <a:rPr lang="en-US" sz="1900" dirty="0"/>
              <a:t>    </a:t>
            </a:r>
            <a:r>
              <a:rPr lang="en-US" sz="1900" dirty="0" err="1">
                <a:solidFill>
                  <a:srgbClr val="7A7A43"/>
                </a:solidFill>
              </a:rPr>
              <a:t>onSelect</a:t>
            </a:r>
            <a:r>
              <a:rPr lang="en-US" sz="1900" dirty="0"/>
              <a:t>(hero: Hero) { </a:t>
            </a:r>
            <a:r>
              <a:rPr lang="en-US" sz="1900" b="1" dirty="0" err="1">
                <a:solidFill>
                  <a:srgbClr val="000080"/>
                </a:solidFill>
              </a:rPr>
              <a:t>this</a:t>
            </a:r>
            <a:r>
              <a:rPr lang="en-US" sz="1900" dirty="0" err="1"/>
              <a:t>.</a:t>
            </a:r>
            <a:r>
              <a:rPr lang="en-US" sz="1900" b="1" dirty="0" err="1">
                <a:solidFill>
                  <a:srgbClr val="660E7A"/>
                </a:solidFill>
              </a:rPr>
              <a:t>selectedHero</a:t>
            </a:r>
            <a:r>
              <a:rPr lang="en-US" sz="1900" b="1" dirty="0">
                <a:solidFill>
                  <a:srgbClr val="660E7A"/>
                </a:solidFill>
              </a:rPr>
              <a:t> </a:t>
            </a:r>
            <a:r>
              <a:rPr lang="en-US" sz="1900" dirty="0"/>
              <a:t>= hero; }</a:t>
            </a:r>
            <a:br>
              <a:rPr lang="en-US" sz="1900" dirty="0"/>
            </a:br>
            <a:r>
              <a:rPr lang="en-US" sz="1900" dirty="0"/>
              <a:t>    </a:t>
            </a:r>
            <a:r>
              <a:rPr lang="en-US" sz="1900" dirty="0" err="1">
                <a:solidFill>
                  <a:srgbClr val="7A7A43"/>
                </a:solidFill>
              </a:rPr>
              <a:t>gotoDetail</a:t>
            </a:r>
            <a:r>
              <a:rPr lang="en-US" sz="1900" dirty="0"/>
              <a:t>() { </a:t>
            </a:r>
            <a:endParaRPr lang="en-US" sz="1900" dirty="0" smtClean="0"/>
          </a:p>
          <a:p>
            <a:r>
              <a:rPr lang="en-US" sz="1900" b="1" dirty="0">
                <a:solidFill>
                  <a:srgbClr val="000080"/>
                </a:solidFill>
              </a:rPr>
              <a:t>	</a:t>
            </a:r>
            <a:r>
              <a:rPr lang="en-US" sz="1900" b="1" dirty="0" smtClean="0">
                <a:solidFill>
                  <a:srgbClr val="000080"/>
                </a:solidFill>
              </a:rPr>
              <a:t>this</a:t>
            </a:r>
            <a:r>
              <a:rPr lang="en-US" sz="1900" dirty="0">
                <a:solidFill>
                  <a:srgbClr val="FF0000"/>
                </a:solidFill>
              </a:rPr>
              <a:t>._</a:t>
            </a:r>
            <a:r>
              <a:rPr lang="en-US" sz="1900" dirty="0" err="1">
                <a:solidFill>
                  <a:srgbClr val="FF0000"/>
                </a:solidFill>
              </a:rPr>
              <a:t>router.navigate</a:t>
            </a:r>
            <a:r>
              <a:rPr lang="en-US" sz="1900" dirty="0"/>
              <a:t>([</a:t>
            </a:r>
            <a:r>
              <a:rPr lang="en-US" sz="1900" b="1" dirty="0">
                <a:solidFill>
                  <a:srgbClr val="008000"/>
                </a:solidFill>
              </a:rPr>
              <a:t>'</a:t>
            </a:r>
            <a:r>
              <a:rPr lang="en-US" sz="1900" b="1" dirty="0" err="1">
                <a:solidFill>
                  <a:srgbClr val="008000"/>
                </a:solidFill>
              </a:rPr>
              <a:t>HeroDetail</a:t>
            </a:r>
            <a:r>
              <a:rPr lang="en-US" sz="1900" b="1" dirty="0">
                <a:solidFill>
                  <a:srgbClr val="008000"/>
                </a:solidFill>
              </a:rPr>
              <a:t>'</a:t>
            </a:r>
            <a:r>
              <a:rPr lang="en-US" sz="1900" dirty="0"/>
              <a:t>, { </a:t>
            </a:r>
            <a:r>
              <a:rPr lang="en-US" sz="1900" b="1" dirty="0">
                <a:solidFill>
                  <a:srgbClr val="660E7A"/>
                </a:solidFill>
              </a:rPr>
              <a:t>id</a:t>
            </a:r>
            <a:r>
              <a:rPr lang="en-US" sz="1900" dirty="0"/>
              <a:t>: </a:t>
            </a:r>
            <a:r>
              <a:rPr lang="en-US" sz="1900" b="1" dirty="0" err="1">
                <a:solidFill>
                  <a:srgbClr val="000080"/>
                </a:solidFill>
              </a:rPr>
              <a:t>this</a:t>
            </a:r>
            <a:r>
              <a:rPr lang="en-US" sz="1900" dirty="0" err="1"/>
              <a:t>.</a:t>
            </a:r>
            <a:r>
              <a:rPr lang="en-US" sz="1900" b="1" dirty="0" err="1">
                <a:solidFill>
                  <a:srgbClr val="660E7A"/>
                </a:solidFill>
              </a:rPr>
              <a:t>selectedHero</a:t>
            </a:r>
            <a:r>
              <a:rPr lang="en-US" sz="1900" dirty="0" err="1"/>
              <a:t>.id</a:t>
            </a:r>
            <a:r>
              <a:rPr lang="en-US" sz="1900" dirty="0"/>
              <a:t> }]); </a:t>
            </a:r>
            <a:endParaRPr lang="en-US" sz="1900" dirty="0" smtClean="0"/>
          </a:p>
          <a:p>
            <a:r>
              <a:rPr lang="en-US" sz="1900" dirty="0" smtClean="0"/>
              <a:t>    }</a:t>
            </a:r>
            <a:r>
              <a:rPr lang="en-US" sz="1900" dirty="0"/>
              <a:t/>
            </a:r>
            <a:br>
              <a:rPr lang="en-US" sz="1900" dirty="0"/>
            </a:br>
            <a:r>
              <a:rPr lang="en-US" sz="1900" dirty="0"/>
              <a:t>}</a:t>
            </a:r>
            <a:br>
              <a:rPr lang="en-US" sz="1900" dirty="0"/>
            </a:br>
            <a:endParaRPr lang="ru-RU" sz="1900" dirty="0"/>
          </a:p>
        </p:txBody>
      </p:sp>
    </p:spTree>
    <p:extLst>
      <p:ext uri="{BB962C8B-B14F-4D97-AF65-F5344CB8AC3E}">
        <p14:creationId xmlns:p14="http://schemas.microsoft.com/office/powerpoint/2010/main" xmlns="" val="1997936389"/>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71500" y="60325"/>
            <a:ext cx="10515600" cy="523875"/>
          </a:xfrm>
        </p:spPr>
        <p:txBody>
          <a:bodyPr>
            <a:normAutofit fontScale="90000"/>
          </a:bodyPr>
          <a:lstStyle/>
          <a:p>
            <a:r>
              <a:rPr lang="en-US" dirty="0" smtClean="0"/>
              <a:t>Routing: heroes template</a:t>
            </a:r>
            <a:endParaRPr lang="ru-RU" dirty="0"/>
          </a:p>
        </p:txBody>
      </p:sp>
      <p:sp>
        <p:nvSpPr>
          <p:cNvPr id="4" name="Прямоугольник 3"/>
          <p:cNvSpPr/>
          <p:nvPr/>
        </p:nvSpPr>
        <p:spPr>
          <a:xfrm>
            <a:off x="776148" y="1217135"/>
            <a:ext cx="10442725" cy="5016758"/>
          </a:xfrm>
          <a:prstGeom prst="rect">
            <a:avLst/>
          </a:prstGeom>
        </p:spPr>
        <p:txBody>
          <a:bodyPr wrap="square">
            <a:spAutoFit/>
          </a:bodyPr>
          <a:lstStyle/>
          <a:p>
            <a:r>
              <a:rPr lang="en-US" sz="2000" dirty="0" smtClean="0"/>
              <a:t>&lt;</a:t>
            </a:r>
            <a:r>
              <a:rPr lang="en-US" sz="2000" b="1" dirty="0">
                <a:solidFill>
                  <a:srgbClr val="000080"/>
                </a:solidFill>
              </a:rPr>
              <a:t>h2</a:t>
            </a:r>
            <a:r>
              <a:rPr lang="en-US" sz="2000" dirty="0"/>
              <a:t>&gt;My Heroes&lt;/</a:t>
            </a:r>
            <a:r>
              <a:rPr lang="en-US" sz="2000" b="1" dirty="0">
                <a:solidFill>
                  <a:srgbClr val="000080"/>
                </a:solidFill>
              </a:rPr>
              <a:t>h2</a:t>
            </a:r>
            <a:r>
              <a:rPr lang="en-US" sz="2000" dirty="0"/>
              <a:t>&gt;</a:t>
            </a:r>
            <a:br>
              <a:rPr lang="en-US" sz="2000" dirty="0"/>
            </a:br>
            <a:r>
              <a:rPr lang="en-US" sz="2000" dirty="0"/>
              <a:t>&lt;</a:t>
            </a:r>
            <a:r>
              <a:rPr lang="en-US" sz="2000" b="1" dirty="0" err="1">
                <a:solidFill>
                  <a:srgbClr val="000080"/>
                </a:solidFill>
              </a:rPr>
              <a:t>ul</a:t>
            </a:r>
            <a:r>
              <a:rPr lang="en-US" sz="2000" b="1" dirty="0">
                <a:solidFill>
                  <a:srgbClr val="000080"/>
                </a:solidFill>
              </a:rPr>
              <a:t> </a:t>
            </a:r>
            <a:r>
              <a:rPr lang="en-US" sz="2000" dirty="0"/>
              <a:t>class=</a:t>
            </a:r>
            <a:r>
              <a:rPr lang="en-US" sz="2000" b="1" dirty="0">
                <a:solidFill>
                  <a:srgbClr val="008000"/>
                </a:solidFill>
              </a:rPr>
              <a:t>"heroes"</a:t>
            </a:r>
            <a:r>
              <a:rPr lang="en-US" sz="2000" dirty="0"/>
              <a:t>&gt;</a:t>
            </a:r>
            <a:br>
              <a:rPr lang="en-US" sz="2000" dirty="0"/>
            </a:br>
            <a:r>
              <a:rPr lang="en-US" sz="2000" dirty="0"/>
              <a:t>    &lt;</a:t>
            </a:r>
            <a:r>
              <a:rPr lang="en-US" sz="2000" b="1" dirty="0">
                <a:solidFill>
                  <a:srgbClr val="000080"/>
                </a:solidFill>
              </a:rPr>
              <a:t>li </a:t>
            </a:r>
            <a:r>
              <a:rPr lang="en-US" sz="2000" dirty="0"/>
              <a:t>*</a:t>
            </a:r>
            <a:r>
              <a:rPr lang="en-US" sz="2000" dirty="0" err="1"/>
              <a:t>ngFor</a:t>
            </a:r>
            <a:r>
              <a:rPr lang="en-US" sz="2000" dirty="0"/>
              <a:t>=</a:t>
            </a:r>
            <a:r>
              <a:rPr lang="en-US" sz="2000" b="1" dirty="0">
                <a:solidFill>
                  <a:srgbClr val="008000"/>
                </a:solidFill>
              </a:rPr>
              <a:t>"#hero of heroes"</a:t>
            </a:r>
            <a:br>
              <a:rPr lang="en-US" sz="2000" b="1" dirty="0">
                <a:solidFill>
                  <a:srgbClr val="008000"/>
                </a:solidFill>
              </a:rPr>
            </a:br>
            <a:r>
              <a:rPr lang="en-US" sz="2000" b="1" dirty="0">
                <a:solidFill>
                  <a:srgbClr val="008000"/>
                </a:solidFill>
              </a:rPr>
              <a:t>        </a:t>
            </a:r>
            <a:r>
              <a:rPr lang="en-US" sz="2000" dirty="0"/>
              <a:t>[</a:t>
            </a:r>
            <a:r>
              <a:rPr lang="en-US" sz="2000" dirty="0" err="1"/>
              <a:t>class.selected</a:t>
            </a:r>
            <a:r>
              <a:rPr lang="en-US" sz="2000" dirty="0"/>
              <a:t>]=</a:t>
            </a:r>
            <a:r>
              <a:rPr lang="en-US" sz="2000" b="1" dirty="0">
                <a:solidFill>
                  <a:srgbClr val="008000"/>
                </a:solidFill>
              </a:rPr>
              <a:t>"hero === </a:t>
            </a:r>
            <a:r>
              <a:rPr lang="en-US" sz="2000" b="1" dirty="0" err="1">
                <a:solidFill>
                  <a:srgbClr val="008000"/>
                </a:solidFill>
              </a:rPr>
              <a:t>selectedHero</a:t>
            </a:r>
            <a:r>
              <a:rPr lang="en-US" sz="2000" b="1" dirty="0">
                <a:solidFill>
                  <a:srgbClr val="008000"/>
                </a:solidFill>
              </a:rPr>
              <a:t>"</a:t>
            </a:r>
            <a:br>
              <a:rPr lang="en-US" sz="2000" b="1" dirty="0">
                <a:solidFill>
                  <a:srgbClr val="008000"/>
                </a:solidFill>
              </a:rPr>
            </a:br>
            <a:r>
              <a:rPr lang="en-US" sz="2000" b="1" dirty="0">
                <a:solidFill>
                  <a:srgbClr val="008000"/>
                </a:solidFill>
              </a:rPr>
              <a:t>        </a:t>
            </a:r>
            <a:r>
              <a:rPr lang="en-US" sz="2000" dirty="0"/>
              <a:t>(click)=</a:t>
            </a:r>
            <a:r>
              <a:rPr lang="en-US" sz="2000" b="1" dirty="0">
                <a:solidFill>
                  <a:srgbClr val="008000"/>
                </a:solidFill>
              </a:rPr>
              <a:t>"</a:t>
            </a:r>
            <a:r>
              <a:rPr lang="en-US" sz="2000" b="1" dirty="0" err="1">
                <a:solidFill>
                  <a:srgbClr val="008000"/>
                </a:solidFill>
              </a:rPr>
              <a:t>onSelect</a:t>
            </a:r>
            <a:r>
              <a:rPr lang="en-US" sz="2000" b="1" dirty="0">
                <a:solidFill>
                  <a:srgbClr val="008000"/>
                </a:solidFill>
              </a:rPr>
              <a:t>(hero)"</a:t>
            </a:r>
            <a:r>
              <a:rPr lang="en-US" sz="2000" dirty="0"/>
              <a:t>&gt;</a:t>
            </a:r>
            <a:br>
              <a:rPr lang="en-US" sz="2000" dirty="0"/>
            </a:br>
            <a:r>
              <a:rPr lang="en-US" sz="2000" dirty="0"/>
              <a:t>        &lt;</a:t>
            </a:r>
            <a:r>
              <a:rPr lang="en-US" sz="2000" b="1" dirty="0">
                <a:solidFill>
                  <a:srgbClr val="000080"/>
                </a:solidFill>
              </a:rPr>
              <a:t>span </a:t>
            </a:r>
            <a:r>
              <a:rPr lang="en-US" sz="2000" dirty="0"/>
              <a:t>class=</a:t>
            </a:r>
            <a:r>
              <a:rPr lang="en-US" sz="2000" b="1" dirty="0">
                <a:solidFill>
                  <a:srgbClr val="008000"/>
                </a:solidFill>
              </a:rPr>
              <a:t>"badge"</a:t>
            </a:r>
            <a:r>
              <a:rPr lang="en-US" sz="2000" dirty="0"/>
              <a:t>&gt;{{</a:t>
            </a:r>
            <a:r>
              <a:rPr lang="en-US" sz="2000" dirty="0" err="1"/>
              <a:t>hero.id</a:t>
            </a:r>
            <a:r>
              <a:rPr lang="en-US" sz="2000" dirty="0"/>
              <a:t>}}&lt;/</a:t>
            </a:r>
            <a:r>
              <a:rPr lang="en-US" sz="2000" b="1" dirty="0">
                <a:solidFill>
                  <a:srgbClr val="000080"/>
                </a:solidFill>
              </a:rPr>
              <a:t>span</a:t>
            </a:r>
            <a:r>
              <a:rPr lang="en-US" sz="2000" dirty="0"/>
              <a:t>&gt; {{</a:t>
            </a:r>
            <a:r>
              <a:rPr lang="en-US" sz="2000" dirty="0" err="1"/>
              <a:t>hero.name</a:t>
            </a:r>
            <a:r>
              <a:rPr lang="en-US" sz="2000" dirty="0"/>
              <a:t>}}</a:t>
            </a:r>
            <a:br>
              <a:rPr lang="en-US" sz="2000" dirty="0"/>
            </a:br>
            <a:r>
              <a:rPr lang="en-US" sz="2000" dirty="0"/>
              <a:t>    &lt;/</a:t>
            </a:r>
            <a:r>
              <a:rPr lang="en-US" sz="2000" b="1" dirty="0">
                <a:solidFill>
                  <a:srgbClr val="000080"/>
                </a:solidFill>
              </a:rPr>
              <a:t>li</a:t>
            </a:r>
            <a:r>
              <a:rPr lang="en-US" sz="2000" dirty="0"/>
              <a:t>&gt;</a:t>
            </a:r>
            <a:br>
              <a:rPr lang="en-US" sz="2000" dirty="0"/>
            </a:br>
            <a:r>
              <a:rPr lang="en-US" sz="2000" dirty="0"/>
              <a:t>&lt;/</a:t>
            </a:r>
            <a:r>
              <a:rPr lang="en-US" sz="2000" b="1" dirty="0" err="1">
                <a:solidFill>
                  <a:srgbClr val="000080"/>
                </a:solidFill>
              </a:rPr>
              <a:t>ul</a:t>
            </a:r>
            <a:r>
              <a:rPr lang="en-US" sz="2000" dirty="0"/>
              <a:t>&gt;</a:t>
            </a:r>
            <a:br>
              <a:rPr lang="en-US" sz="2000" dirty="0"/>
            </a:br>
            <a:endParaRPr lang="en-US" sz="2000" dirty="0" smtClean="0"/>
          </a:p>
          <a:p>
            <a:r>
              <a:rPr lang="en-US" sz="2000" dirty="0"/>
              <a:t>&lt;</a:t>
            </a:r>
            <a:r>
              <a:rPr lang="en-US" sz="2000" b="1" dirty="0">
                <a:solidFill>
                  <a:srgbClr val="000080"/>
                </a:solidFill>
              </a:rPr>
              <a:t>div </a:t>
            </a:r>
            <a:r>
              <a:rPr lang="en-US" sz="2000" dirty="0"/>
              <a:t>*</a:t>
            </a:r>
            <a:r>
              <a:rPr lang="en-US" sz="2000" dirty="0" err="1"/>
              <a:t>ngIf</a:t>
            </a:r>
            <a:r>
              <a:rPr lang="en-US" sz="2000" dirty="0"/>
              <a:t>=</a:t>
            </a:r>
            <a:r>
              <a:rPr lang="en-US" sz="2000" b="1" dirty="0">
                <a:solidFill>
                  <a:srgbClr val="008000"/>
                </a:solidFill>
              </a:rPr>
              <a:t>"</a:t>
            </a:r>
            <a:r>
              <a:rPr lang="en-US" sz="2000" b="1" dirty="0" err="1">
                <a:solidFill>
                  <a:srgbClr val="008000"/>
                </a:solidFill>
              </a:rPr>
              <a:t>selectedHero</a:t>
            </a:r>
            <a:r>
              <a:rPr lang="en-US" sz="2000" b="1" dirty="0">
                <a:solidFill>
                  <a:srgbClr val="008000"/>
                </a:solidFill>
              </a:rPr>
              <a:t>"</a:t>
            </a:r>
            <a:r>
              <a:rPr lang="en-US" sz="2000" dirty="0"/>
              <a:t>&gt;</a:t>
            </a:r>
            <a:br>
              <a:rPr lang="en-US" sz="2000" dirty="0"/>
            </a:br>
            <a:r>
              <a:rPr lang="en-US" sz="2000" dirty="0"/>
              <a:t>    &lt;</a:t>
            </a:r>
            <a:r>
              <a:rPr lang="en-US" sz="2000" b="1" dirty="0">
                <a:solidFill>
                  <a:srgbClr val="000080"/>
                </a:solidFill>
              </a:rPr>
              <a:t>h2</a:t>
            </a:r>
            <a:r>
              <a:rPr lang="en-US" sz="2000" dirty="0"/>
              <a:t>&gt;</a:t>
            </a:r>
            <a:br>
              <a:rPr lang="en-US" sz="2000" dirty="0"/>
            </a:br>
            <a:r>
              <a:rPr lang="en-US" sz="2000" dirty="0"/>
              <a:t>        {{</a:t>
            </a:r>
            <a:r>
              <a:rPr lang="en-US" sz="2000" dirty="0" err="1"/>
              <a:t>selectedHero.name</a:t>
            </a:r>
            <a:r>
              <a:rPr lang="en-US" sz="2000" dirty="0"/>
              <a:t> | uppercase}} is my hero</a:t>
            </a:r>
            <a:br>
              <a:rPr lang="en-US" sz="2000" dirty="0"/>
            </a:br>
            <a:r>
              <a:rPr lang="en-US" sz="2000" dirty="0"/>
              <a:t>    &lt;/</a:t>
            </a:r>
            <a:r>
              <a:rPr lang="en-US" sz="2000" b="1" dirty="0">
                <a:solidFill>
                  <a:srgbClr val="000080"/>
                </a:solidFill>
              </a:rPr>
              <a:t>h2</a:t>
            </a:r>
            <a:r>
              <a:rPr lang="en-US" sz="2000" dirty="0"/>
              <a:t>&gt;</a:t>
            </a:r>
            <a:br>
              <a:rPr lang="en-US" sz="2000" dirty="0"/>
            </a:br>
            <a:r>
              <a:rPr lang="en-US" sz="2000" dirty="0"/>
              <a:t>    &lt;</a:t>
            </a:r>
            <a:r>
              <a:rPr lang="en-US" sz="2000" b="1" dirty="0">
                <a:solidFill>
                  <a:srgbClr val="000080"/>
                </a:solidFill>
              </a:rPr>
              <a:t>button </a:t>
            </a:r>
            <a:r>
              <a:rPr lang="en-US" sz="2000" dirty="0"/>
              <a:t>(click)=</a:t>
            </a:r>
            <a:r>
              <a:rPr lang="en-US" sz="2000" b="1" dirty="0">
                <a:solidFill>
                  <a:srgbClr val="008000"/>
                </a:solidFill>
              </a:rPr>
              <a:t>"</a:t>
            </a:r>
            <a:r>
              <a:rPr lang="en-US" sz="2000" b="1" dirty="0" err="1">
                <a:solidFill>
                  <a:srgbClr val="008000"/>
                </a:solidFill>
              </a:rPr>
              <a:t>gotoDetail</a:t>
            </a:r>
            <a:r>
              <a:rPr lang="en-US" sz="2000" b="1" dirty="0">
                <a:solidFill>
                  <a:srgbClr val="008000"/>
                </a:solidFill>
              </a:rPr>
              <a:t>()"</a:t>
            </a:r>
            <a:r>
              <a:rPr lang="en-US" sz="2000" dirty="0"/>
              <a:t>&gt;View Details&lt;/</a:t>
            </a:r>
            <a:r>
              <a:rPr lang="en-US" sz="2000" b="1" dirty="0">
                <a:solidFill>
                  <a:srgbClr val="000080"/>
                </a:solidFill>
              </a:rPr>
              <a:t>button</a:t>
            </a:r>
            <a:r>
              <a:rPr lang="en-US" sz="2000" dirty="0"/>
              <a:t>&gt;</a:t>
            </a:r>
            <a:br>
              <a:rPr lang="en-US" sz="2000" dirty="0"/>
            </a:br>
            <a:r>
              <a:rPr lang="en-US" sz="2000" dirty="0"/>
              <a:t>&lt;/</a:t>
            </a:r>
            <a:r>
              <a:rPr lang="en-US" sz="2000" b="1" dirty="0">
                <a:solidFill>
                  <a:srgbClr val="000080"/>
                </a:solidFill>
              </a:rPr>
              <a:t>div</a:t>
            </a:r>
            <a:r>
              <a:rPr lang="en-US" sz="2000" dirty="0"/>
              <a:t>&gt;</a:t>
            </a:r>
            <a:br>
              <a:rPr lang="en-US" sz="2000" dirty="0"/>
            </a:br>
            <a:endParaRPr lang="ru-RU" sz="2000" dirty="0"/>
          </a:p>
        </p:txBody>
      </p:sp>
      <p:pic>
        <p:nvPicPr>
          <p:cNvPr id="5" name="Изображение 4"/>
          <p:cNvPicPr>
            <a:picLocks noChangeAspect="1"/>
          </p:cNvPicPr>
          <p:nvPr/>
        </p:nvPicPr>
        <p:blipFill>
          <a:blip r:embed="rId2"/>
          <a:stretch>
            <a:fillRect/>
          </a:stretch>
        </p:blipFill>
        <p:spPr>
          <a:xfrm>
            <a:off x="8088639" y="3813823"/>
            <a:ext cx="3091512" cy="772878"/>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830824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838200" y="368300"/>
            <a:ext cx="10071099" cy="5808663"/>
          </a:xfrm>
          <a:prstGeom prst="rect">
            <a:avLst/>
          </a:prstGeom>
          <a:noFill/>
          <a:ln w="9525">
            <a:noFill/>
            <a:miter lim="800000"/>
            <a:headEnd/>
            <a:tailEnd/>
          </a:ln>
        </p:spPr>
      </p:pic>
    </p:spTree>
    <p:extLst>
      <p:ext uri="{BB962C8B-B14F-4D97-AF65-F5344CB8AC3E}">
        <p14:creationId xmlns:p14="http://schemas.microsoft.com/office/powerpoint/2010/main" xmlns="" val="268437279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44500" y="161925"/>
            <a:ext cx="10515600" cy="561975"/>
          </a:xfrm>
        </p:spPr>
        <p:txBody>
          <a:bodyPr>
            <a:normAutofit fontScale="90000"/>
          </a:bodyPr>
          <a:lstStyle/>
          <a:p>
            <a:r>
              <a:rPr lang="en-US" dirty="0" smtClean="0"/>
              <a:t>Routing: hero details component</a:t>
            </a:r>
            <a:endParaRPr lang="ru-RU" dirty="0"/>
          </a:p>
        </p:txBody>
      </p:sp>
      <p:sp>
        <p:nvSpPr>
          <p:cNvPr id="3" name="Прямоугольник 2"/>
          <p:cNvSpPr/>
          <p:nvPr/>
        </p:nvSpPr>
        <p:spPr>
          <a:xfrm>
            <a:off x="799668" y="1413680"/>
            <a:ext cx="10466245" cy="5016758"/>
          </a:xfrm>
          <a:prstGeom prst="rect">
            <a:avLst/>
          </a:prstGeom>
        </p:spPr>
        <p:txBody>
          <a:bodyPr wrap="square">
            <a:spAutoFit/>
          </a:bodyPr>
          <a:lstStyle/>
          <a:p>
            <a:r>
              <a:rPr lang="en-US" sz="2000" dirty="0"/>
              <a:t>@</a:t>
            </a:r>
            <a:r>
              <a:rPr lang="en-US" sz="2000" b="1" i="1" dirty="0">
                <a:solidFill>
                  <a:srgbClr val="660E7A"/>
                </a:solidFill>
              </a:rPr>
              <a:t>Component</a:t>
            </a:r>
            <a:r>
              <a:rPr lang="en-US" sz="2000" dirty="0"/>
              <a:t>({</a:t>
            </a:r>
            <a:br>
              <a:rPr lang="en-US" sz="2000" dirty="0"/>
            </a:br>
            <a:r>
              <a:rPr lang="en-US" sz="2000" dirty="0"/>
              <a:t>    </a:t>
            </a:r>
            <a:r>
              <a:rPr lang="en-US" sz="2000" b="1" dirty="0">
                <a:solidFill>
                  <a:srgbClr val="660E7A"/>
                </a:solidFill>
              </a:rPr>
              <a:t>selector</a:t>
            </a:r>
            <a:r>
              <a:rPr lang="en-US" sz="2000" dirty="0"/>
              <a:t>: </a:t>
            </a:r>
            <a:r>
              <a:rPr lang="en-US" sz="2000" b="1" dirty="0">
                <a:solidFill>
                  <a:srgbClr val="008000"/>
                </a:solidFill>
              </a:rPr>
              <a:t>'my-hero-detail'</a:t>
            </a:r>
            <a:r>
              <a:rPr lang="en-US" sz="2000" dirty="0"/>
              <a:t>,</a:t>
            </a:r>
            <a:br>
              <a:rPr lang="en-US" sz="2000" dirty="0"/>
            </a:br>
            <a:r>
              <a:rPr lang="en-US" sz="2000" dirty="0"/>
              <a:t>    </a:t>
            </a:r>
            <a:r>
              <a:rPr lang="en-US" sz="2000" b="1" dirty="0" err="1">
                <a:solidFill>
                  <a:srgbClr val="660E7A"/>
                </a:solidFill>
              </a:rPr>
              <a:t>templateUrl</a:t>
            </a:r>
            <a:r>
              <a:rPr lang="en-US" sz="2000" dirty="0"/>
              <a:t>: </a:t>
            </a:r>
            <a:r>
              <a:rPr lang="en-US" sz="2000" b="1" dirty="0">
                <a:solidFill>
                  <a:srgbClr val="008000"/>
                </a:solidFill>
              </a:rPr>
              <a:t>'app/hero-</a:t>
            </a:r>
            <a:r>
              <a:rPr lang="en-US" sz="2000" b="1" dirty="0" err="1">
                <a:solidFill>
                  <a:srgbClr val="008000"/>
                </a:solidFill>
              </a:rPr>
              <a:t>detail.component.html</a:t>
            </a:r>
            <a:r>
              <a:rPr lang="en-US" sz="2000" b="1" dirty="0">
                <a:solidFill>
                  <a:srgbClr val="008000"/>
                </a:solidFill>
              </a:rPr>
              <a:t>'</a:t>
            </a:r>
            <a:r>
              <a:rPr lang="en-US" sz="2000" dirty="0"/>
              <a:t>,</a:t>
            </a:r>
            <a:br>
              <a:rPr lang="en-US" sz="2000" dirty="0"/>
            </a:br>
            <a:r>
              <a:rPr lang="en-US" sz="2000" dirty="0"/>
              <a:t>})</a:t>
            </a:r>
            <a:br>
              <a:rPr lang="en-US" sz="2000" dirty="0"/>
            </a:br>
            <a:r>
              <a:rPr lang="en-US" sz="2000" b="1" dirty="0" smtClean="0">
                <a:solidFill>
                  <a:srgbClr val="000080"/>
                </a:solidFill>
              </a:rPr>
              <a:t>export class </a:t>
            </a:r>
            <a:r>
              <a:rPr lang="en-US" sz="2000" dirty="0" err="1" smtClean="0"/>
              <a:t>HeroDetailComponent</a:t>
            </a:r>
            <a:r>
              <a:rPr lang="en-US" sz="2000" dirty="0" smtClean="0"/>
              <a:t> </a:t>
            </a:r>
            <a:r>
              <a:rPr lang="en-US" sz="2000" b="1" dirty="0" smtClean="0">
                <a:solidFill>
                  <a:srgbClr val="000080"/>
                </a:solidFill>
              </a:rPr>
              <a:t>implements </a:t>
            </a:r>
            <a:r>
              <a:rPr lang="en-US" sz="2000" dirty="0" err="1" smtClean="0"/>
              <a:t>OnInit</a:t>
            </a:r>
            <a:r>
              <a:rPr lang="en-US" sz="2000" dirty="0" smtClean="0"/>
              <a:t> {</a:t>
            </a:r>
            <a:br>
              <a:rPr lang="en-US" sz="2000" dirty="0" smtClean="0"/>
            </a:br>
            <a:r>
              <a:rPr lang="en-US" sz="2000" dirty="0" smtClean="0"/>
              <a:t>    </a:t>
            </a:r>
            <a:r>
              <a:rPr lang="en-US" sz="2000" b="1" dirty="0" smtClean="0">
                <a:solidFill>
                  <a:srgbClr val="660E7A"/>
                </a:solidFill>
              </a:rPr>
              <a:t>hero</a:t>
            </a:r>
            <a:r>
              <a:rPr lang="en-US" sz="2000" dirty="0" smtClean="0"/>
              <a:t>: Hero;</a:t>
            </a:r>
            <a:br>
              <a:rPr lang="en-US" sz="2000" dirty="0" smtClean="0"/>
            </a:br>
            <a:r>
              <a:rPr lang="en-US" sz="2000" dirty="0" smtClean="0"/>
              <a:t>    </a:t>
            </a:r>
            <a:r>
              <a:rPr lang="en-US" sz="2000" b="1" dirty="0" smtClean="0">
                <a:solidFill>
                  <a:srgbClr val="000080"/>
                </a:solidFill>
              </a:rPr>
              <a:t>constructor</a:t>
            </a:r>
            <a:r>
              <a:rPr lang="en-US" sz="2000" dirty="0" smtClean="0"/>
              <a:t>(</a:t>
            </a:r>
            <a:br>
              <a:rPr lang="en-US" sz="2000" dirty="0" smtClean="0"/>
            </a:br>
            <a:r>
              <a:rPr lang="en-US" sz="2000" dirty="0" smtClean="0"/>
              <a:t>        </a:t>
            </a:r>
            <a:r>
              <a:rPr lang="en-US" sz="2000" b="1" dirty="0" smtClean="0">
                <a:solidFill>
                  <a:srgbClr val="000080"/>
                </a:solidFill>
              </a:rPr>
              <a:t>private </a:t>
            </a:r>
            <a:r>
              <a:rPr lang="en-US" sz="2000" dirty="0" smtClean="0"/>
              <a:t>_</a:t>
            </a:r>
            <a:r>
              <a:rPr lang="en-US" sz="2000" dirty="0" err="1" smtClean="0"/>
              <a:t>heroService</a:t>
            </a:r>
            <a:r>
              <a:rPr lang="en-US" sz="2000" dirty="0" smtClean="0"/>
              <a:t>: </a:t>
            </a:r>
            <a:r>
              <a:rPr lang="en-US" sz="2000" dirty="0" err="1" smtClean="0"/>
              <a:t>HeroService</a:t>
            </a:r>
            <a:r>
              <a:rPr lang="en-US" sz="2000" dirty="0" smtClean="0"/>
              <a:t>,</a:t>
            </a:r>
            <a:br>
              <a:rPr lang="en-US" sz="2000" dirty="0" smtClean="0"/>
            </a:br>
            <a:r>
              <a:rPr lang="en-US" sz="2000" dirty="0" smtClean="0"/>
              <a:t>        </a:t>
            </a:r>
            <a:r>
              <a:rPr lang="en-US" sz="2000" b="1" dirty="0" smtClean="0">
                <a:solidFill>
                  <a:srgbClr val="000080"/>
                </a:solidFill>
              </a:rPr>
              <a:t>private </a:t>
            </a:r>
            <a:r>
              <a:rPr lang="en-US" sz="2000" dirty="0" smtClean="0"/>
              <a:t>_</a:t>
            </a:r>
            <a:r>
              <a:rPr lang="en-US" sz="2000" dirty="0" err="1" smtClean="0"/>
              <a:t>routeParams</a:t>
            </a:r>
            <a:r>
              <a:rPr lang="en-US" sz="2000" dirty="0" smtClean="0"/>
              <a:t>: </a:t>
            </a:r>
            <a:r>
              <a:rPr lang="en-US" sz="2000" dirty="0" err="1" smtClean="0"/>
              <a:t>RouteParams</a:t>
            </a:r>
            <a:r>
              <a:rPr lang="en-US" sz="2000" dirty="0" smtClean="0"/>
              <a:t>) {</a:t>
            </a:r>
            <a:br>
              <a:rPr lang="en-US" sz="2000" dirty="0" smtClean="0"/>
            </a:br>
            <a:r>
              <a:rPr lang="en-US" sz="2000" dirty="0" smtClean="0"/>
              <a:t>    }</a:t>
            </a:r>
            <a:br>
              <a:rPr lang="en-US" sz="2000" dirty="0" smtClean="0"/>
            </a:br>
            <a:r>
              <a:rPr lang="en-US" sz="2000" dirty="0" smtClean="0"/>
              <a:t>    </a:t>
            </a:r>
            <a:r>
              <a:rPr lang="en-US" sz="2000" b="1" dirty="0" err="1" smtClean="0">
                <a:solidFill>
                  <a:srgbClr val="7A7A43"/>
                </a:solidFill>
              </a:rPr>
              <a:t>ngOnInit</a:t>
            </a:r>
            <a:r>
              <a:rPr lang="en-US" sz="2000" dirty="0" smtClean="0"/>
              <a:t>() {</a:t>
            </a:r>
            <a:br>
              <a:rPr lang="en-US" sz="2000" dirty="0" smtClean="0"/>
            </a:br>
            <a:r>
              <a:rPr lang="en-US" sz="2000" dirty="0" smtClean="0"/>
              <a:t>        </a:t>
            </a:r>
            <a:r>
              <a:rPr lang="en-US" sz="2000" b="1" dirty="0" smtClean="0">
                <a:solidFill>
                  <a:srgbClr val="000080"/>
                </a:solidFill>
              </a:rPr>
              <a:t>let </a:t>
            </a:r>
            <a:r>
              <a:rPr lang="en-US" sz="2000" dirty="0" smtClean="0">
                <a:solidFill>
                  <a:srgbClr val="458383"/>
                </a:solidFill>
              </a:rPr>
              <a:t>id </a:t>
            </a:r>
            <a:r>
              <a:rPr lang="en-US" sz="2000" dirty="0" smtClean="0"/>
              <a:t>= +</a:t>
            </a:r>
            <a:r>
              <a:rPr lang="en-US" sz="2000" b="1" dirty="0" smtClean="0">
                <a:solidFill>
                  <a:srgbClr val="000080"/>
                </a:solidFill>
              </a:rPr>
              <a:t>this</a:t>
            </a:r>
            <a:r>
              <a:rPr lang="en-US" sz="2000" dirty="0" smtClean="0"/>
              <a:t>._</a:t>
            </a:r>
            <a:r>
              <a:rPr lang="en-US" sz="2000" dirty="0" err="1" smtClean="0"/>
              <a:t>routeParams.get</a:t>
            </a:r>
            <a:r>
              <a:rPr lang="en-US" sz="2000" dirty="0" smtClean="0"/>
              <a:t>(</a:t>
            </a:r>
            <a:r>
              <a:rPr lang="en-US" sz="2000" b="1" dirty="0" smtClean="0">
                <a:solidFill>
                  <a:srgbClr val="008000"/>
                </a:solidFill>
              </a:rPr>
              <a:t>'id'</a:t>
            </a:r>
            <a:r>
              <a:rPr lang="en-US" sz="2000" dirty="0" smtClean="0"/>
              <a:t>);</a:t>
            </a:r>
            <a:br>
              <a:rPr lang="en-US" sz="2000" dirty="0" smtClean="0"/>
            </a:br>
            <a:r>
              <a:rPr lang="en-US" sz="2000" dirty="0" smtClean="0"/>
              <a:t>        </a:t>
            </a:r>
            <a:r>
              <a:rPr lang="en-US" sz="2000" b="1" dirty="0" smtClean="0">
                <a:solidFill>
                  <a:srgbClr val="000080"/>
                </a:solidFill>
              </a:rPr>
              <a:t>this</a:t>
            </a:r>
            <a:r>
              <a:rPr lang="en-US" sz="2000" dirty="0" smtClean="0"/>
              <a:t>._</a:t>
            </a:r>
            <a:r>
              <a:rPr lang="en-US" sz="2000" dirty="0" err="1" smtClean="0"/>
              <a:t>heroService.getHero</a:t>
            </a:r>
            <a:r>
              <a:rPr lang="en-US" sz="2000" dirty="0" smtClean="0"/>
              <a:t>(</a:t>
            </a:r>
            <a:r>
              <a:rPr lang="en-US" sz="2000" dirty="0" smtClean="0">
                <a:solidFill>
                  <a:srgbClr val="458383"/>
                </a:solidFill>
              </a:rPr>
              <a:t>id</a:t>
            </a:r>
            <a:r>
              <a:rPr lang="en-US" sz="2000" dirty="0" smtClean="0"/>
              <a:t>)</a:t>
            </a:r>
            <a:br>
              <a:rPr lang="en-US" sz="2000" dirty="0" smtClean="0"/>
            </a:br>
            <a:r>
              <a:rPr lang="en-US" sz="2000" dirty="0" smtClean="0"/>
              <a:t>            .</a:t>
            </a:r>
            <a:r>
              <a:rPr lang="en-US" sz="2000" dirty="0" smtClean="0">
                <a:solidFill>
                  <a:srgbClr val="7A7A43"/>
                </a:solidFill>
              </a:rPr>
              <a:t>then</a:t>
            </a:r>
            <a:r>
              <a:rPr lang="en-US" sz="2000" dirty="0" smtClean="0"/>
              <a:t>(hero =&gt; </a:t>
            </a:r>
            <a:r>
              <a:rPr lang="en-US" sz="2000" b="1" dirty="0" err="1" smtClean="0">
                <a:solidFill>
                  <a:srgbClr val="000080"/>
                </a:solidFill>
              </a:rPr>
              <a:t>this</a:t>
            </a:r>
            <a:r>
              <a:rPr lang="en-US" sz="2000" dirty="0" err="1" smtClean="0"/>
              <a:t>.</a:t>
            </a:r>
            <a:r>
              <a:rPr lang="en-US" sz="2000" b="1" dirty="0" err="1" smtClean="0">
                <a:solidFill>
                  <a:srgbClr val="660E7A"/>
                </a:solidFill>
              </a:rPr>
              <a:t>hero</a:t>
            </a:r>
            <a:r>
              <a:rPr lang="en-US" sz="2000" b="1" dirty="0" smtClean="0">
                <a:solidFill>
                  <a:srgbClr val="660E7A"/>
                </a:solidFill>
              </a:rPr>
              <a:t> </a:t>
            </a:r>
            <a:r>
              <a:rPr lang="en-US" sz="2000" dirty="0" smtClean="0"/>
              <a:t>= hero);</a:t>
            </a:r>
            <a:br>
              <a:rPr lang="en-US" sz="2000" dirty="0" smtClean="0"/>
            </a:br>
            <a:r>
              <a:rPr lang="en-US" sz="2000" dirty="0" smtClean="0"/>
              <a:t>    }</a:t>
            </a:r>
            <a:br>
              <a:rPr lang="en-US" sz="2000" dirty="0" smtClean="0"/>
            </a:br>
            <a:r>
              <a:rPr lang="en-US" sz="2000" dirty="0" smtClean="0"/>
              <a:t>}</a:t>
            </a:r>
            <a:endParaRPr lang="ru-RU" sz="2000" dirty="0"/>
          </a:p>
        </p:txBody>
      </p:sp>
      <p:sp>
        <p:nvSpPr>
          <p:cNvPr id="4" name="Прямоугольник 3"/>
          <p:cNvSpPr/>
          <p:nvPr/>
        </p:nvSpPr>
        <p:spPr>
          <a:xfrm>
            <a:off x="382560" y="1021551"/>
            <a:ext cx="3725122" cy="400110"/>
          </a:xfrm>
          <a:prstGeom prst="rect">
            <a:avLst/>
          </a:prstGeom>
        </p:spPr>
        <p:txBody>
          <a:bodyPr wrap="none">
            <a:spAutoFit/>
          </a:bodyPr>
          <a:lstStyle/>
          <a:p>
            <a:r>
              <a:rPr lang="en-US" sz="2000" b="1" dirty="0">
                <a:solidFill>
                  <a:schemeClr val="accent5"/>
                </a:solidFill>
              </a:rPr>
              <a:t>app/hero-</a:t>
            </a:r>
            <a:r>
              <a:rPr lang="en-US" sz="2000" b="1" dirty="0" err="1">
                <a:solidFill>
                  <a:schemeClr val="accent5"/>
                </a:solidFill>
              </a:rPr>
              <a:t>detail.component.html</a:t>
            </a:r>
            <a:endParaRPr lang="ru-RU" sz="2000" b="1" dirty="0">
              <a:solidFill>
                <a:schemeClr val="accent5"/>
              </a:solidFill>
            </a:endParaRPr>
          </a:p>
        </p:txBody>
      </p:sp>
    </p:spTree>
    <p:extLst>
      <p:ext uri="{BB962C8B-B14F-4D97-AF65-F5344CB8AC3E}">
        <p14:creationId xmlns:p14="http://schemas.microsoft.com/office/powerpoint/2010/main" xmlns="" val="423284934"/>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431800" y="85725"/>
            <a:ext cx="10515600" cy="815975"/>
          </a:xfrm>
        </p:spPr>
        <p:txBody>
          <a:bodyPr/>
          <a:lstStyle/>
          <a:p>
            <a:r>
              <a:rPr lang="en-US" dirty="0"/>
              <a:t>Routing: hero details </a:t>
            </a:r>
            <a:r>
              <a:rPr lang="en-US" dirty="0" smtClean="0"/>
              <a:t>template</a:t>
            </a:r>
            <a:endParaRPr lang="ru-RU" dirty="0"/>
          </a:p>
        </p:txBody>
      </p:sp>
      <p:sp>
        <p:nvSpPr>
          <p:cNvPr id="3" name="Прямоугольник 2"/>
          <p:cNvSpPr/>
          <p:nvPr/>
        </p:nvSpPr>
        <p:spPr>
          <a:xfrm>
            <a:off x="758875" y="1829318"/>
            <a:ext cx="10842560" cy="3477875"/>
          </a:xfrm>
          <a:prstGeom prst="rect">
            <a:avLst/>
          </a:prstGeom>
        </p:spPr>
        <p:txBody>
          <a:bodyPr wrap="square">
            <a:spAutoFit/>
          </a:bodyPr>
          <a:lstStyle/>
          <a:p>
            <a:r>
              <a:rPr lang="en-US" sz="2000" dirty="0"/>
              <a:t>&lt;</a:t>
            </a:r>
            <a:r>
              <a:rPr lang="en-US" sz="2000" b="1" dirty="0">
                <a:solidFill>
                  <a:srgbClr val="000080"/>
                </a:solidFill>
              </a:rPr>
              <a:t>div </a:t>
            </a:r>
            <a:r>
              <a:rPr lang="en-US" sz="2000" dirty="0"/>
              <a:t>*</a:t>
            </a:r>
            <a:r>
              <a:rPr lang="en-US" sz="2000" dirty="0" err="1"/>
              <a:t>ngIf</a:t>
            </a:r>
            <a:r>
              <a:rPr lang="en-US" sz="2000" dirty="0"/>
              <a:t>=</a:t>
            </a:r>
            <a:r>
              <a:rPr lang="en-US" sz="2000" b="1" dirty="0">
                <a:solidFill>
                  <a:srgbClr val="008000"/>
                </a:solidFill>
              </a:rPr>
              <a:t>"hero"</a:t>
            </a:r>
            <a:r>
              <a:rPr lang="en-US" sz="2000" dirty="0"/>
              <a:t>&gt;</a:t>
            </a:r>
            <a:br>
              <a:rPr lang="en-US" sz="2000" dirty="0"/>
            </a:br>
            <a:r>
              <a:rPr lang="en-US" sz="2000" dirty="0"/>
              <a:t>    &lt;</a:t>
            </a:r>
            <a:r>
              <a:rPr lang="en-US" sz="2000" b="1" dirty="0">
                <a:solidFill>
                  <a:srgbClr val="000080"/>
                </a:solidFill>
              </a:rPr>
              <a:t>h2</a:t>
            </a:r>
            <a:r>
              <a:rPr lang="en-US" sz="2000" dirty="0"/>
              <a:t>&gt;{{</a:t>
            </a:r>
            <a:r>
              <a:rPr lang="en-US" sz="2000" dirty="0" err="1"/>
              <a:t>hero.name</a:t>
            </a:r>
            <a:r>
              <a:rPr lang="en-US" sz="2000" dirty="0"/>
              <a:t>}} details!&lt;/</a:t>
            </a:r>
            <a:r>
              <a:rPr lang="en-US" sz="2000" b="1" dirty="0">
                <a:solidFill>
                  <a:srgbClr val="000080"/>
                </a:solidFill>
              </a:rPr>
              <a:t>h2</a:t>
            </a:r>
            <a:r>
              <a:rPr lang="en-US" sz="2000" dirty="0"/>
              <a:t>&gt;</a:t>
            </a:r>
            <a:br>
              <a:rPr lang="en-US" sz="2000" dirty="0"/>
            </a:br>
            <a:r>
              <a:rPr lang="en-US" sz="2000" dirty="0"/>
              <a:t>    &lt;</a:t>
            </a:r>
            <a:r>
              <a:rPr lang="en-US" sz="2000" b="1" dirty="0">
                <a:solidFill>
                  <a:srgbClr val="000080"/>
                </a:solidFill>
              </a:rPr>
              <a:t>div</a:t>
            </a:r>
            <a:r>
              <a:rPr lang="en-US" sz="2000" dirty="0"/>
              <a:t>&gt;</a:t>
            </a:r>
            <a:br>
              <a:rPr lang="en-US" sz="2000" dirty="0"/>
            </a:br>
            <a:r>
              <a:rPr lang="en-US" sz="2000" dirty="0"/>
              <a:t>        &lt;</a:t>
            </a:r>
            <a:r>
              <a:rPr lang="en-US" sz="2000" b="1" dirty="0">
                <a:solidFill>
                  <a:srgbClr val="000080"/>
                </a:solidFill>
              </a:rPr>
              <a:t>label</a:t>
            </a:r>
            <a:r>
              <a:rPr lang="en-US" sz="2000" dirty="0"/>
              <a:t>&gt;id: &lt;/</a:t>
            </a:r>
            <a:r>
              <a:rPr lang="en-US" sz="2000" b="1" dirty="0">
                <a:solidFill>
                  <a:srgbClr val="000080"/>
                </a:solidFill>
              </a:rPr>
              <a:t>label</a:t>
            </a:r>
            <a:r>
              <a:rPr lang="en-US" sz="2000" dirty="0"/>
              <a:t>&gt;{{</a:t>
            </a:r>
            <a:r>
              <a:rPr lang="en-US" sz="2000" dirty="0" err="1"/>
              <a:t>hero.id</a:t>
            </a:r>
            <a:r>
              <a:rPr lang="en-US" sz="2000" dirty="0"/>
              <a:t>}}&lt;/</a:t>
            </a:r>
            <a:r>
              <a:rPr lang="en-US" sz="2000" b="1" dirty="0">
                <a:solidFill>
                  <a:srgbClr val="000080"/>
                </a:solidFill>
              </a:rPr>
              <a:t>div</a:t>
            </a:r>
            <a:r>
              <a:rPr lang="en-US" sz="2000" dirty="0"/>
              <a:t>&gt;</a:t>
            </a:r>
            <a:br>
              <a:rPr lang="en-US" sz="2000" dirty="0"/>
            </a:br>
            <a:r>
              <a:rPr lang="en-US" sz="2000" dirty="0"/>
              <a:t>    &lt;</a:t>
            </a:r>
            <a:r>
              <a:rPr lang="en-US" sz="2000" b="1" dirty="0">
                <a:solidFill>
                  <a:srgbClr val="000080"/>
                </a:solidFill>
              </a:rPr>
              <a:t>div</a:t>
            </a:r>
            <a:r>
              <a:rPr lang="en-US" sz="2000" dirty="0"/>
              <a:t>&gt;</a:t>
            </a:r>
            <a:br>
              <a:rPr lang="en-US" sz="2000" dirty="0"/>
            </a:br>
            <a:r>
              <a:rPr lang="en-US" sz="2000" dirty="0"/>
              <a:t>        &lt;</a:t>
            </a:r>
            <a:r>
              <a:rPr lang="en-US" sz="2000" b="1" dirty="0">
                <a:solidFill>
                  <a:srgbClr val="000080"/>
                </a:solidFill>
              </a:rPr>
              <a:t>label</a:t>
            </a:r>
            <a:r>
              <a:rPr lang="en-US" sz="2000" dirty="0"/>
              <a:t>&gt;name: &lt;/</a:t>
            </a:r>
            <a:r>
              <a:rPr lang="en-US" sz="2000" b="1" dirty="0">
                <a:solidFill>
                  <a:srgbClr val="000080"/>
                </a:solidFill>
              </a:rPr>
              <a:t>label</a:t>
            </a:r>
            <a:r>
              <a:rPr lang="en-US" sz="2000" dirty="0"/>
              <a:t>&gt;</a:t>
            </a:r>
            <a:br>
              <a:rPr lang="en-US" sz="2000" dirty="0"/>
            </a:br>
            <a:r>
              <a:rPr lang="en-US" sz="2000" dirty="0"/>
              <a:t>        &lt;</a:t>
            </a:r>
            <a:r>
              <a:rPr lang="en-US" sz="2000" b="1" dirty="0">
                <a:solidFill>
                  <a:srgbClr val="000080"/>
                </a:solidFill>
              </a:rPr>
              <a:t>input </a:t>
            </a:r>
            <a:r>
              <a:rPr lang="en-US" sz="2000" dirty="0"/>
              <a:t>[(</a:t>
            </a:r>
            <a:r>
              <a:rPr lang="en-US" sz="2000" dirty="0" err="1"/>
              <a:t>ngModel</a:t>
            </a:r>
            <a:r>
              <a:rPr lang="en-US" sz="2000" dirty="0"/>
              <a:t>)]=</a:t>
            </a:r>
            <a:r>
              <a:rPr lang="en-US" sz="2000" b="1" dirty="0">
                <a:solidFill>
                  <a:srgbClr val="008000"/>
                </a:solidFill>
              </a:rPr>
              <a:t>"</a:t>
            </a:r>
            <a:r>
              <a:rPr lang="en-US" sz="2000" b="1" dirty="0" err="1">
                <a:solidFill>
                  <a:srgbClr val="008000"/>
                </a:solidFill>
              </a:rPr>
              <a:t>hero.name</a:t>
            </a:r>
            <a:r>
              <a:rPr lang="en-US" sz="2000" b="1" dirty="0">
                <a:solidFill>
                  <a:srgbClr val="008000"/>
                </a:solidFill>
              </a:rPr>
              <a:t>" </a:t>
            </a:r>
            <a:r>
              <a:rPr lang="en-US" sz="2000" dirty="0"/>
              <a:t>placeholder=</a:t>
            </a:r>
            <a:r>
              <a:rPr lang="en-US" sz="2000" b="1" dirty="0">
                <a:solidFill>
                  <a:srgbClr val="008000"/>
                </a:solidFill>
              </a:rPr>
              <a:t>"name" </a:t>
            </a:r>
            <a:r>
              <a:rPr lang="en-US" sz="2000" dirty="0"/>
              <a:t>/&gt;</a:t>
            </a:r>
            <a:br>
              <a:rPr lang="en-US" sz="2000" dirty="0"/>
            </a:br>
            <a:r>
              <a:rPr lang="en-US" sz="2000" dirty="0"/>
              <a:t>    &lt;/</a:t>
            </a:r>
            <a:r>
              <a:rPr lang="en-US" sz="2000" b="1" dirty="0">
                <a:solidFill>
                  <a:srgbClr val="000080"/>
                </a:solidFill>
              </a:rPr>
              <a:t>div</a:t>
            </a:r>
            <a:r>
              <a:rPr lang="en-US" sz="2000" dirty="0"/>
              <a:t>&gt;</a:t>
            </a:r>
            <a:br>
              <a:rPr lang="en-US" sz="2000" dirty="0"/>
            </a:br>
            <a:r>
              <a:rPr lang="en-US" sz="2000" dirty="0"/>
              <a:t>    &lt;</a:t>
            </a:r>
            <a:r>
              <a:rPr lang="en-US" sz="2000" b="1" dirty="0">
                <a:solidFill>
                  <a:srgbClr val="000080"/>
                </a:solidFill>
              </a:rPr>
              <a:t>button </a:t>
            </a:r>
            <a:r>
              <a:rPr lang="en-US" sz="2000" dirty="0"/>
              <a:t>(click)=</a:t>
            </a:r>
            <a:r>
              <a:rPr lang="en-US" sz="2000" b="1" dirty="0">
                <a:solidFill>
                  <a:srgbClr val="008000"/>
                </a:solidFill>
              </a:rPr>
              <a:t>"</a:t>
            </a:r>
            <a:r>
              <a:rPr lang="en-US" sz="2000" b="1" dirty="0" err="1">
                <a:solidFill>
                  <a:srgbClr val="008000"/>
                </a:solidFill>
              </a:rPr>
              <a:t>goBack</a:t>
            </a:r>
            <a:r>
              <a:rPr lang="en-US" sz="2000" b="1" dirty="0">
                <a:solidFill>
                  <a:srgbClr val="008000"/>
                </a:solidFill>
              </a:rPr>
              <a:t>()"</a:t>
            </a:r>
            <a:r>
              <a:rPr lang="en-US" sz="2000" dirty="0"/>
              <a:t>&gt;Back&lt;/</a:t>
            </a:r>
            <a:r>
              <a:rPr lang="en-US" sz="2000" b="1" dirty="0">
                <a:solidFill>
                  <a:srgbClr val="000080"/>
                </a:solidFill>
              </a:rPr>
              <a:t>button</a:t>
            </a:r>
            <a:r>
              <a:rPr lang="en-US" sz="2000" dirty="0"/>
              <a:t>&gt;</a:t>
            </a:r>
            <a:br>
              <a:rPr lang="en-US" sz="2000" dirty="0"/>
            </a:br>
            <a:r>
              <a:rPr lang="en-US" sz="2000" dirty="0"/>
              <a:t>&lt;/</a:t>
            </a:r>
            <a:r>
              <a:rPr lang="en-US" sz="2000" b="1" dirty="0">
                <a:solidFill>
                  <a:srgbClr val="000080"/>
                </a:solidFill>
              </a:rPr>
              <a:t>div</a:t>
            </a:r>
            <a:r>
              <a:rPr lang="en-US" sz="2000" dirty="0"/>
              <a:t>&gt;</a:t>
            </a:r>
            <a:br>
              <a:rPr lang="en-US" sz="2000" dirty="0"/>
            </a:br>
            <a:endParaRPr lang="ru-RU" sz="2000" dirty="0"/>
          </a:p>
        </p:txBody>
      </p:sp>
      <p:sp>
        <p:nvSpPr>
          <p:cNvPr id="4" name="Прямоугольник 3"/>
          <p:cNvSpPr/>
          <p:nvPr/>
        </p:nvSpPr>
        <p:spPr>
          <a:xfrm>
            <a:off x="382560" y="1213009"/>
            <a:ext cx="3212161" cy="400110"/>
          </a:xfrm>
          <a:prstGeom prst="rect">
            <a:avLst/>
          </a:prstGeom>
        </p:spPr>
        <p:txBody>
          <a:bodyPr wrap="none">
            <a:spAutoFit/>
          </a:bodyPr>
          <a:lstStyle/>
          <a:p>
            <a:r>
              <a:rPr lang="en-US" sz="2000" b="1" dirty="0">
                <a:solidFill>
                  <a:schemeClr val="accent5"/>
                </a:solidFill>
              </a:rPr>
              <a:t>hero-</a:t>
            </a:r>
            <a:r>
              <a:rPr lang="en-US" sz="2000" b="1" dirty="0" err="1">
                <a:solidFill>
                  <a:schemeClr val="accent5"/>
                </a:solidFill>
              </a:rPr>
              <a:t>detail.component.html</a:t>
            </a:r>
            <a:endParaRPr lang="ru-RU" sz="2000" b="1" dirty="0">
              <a:solidFill>
                <a:schemeClr val="accent5"/>
              </a:solidFill>
            </a:endParaRPr>
          </a:p>
        </p:txBody>
      </p:sp>
    </p:spTree>
    <p:extLst>
      <p:ext uri="{BB962C8B-B14F-4D97-AF65-F5344CB8AC3E}">
        <p14:creationId xmlns:p14="http://schemas.microsoft.com/office/powerpoint/2010/main" xmlns="" val="403946686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558800" y="73025"/>
            <a:ext cx="10515600" cy="765175"/>
          </a:xfrm>
        </p:spPr>
        <p:txBody>
          <a:bodyPr/>
          <a:lstStyle/>
          <a:p>
            <a:r>
              <a:rPr lang="en-US" dirty="0" smtClean="0"/>
              <a:t>Define custom pipe</a:t>
            </a:r>
            <a:endParaRPr lang="ru-RU" dirty="0"/>
          </a:p>
        </p:txBody>
      </p:sp>
      <p:sp>
        <p:nvSpPr>
          <p:cNvPr id="3" name="Прямоугольник 2"/>
          <p:cNvSpPr/>
          <p:nvPr/>
        </p:nvSpPr>
        <p:spPr>
          <a:xfrm>
            <a:off x="771710" y="1133421"/>
            <a:ext cx="10439567" cy="5557291"/>
          </a:xfrm>
          <a:prstGeom prst="rect">
            <a:avLst/>
          </a:prstGeom>
        </p:spPr>
        <p:txBody>
          <a:bodyPr wrap="square">
            <a:spAutoFit/>
          </a:bodyPr>
          <a:lstStyle/>
          <a:p>
            <a:pPr marL="342900" marR="0" lvl="0" indent="-342900">
              <a:spcBef>
                <a:spcPts val="0"/>
              </a:spcBef>
              <a:spcAft>
                <a:spcPts val="375"/>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smtClean="0">
                <a:solidFill>
                  <a:srgbClr val="000080"/>
                </a:solidFill>
              </a:rPr>
              <a:t>     import </a:t>
            </a:r>
            <a:r>
              <a:rPr lang="en-US" sz="2000" dirty="0"/>
              <a:t>{</a:t>
            </a:r>
            <a:r>
              <a:rPr lang="en-US" sz="2000" b="1" i="1" dirty="0">
                <a:solidFill>
                  <a:srgbClr val="660E7A"/>
                </a:solidFill>
              </a:rPr>
              <a:t>Pipe</a:t>
            </a:r>
            <a:r>
              <a:rPr lang="en-US" sz="2000" dirty="0"/>
              <a:t>} </a:t>
            </a:r>
            <a:r>
              <a:rPr lang="en-US" sz="2000" b="1" dirty="0">
                <a:solidFill>
                  <a:srgbClr val="000080"/>
                </a:solidFill>
              </a:rPr>
              <a:t>from </a:t>
            </a:r>
            <a:r>
              <a:rPr lang="en-US" sz="2000" b="1" dirty="0">
                <a:solidFill>
                  <a:srgbClr val="008000"/>
                </a:solidFill>
              </a:rPr>
              <a:t>'angular2/core'</a:t>
            </a:r>
            <a:r>
              <a:rPr lang="en-US" sz="2000" dirty="0" smtClean="0"/>
              <a:t>;</a:t>
            </a:r>
          </a:p>
          <a:p>
            <a:pPr marL="342900" marR="0" lvl="0" indent="-342900">
              <a:spcBef>
                <a:spcPts val="0"/>
              </a:spcBef>
              <a:spcAft>
                <a:spcPts val="375"/>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t/>
            </a:r>
            <a:br>
              <a:rPr lang="en-US" sz="2000" dirty="0"/>
            </a:br>
            <a:r>
              <a:rPr lang="en-US" sz="2000" i="1" dirty="0">
                <a:solidFill>
                  <a:srgbClr val="808080"/>
                </a:solidFill>
              </a:rPr>
              <a:t>/* Raise the value exponentially</a:t>
            </a:r>
            <a:br>
              <a:rPr lang="en-US" sz="2000" i="1" dirty="0">
                <a:solidFill>
                  <a:srgbClr val="808080"/>
                </a:solidFill>
              </a:rPr>
            </a:br>
            <a:r>
              <a:rPr lang="en-US" sz="2000" i="1" dirty="0">
                <a:solidFill>
                  <a:srgbClr val="808080"/>
                </a:solidFill>
              </a:rPr>
              <a:t> * Takes an exponent argument that defaults to 1.</a:t>
            </a:r>
            <a:br>
              <a:rPr lang="en-US" sz="2000" i="1" dirty="0">
                <a:solidFill>
                  <a:srgbClr val="808080"/>
                </a:solidFill>
              </a:rPr>
            </a:br>
            <a:r>
              <a:rPr lang="en-US" sz="2000" i="1" dirty="0">
                <a:solidFill>
                  <a:srgbClr val="808080"/>
                </a:solidFill>
              </a:rPr>
              <a:t> * Usage: value | </a:t>
            </a:r>
            <a:r>
              <a:rPr lang="en-US" sz="2000" i="1" dirty="0" err="1">
                <a:solidFill>
                  <a:srgbClr val="808080"/>
                </a:solidFill>
              </a:rPr>
              <a:t>exponentialStrength:exponent</a:t>
            </a:r>
            <a:r>
              <a:rPr lang="en-US" sz="2000" i="1" dirty="0">
                <a:solidFill>
                  <a:srgbClr val="808080"/>
                </a:solidFill>
              </a:rPr>
              <a:t/>
            </a:r>
            <a:br>
              <a:rPr lang="en-US" sz="2000" i="1" dirty="0">
                <a:solidFill>
                  <a:srgbClr val="808080"/>
                </a:solidFill>
              </a:rPr>
            </a:br>
            <a:r>
              <a:rPr lang="en-US" sz="2000" i="1" dirty="0">
                <a:solidFill>
                  <a:srgbClr val="808080"/>
                </a:solidFill>
              </a:rPr>
              <a:t> * Example:</a:t>
            </a:r>
            <a:br>
              <a:rPr lang="en-US" sz="2000" i="1" dirty="0">
                <a:solidFill>
                  <a:srgbClr val="808080"/>
                </a:solidFill>
              </a:rPr>
            </a:br>
            <a:r>
              <a:rPr lang="en-US" sz="2000" i="1" dirty="0">
                <a:solidFill>
                  <a:srgbClr val="808080"/>
                </a:solidFill>
              </a:rPr>
              <a:t> *   {{ 2 |  exponentialStrength:10}}</a:t>
            </a:r>
            <a:br>
              <a:rPr lang="en-US" sz="2000" i="1" dirty="0">
                <a:solidFill>
                  <a:srgbClr val="808080"/>
                </a:solidFill>
              </a:rPr>
            </a:br>
            <a:r>
              <a:rPr lang="en-US" sz="2000" i="1" dirty="0">
                <a:solidFill>
                  <a:srgbClr val="808080"/>
                </a:solidFill>
              </a:rPr>
              <a:t> *   formats to: 1024</a:t>
            </a:r>
            <a:br>
              <a:rPr lang="en-US" sz="2000" i="1" dirty="0">
                <a:solidFill>
                  <a:srgbClr val="808080"/>
                </a:solidFill>
              </a:rPr>
            </a:br>
            <a:r>
              <a:rPr lang="en-US" sz="2000" i="1" dirty="0">
                <a:solidFill>
                  <a:srgbClr val="808080"/>
                </a:solidFill>
              </a:rPr>
              <a:t> */</a:t>
            </a:r>
            <a:br>
              <a:rPr lang="en-US" sz="2000" i="1" dirty="0">
                <a:solidFill>
                  <a:srgbClr val="808080"/>
                </a:solidFill>
              </a:rPr>
            </a:br>
            <a:r>
              <a:rPr lang="en-US" sz="2000" dirty="0"/>
              <a:t>@</a:t>
            </a:r>
            <a:r>
              <a:rPr lang="en-US" sz="2000" b="1" i="1" dirty="0">
                <a:solidFill>
                  <a:srgbClr val="660E7A"/>
                </a:solidFill>
              </a:rPr>
              <a:t>Pipe</a:t>
            </a:r>
            <a:r>
              <a:rPr lang="en-US" sz="2000" dirty="0"/>
              <a:t>({</a:t>
            </a:r>
            <a:r>
              <a:rPr lang="en-US" sz="2000" b="1" dirty="0">
                <a:solidFill>
                  <a:srgbClr val="660E7A"/>
                </a:solidFill>
              </a:rPr>
              <a:t>name</a:t>
            </a:r>
            <a:r>
              <a:rPr lang="en-US" sz="2000" dirty="0"/>
              <a:t>: </a:t>
            </a:r>
            <a:r>
              <a:rPr lang="en-US" sz="2000" b="1" dirty="0">
                <a:solidFill>
                  <a:srgbClr val="008000"/>
                </a:solidFill>
              </a:rPr>
              <a:t>'</a:t>
            </a:r>
            <a:r>
              <a:rPr lang="en-US" sz="2000" b="1" dirty="0" err="1">
                <a:solidFill>
                  <a:srgbClr val="008000"/>
                </a:solidFill>
              </a:rPr>
              <a:t>exponentialStrength</a:t>
            </a:r>
            <a:r>
              <a:rPr lang="en-US" sz="2000" b="1" dirty="0">
                <a:solidFill>
                  <a:srgbClr val="008000"/>
                </a:solidFill>
              </a:rPr>
              <a:t>'</a:t>
            </a:r>
            <a:r>
              <a:rPr lang="en-US" sz="2000" dirty="0"/>
              <a:t>})</a:t>
            </a:r>
            <a:br>
              <a:rPr lang="en-US" sz="2000" dirty="0"/>
            </a:br>
            <a:r>
              <a:rPr lang="en-US" sz="2000" b="1" dirty="0">
                <a:solidFill>
                  <a:srgbClr val="000080"/>
                </a:solidFill>
              </a:rPr>
              <a:t>export class </a:t>
            </a:r>
            <a:r>
              <a:rPr lang="en-US" sz="2000" b="1" dirty="0" err="1">
                <a:solidFill>
                  <a:srgbClr val="000000"/>
                </a:solidFill>
              </a:rPr>
              <a:t>ExponentialStrengthPipe</a:t>
            </a:r>
            <a:r>
              <a:rPr lang="en-US" sz="2000" dirty="0">
                <a:solidFill>
                  <a:srgbClr val="000000"/>
                </a:solidFill>
              </a:rPr>
              <a:t> </a:t>
            </a:r>
            <a:r>
              <a:rPr lang="en-US" sz="2000" dirty="0"/>
              <a:t>{</a:t>
            </a:r>
            <a:br>
              <a:rPr lang="en-US" sz="2000" dirty="0"/>
            </a:br>
            <a:r>
              <a:rPr lang="en-US" sz="2000" dirty="0"/>
              <a:t>    </a:t>
            </a:r>
            <a:r>
              <a:rPr lang="en-US" sz="2000" dirty="0">
                <a:solidFill>
                  <a:srgbClr val="7A7A43"/>
                </a:solidFill>
              </a:rPr>
              <a:t>transform</a:t>
            </a:r>
            <a:r>
              <a:rPr lang="en-US" sz="2000" dirty="0"/>
              <a:t>(</a:t>
            </a:r>
            <a:r>
              <a:rPr lang="en-US" sz="2000" dirty="0" err="1"/>
              <a:t>value:</a:t>
            </a:r>
            <a:r>
              <a:rPr lang="en-US" sz="2000" b="1" dirty="0" err="1">
                <a:solidFill>
                  <a:srgbClr val="000080"/>
                </a:solidFill>
              </a:rPr>
              <a:t>number</a:t>
            </a:r>
            <a:r>
              <a:rPr lang="en-US" sz="2000" dirty="0"/>
              <a:t>, </a:t>
            </a:r>
            <a:r>
              <a:rPr lang="en-US" sz="2000" dirty="0" err="1"/>
              <a:t>args:</a:t>
            </a:r>
            <a:r>
              <a:rPr lang="en-US" sz="2000" b="1" dirty="0" err="1">
                <a:solidFill>
                  <a:srgbClr val="000080"/>
                </a:solidFill>
              </a:rPr>
              <a:t>string</a:t>
            </a:r>
            <a:r>
              <a:rPr lang="en-US" sz="2000" dirty="0"/>
              <a:t>[]) : </a:t>
            </a:r>
            <a:r>
              <a:rPr lang="en-US" sz="2000" b="1" dirty="0">
                <a:solidFill>
                  <a:srgbClr val="000080"/>
                </a:solidFill>
              </a:rPr>
              <a:t>any </a:t>
            </a:r>
            <a:r>
              <a:rPr lang="en-US" sz="2000" dirty="0"/>
              <a:t>{</a:t>
            </a:r>
            <a:br>
              <a:rPr lang="en-US" sz="2000" dirty="0"/>
            </a:br>
            <a:r>
              <a:rPr lang="en-US" sz="2000" dirty="0"/>
              <a:t>        </a:t>
            </a:r>
            <a:r>
              <a:rPr lang="en-US" sz="2000" b="1" dirty="0">
                <a:solidFill>
                  <a:srgbClr val="000080"/>
                </a:solidFill>
              </a:rPr>
              <a:t>return </a:t>
            </a:r>
            <a:r>
              <a:rPr lang="en-US" sz="2000" b="1" i="1" dirty="0" err="1">
                <a:solidFill>
                  <a:srgbClr val="660E7A"/>
                </a:solidFill>
              </a:rPr>
              <a:t>Math</a:t>
            </a:r>
            <a:r>
              <a:rPr lang="en-US" sz="2000" dirty="0" err="1"/>
              <a:t>.</a:t>
            </a:r>
            <a:r>
              <a:rPr lang="en-US" sz="2000" dirty="0" err="1">
                <a:solidFill>
                  <a:srgbClr val="7A7A43"/>
                </a:solidFill>
              </a:rPr>
              <a:t>pow</a:t>
            </a:r>
            <a:r>
              <a:rPr lang="en-US" sz="2000" dirty="0"/>
              <a:t>(value, </a:t>
            </a:r>
            <a:r>
              <a:rPr lang="en-US" sz="2000" i="1" dirty="0" err="1"/>
              <a:t>parseInt</a:t>
            </a:r>
            <a:r>
              <a:rPr lang="en-US" sz="2000" dirty="0"/>
              <a:t>(</a:t>
            </a:r>
            <a:r>
              <a:rPr lang="en-US" sz="2000" dirty="0" err="1"/>
              <a:t>args</a:t>
            </a:r>
            <a:r>
              <a:rPr lang="en-US" sz="2000" dirty="0"/>
              <a:t>[</a:t>
            </a:r>
            <a:r>
              <a:rPr lang="en-US" sz="2000" dirty="0">
                <a:solidFill>
                  <a:srgbClr val="0000FF"/>
                </a:solidFill>
              </a:rPr>
              <a:t>0</a:t>
            </a:r>
            <a:r>
              <a:rPr lang="en-US" sz="2000" dirty="0"/>
              <a:t>] || </a:t>
            </a:r>
            <a:r>
              <a:rPr lang="en-US" sz="2000" b="1" dirty="0">
                <a:solidFill>
                  <a:srgbClr val="008000"/>
                </a:solidFill>
              </a:rPr>
              <a:t>'1'</a:t>
            </a:r>
            <a:r>
              <a:rPr lang="en-US" sz="2000" dirty="0"/>
              <a:t>, </a:t>
            </a:r>
            <a:r>
              <a:rPr lang="en-US" sz="2000" dirty="0">
                <a:solidFill>
                  <a:srgbClr val="0000FF"/>
                </a:solidFill>
              </a:rPr>
              <a:t>10</a:t>
            </a:r>
            <a:r>
              <a:rPr lang="en-US" sz="2000" dirty="0"/>
              <a:t>));</a:t>
            </a:r>
            <a:br>
              <a:rPr lang="en-US" sz="2000" dirty="0"/>
            </a:br>
            <a:r>
              <a:rPr lang="en-US" sz="2000" dirty="0"/>
              <a:t>    }</a:t>
            </a:r>
            <a:br>
              <a:rPr lang="en-US" sz="2000" dirty="0"/>
            </a:br>
            <a:r>
              <a:rPr lang="en-US" sz="2000" dirty="0"/>
              <a:t>}</a:t>
            </a:r>
            <a:br>
              <a:rPr lang="en-US" sz="2000" dirty="0"/>
            </a:br>
            <a:r>
              <a:rPr lang="en-US" sz="2000" dirty="0"/>
              <a:t> </a:t>
            </a:r>
            <a:br>
              <a:rPr lang="en-US" sz="2000" dirty="0"/>
            </a:br>
            <a:endParaRPr lang="en-US" sz="3200" b="1" dirty="0">
              <a:effectLst/>
              <a:latin typeface="Cambria"/>
              <a:ea typeface="ＭＳ 明朝"/>
              <a:cs typeface="Times New Roman"/>
            </a:endParaRPr>
          </a:p>
        </p:txBody>
      </p:sp>
    </p:spTree>
    <p:extLst>
      <p:ext uri="{BB962C8B-B14F-4D97-AF65-F5344CB8AC3E}">
        <p14:creationId xmlns:p14="http://schemas.microsoft.com/office/powerpoint/2010/main" xmlns="" val="376752276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838200" y="-28575"/>
            <a:ext cx="10515600" cy="1325563"/>
          </a:xfrm>
        </p:spPr>
        <p:txBody>
          <a:bodyPr/>
          <a:lstStyle/>
          <a:p>
            <a:r>
              <a:rPr lang="en-US" dirty="0" smtClean="0"/>
              <a:t>Use custom pipe</a:t>
            </a:r>
            <a:endParaRPr lang="ru-RU" dirty="0"/>
          </a:p>
        </p:txBody>
      </p:sp>
      <p:sp>
        <p:nvSpPr>
          <p:cNvPr id="4" name="Прямоугольник 3"/>
          <p:cNvSpPr/>
          <p:nvPr/>
        </p:nvSpPr>
        <p:spPr>
          <a:xfrm>
            <a:off x="382560" y="1166843"/>
            <a:ext cx="11809440" cy="4401205"/>
          </a:xfrm>
          <a:prstGeom prst="rect">
            <a:avLst/>
          </a:prstGeom>
        </p:spPr>
        <p:txBody>
          <a:bodyPr wrap="square">
            <a:spAutoFit/>
          </a:bodyPr>
          <a:lstStyle/>
          <a:p>
            <a:pPr marL="342900" indent="-342900">
              <a:spcAft>
                <a:spcPts val="375"/>
              </a:spcAft>
              <a:tabLst>
                <a:tab pos="457200" algn="l"/>
              </a:tabLst>
            </a:pPr>
            <a:r>
              <a:rPr lang="en-US" sz="2000" b="1" dirty="0" smtClean="0">
                <a:solidFill>
                  <a:srgbClr val="000080"/>
                </a:solidFill>
              </a:rPr>
              <a:t>     import </a:t>
            </a:r>
            <a:r>
              <a:rPr lang="en-US" sz="2000" dirty="0"/>
              <a:t>{</a:t>
            </a:r>
            <a:r>
              <a:rPr lang="en-US" sz="2000" b="1" i="1" dirty="0">
                <a:solidFill>
                  <a:srgbClr val="660E7A"/>
                </a:solidFill>
              </a:rPr>
              <a:t>Component</a:t>
            </a:r>
            <a:r>
              <a:rPr lang="en-US" sz="2000" dirty="0"/>
              <a:t>} </a:t>
            </a:r>
            <a:r>
              <a:rPr lang="en-US" sz="2000" b="1" dirty="0">
                <a:solidFill>
                  <a:srgbClr val="000080"/>
                </a:solidFill>
              </a:rPr>
              <a:t>from </a:t>
            </a:r>
            <a:r>
              <a:rPr lang="en-US" sz="2000" b="1" dirty="0">
                <a:solidFill>
                  <a:srgbClr val="008000"/>
                </a:solidFill>
              </a:rPr>
              <a:t>'angular2/core'</a:t>
            </a:r>
            <a:r>
              <a:rPr lang="en-US" sz="2000" dirty="0"/>
              <a:t>;</a:t>
            </a:r>
            <a:br>
              <a:rPr lang="en-US" sz="2000" dirty="0"/>
            </a:br>
            <a:r>
              <a:rPr lang="en-US" sz="2000" b="1" dirty="0">
                <a:solidFill>
                  <a:srgbClr val="000080"/>
                </a:solidFill>
              </a:rPr>
              <a:t>import </a:t>
            </a:r>
            <a:r>
              <a:rPr lang="en-US" sz="2000" dirty="0"/>
              <a:t>{</a:t>
            </a:r>
            <a:r>
              <a:rPr lang="en-US" sz="2000" b="1" dirty="0" err="1">
                <a:solidFill>
                  <a:srgbClr val="000000"/>
                </a:solidFill>
              </a:rPr>
              <a:t>ExponentialStrengthPipe</a:t>
            </a:r>
            <a:r>
              <a:rPr lang="en-US" sz="2000" dirty="0"/>
              <a:t>} </a:t>
            </a:r>
            <a:r>
              <a:rPr lang="en-US" sz="2000" b="1" dirty="0" smtClean="0">
                <a:solidFill>
                  <a:srgbClr val="000080"/>
                </a:solidFill>
              </a:rPr>
              <a:t>from </a:t>
            </a:r>
            <a:r>
              <a:rPr lang="en-US" sz="2000" b="1" dirty="0">
                <a:solidFill>
                  <a:srgbClr val="008000"/>
                </a:solidFill>
              </a:rPr>
              <a:t>'./exponential-</a:t>
            </a:r>
            <a:r>
              <a:rPr lang="en-US" sz="2000" b="1" dirty="0" err="1">
                <a:solidFill>
                  <a:srgbClr val="008000"/>
                </a:solidFill>
              </a:rPr>
              <a:t>strength.pipe</a:t>
            </a:r>
            <a:r>
              <a:rPr lang="en-US" sz="2000" b="1" dirty="0">
                <a:solidFill>
                  <a:srgbClr val="008000"/>
                </a:solidFill>
              </a:rPr>
              <a:t>'</a:t>
            </a:r>
            <a:r>
              <a:rPr lang="en-US" sz="2000" dirty="0"/>
              <a:t>;</a:t>
            </a:r>
            <a:br>
              <a:rPr lang="en-US" sz="2000" dirty="0"/>
            </a:br>
            <a:r>
              <a:rPr lang="en-US" sz="2000" dirty="0"/>
              <a:t/>
            </a:r>
            <a:br>
              <a:rPr lang="en-US" sz="2000" dirty="0"/>
            </a:br>
            <a:r>
              <a:rPr lang="en-US" sz="2000" dirty="0"/>
              <a:t>@</a:t>
            </a:r>
            <a:r>
              <a:rPr lang="en-US" sz="2000" b="1" i="1" dirty="0">
                <a:solidFill>
                  <a:srgbClr val="660E7A"/>
                </a:solidFill>
              </a:rPr>
              <a:t>Component</a:t>
            </a:r>
            <a:r>
              <a:rPr lang="en-US" sz="2000" dirty="0"/>
              <a:t>({</a:t>
            </a:r>
            <a:br>
              <a:rPr lang="en-US" sz="2000" dirty="0"/>
            </a:br>
            <a:r>
              <a:rPr lang="en-US" sz="2000" dirty="0"/>
              <a:t>    </a:t>
            </a:r>
            <a:r>
              <a:rPr lang="en-US" sz="2000" b="1" dirty="0">
                <a:solidFill>
                  <a:srgbClr val="660E7A"/>
                </a:solidFill>
              </a:rPr>
              <a:t>selector</a:t>
            </a:r>
            <a:r>
              <a:rPr lang="en-US" sz="2000" dirty="0"/>
              <a:t>: </a:t>
            </a:r>
            <a:r>
              <a:rPr lang="en-US" sz="2000" b="1" dirty="0">
                <a:solidFill>
                  <a:srgbClr val="008000"/>
                </a:solidFill>
              </a:rPr>
              <a:t>'power-booster'</a:t>
            </a:r>
            <a:r>
              <a:rPr lang="en-US" sz="2000" dirty="0"/>
              <a:t>,</a:t>
            </a:r>
            <a:br>
              <a:rPr lang="en-US" sz="2000" dirty="0"/>
            </a:br>
            <a:r>
              <a:rPr lang="en-US" sz="2000" dirty="0"/>
              <a:t>    </a:t>
            </a:r>
            <a:r>
              <a:rPr lang="en-US" sz="2000" b="1" dirty="0">
                <a:solidFill>
                  <a:srgbClr val="660E7A"/>
                </a:solidFill>
              </a:rPr>
              <a:t>template</a:t>
            </a:r>
            <a:r>
              <a:rPr lang="en-US" sz="2000" dirty="0"/>
              <a:t>: </a:t>
            </a:r>
            <a:r>
              <a:rPr lang="en-US" sz="2000" b="1" dirty="0">
                <a:solidFill>
                  <a:srgbClr val="008000"/>
                </a:solidFill>
              </a:rPr>
              <a:t>`</a:t>
            </a:r>
            <a:br>
              <a:rPr lang="en-US" sz="2000" b="1" dirty="0">
                <a:solidFill>
                  <a:srgbClr val="008000"/>
                </a:solidFill>
              </a:rPr>
            </a:br>
            <a:r>
              <a:rPr lang="en-US" sz="2000" b="1" dirty="0">
                <a:solidFill>
                  <a:srgbClr val="008000"/>
                </a:solidFill>
              </a:rPr>
              <a:t>    &lt;h2&gt;Power Booster&lt;/h2&gt;</a:t>
            </a:r>
            <a:br>
              <a:rPr lang="en-US" sz="2000" b="1" dirty="0">
                <a:solidFill>
                  <a:srgbClr val="008000"/>
                </a:solidFill>
              </a:rPr>
            </a:br>
            <a:r>
              <a:rPr lang="en-US" sz="2000" b="1" dirty="0">
                <a:solidFill>
                  <a:srgbClr val="008000"/>
                </a:solidFill>
              </a:rPr>
              <a:t>    &lt;p&gt;</a:t>
            </a:r>
            <a:br>
              <a:rPr lang="en-US" sz="2000" b="1" dirty="0">
                <a:solidFill>
                  <a:srgbClr val="008000"/>
                </a:solidFill>
              </a:rPr>
            </a:br>
            <a:r>
              <a:rPr lang="en-US" sz="2000" b="1" dirty="0">
                <a:solidFill>
                  <a:srgbClr val="008000"/>
                </a:solidFill>
              </a:rPr>
              <a:t>      Super power boost: {{2 | </a:t>
            </a:r>
            <a:r>
              <a:rPr lang="en-US" sz="2000" b="1" dirty="0" err="1">
                <a:solidFill>
                  <a:srgbClr val="008000"/>
                </a:solidFill>
              </a:rPr>
              <a:t>exponentialStrength</a:t>
            </a:r>
            <a:r>
              <a:rPr lang="en-US" sz="2000" b="1" dirty="0">
                <a:solidFill>
                  <a:srgbClr val="008000"/>
                </a:solidFill>
              </a:rPr>
              <a:t>: 10}}</a:t>
            </a:r>
            <a:br>
              <a:rPr lang="en-US" sz="2000" b="1" dirty="0">
                <a:solidFill>
                  <a:srgbClr val="008000"/>
                </a:solidFill>
              </a:rPr>
            </a:br>
            <a:r>
              <a:rPr lang="en-US" sz="2000" b="1" dirty="0">
                <a:solidFill>
                  <a:srgbClr val="008000"/>
                </a:solidFill>
              </a:rPr>
              <a:t>    &lt;/p&gt;</a:t>
            </a:r>
            <a:br>
              <a:rPr lang="en-US" sz="2000" b="1" dirty="0">
                <a:solidFill>
                  <a:srgbClr val="008000"/>
                </a:solidFill>
              </a:rPr>
            </a:br>
            <a:r>
              <a:rPr lang="en-US" sz="2000" b="1" dirty="0">
                <a:solidFill>
                  <a:srgbClr val="008000"/>
                </a:solidFill>
              </a:rPr>
              <a:t>  `</a:t>
            </a:r>
            <a:r>
              <a:rPr lang="en-US" sz="2000" dirty="0"/>
              <a:t>,</a:t>
            </a:r>
            <a:br>
              <a:rPr lang="en-US" sz="2000" dirty="0"/>
            </a:br>
            <a:r>
              <a:rPr lang="en-US" sz="2000" dirty="0"/>
              <a:t>    </a:t>
            </a:r>
            <a:r>
              <a:rPr lang="en-US" sz="2000" b="1" dirty="0">
                <a:solidFill>
                  <a:srgbClr val="660E7A"/>
                </a:solidFill>
              </a:rPr>
              <a:t>pipes</a:t>
            </a:r>
            <a:r>
              <a:rPr lang="en-US" sz="2000" dirty="0"/>
              <a:t>: [</a:t>
            </a:r>
            <a:r>
              <a:rPr lang="en-US" sz="2000" b="1" dirty="0" err="1"/>
              <a:t>ExponentialStrengthPipe</a:t>
            </a:r>
            <a:r>
              <a:rPr lang="en-US" sz="2000" dirty="0"/>
              <a:t>]</a:t>
            </a:r>
            <a:br>
              <a:rPr lang="en-US" sz="2000" dirty="0"/>
            </a:br>
            <a:r>
              <a:rPr lang="en-US" sz="2000" dirty="0"/>
              <a:t>})</a:t>
            </a:r>
            <a:br>
              <a:rPr lang="en-US" sz="2000" dirty="0"/>
            </a:br>
            <a:r>
              <a:rPr lang="en-US" sz="2000" b="1" dirty="0">
                <a:solidFill>
                  <a:srgbClr val="000080"/>
                </a:solidFill>
              </a:rPr>
              <a:t>export class </a:t>
            </a:r>
            <a:r>
              <a:rPr lang="en-US" sz="2000" b="1" dirty="0" err="1"/>
              <a:t>PowerBooster</a:t>
            </a:r>
            <a:r>
              <a:rPr lang="en-US" sz="2000" dirty="0"/>
              <a:t> { </a:t>
            </a:r>
            <a:r>
              <a:rPr lang="en-US" sz="2000" dirty="0" smtClean="0"/>
              <a:t>}</a:t>
            </a:r>
          </a:p>
        </p:txBody>
      </p:sp>
    </p:spTree>
    <p:extLst>
      <p:ext uri="{BB962C8B-B14F-4D97-AF65-F5344CB8AC3E}">
        <p14:creationId xmlns:p14="http://schemas.microsoft.com/office/powerpoint/2010/main" xmlns="" val="109154369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a:xfrm>
            <a:off x="63500" y="47625"/>
            <a:ext cx="10515600" cy="663575"/>
          </a:xfrm>
        </p:spPr>
        <p:txBody>
          <a:bodyPr>
            <a:normAutofit fontScale="90000"/>
          </a:bodyPr>
          <a:lstStyle/>
          <a:p>
            <a:r>
              <a:rPr lang="en-US" dirty="0" smtClean="0"/>
              <a:t>Use </a:t>
            </a:r>
            <a:r>
              <a:rPr lang="en-US" dirty="0" err="1" smtClean="0"/>
              <a:t>Async</a:t>
            </a:r>
            <a:r>
              <a:rPr lang="en-US" dirty="0" smtClean="0"/>
              <a:t> pipe</a:t>
            </a:r>
            <a:endParaRPr lang="ru-RU" dirty="0"/>
          </a:p>
        </p:txBody>
      </p:sp>
      <p:sp>
        <p:nvSpPr>
          <p:cNvPr id="3" name="Прямоугольник 2"/>
          <p:cNvSpPr/>
          <p:nvPr/>
        </p:nvSpPr>
        <p:spPr>
          <a:xfrm>
            <a:off x="382560" y="1097164"/>
            <a:ext cx="10790163" cy="5249514"/>
          </a:xfrm>
          <a:prstGeom prst="rect">
            <a:avLst/>
          </a:prstGeom>
        </p:spPr>
        <p:txBody>
          <a:bodyPr wrap="square">
            <a:spAutoFit/>
          </a:bodyPr>
          <a:lstStyle/>
          <a:p>
            <a:pPr marL="342900" marR="0" lvl="0" indent="-342900">
              <a:spcBef>
                <a:spcPts val="0"/>
              </a:spcBef>
              <a:spcAft>
                <a:spcPts val="375"/>
              </a:spcAft>
              <a:tabLst>
                <a:tab pos="457200" algn="l"/>
              </a:tabLst>
            </a:pPr>
            <a:r>
              <a:rPr lang="en-US" sz="2000" b="1" dirty="0" smtClean="0">
                <a:solidFill>
                  <a:srgbClr val="000080"/>
                </a:solidFill>
              </a:rPr>
              <a:t>     import </a:t>
            </a:r>
            <a:r>
              <a:rPr lang="en-US" sz="2000" dirty="0"/>
              <a:t>{</a:t>
            </a:r>
            <a:r>
              <a:rPr lang="en-US" sz="2000" b="1" i="1" dirty="0">
                <a:solidFill>
                  <a:srgbClr val="660E7A"/>
                </a:solidFill>
              </a:rPr>
              <a:t>Component</a:t>
            </a:r>
            <a:r>
              <a:rPr lang="en-US" sz="2000" dirty="0"/>
              <a:t>} </a:t>
            </a:r>
            <a:r>
              <a:rPr lang="en-US" sz="2000" b="1" dirty="0">
                <a:solidFill>
                  <a:srgbClr val="000080"/>
                </a:solidFill>
              </a:rPr>
              <a:t>from </a:t>
            </a:r>
            <a:r>
              <a:rPr lang="en-US" sz="2000" b="1" dirty="0">
                <a:solidFill>
                  <a:srgbClr val="008000"/>
                </a:solidFill>
              </a:rPr>
              <a:t>'angular2/core'</a:t>
            </a:r>
            <a:r>
              <a:rPr lang="en-US" sz="2000" dirty="0"/>
              <a:t>;</a:t>
            </a:r>
            <a:br>
              <a:rPr lang="en-US" sz="2000" dirty="0"/>
            </a:br>
            <a:r>
              <a:rPr lang="en-US" sz="2000" dirty="0"/>
              <a:t/>
            </a:r>
            <a:br>
              <a:rPr lang="en-US" sz="2000" dirty="0"/>
            </a:br>
            <a:r>
              <a:rPr lang="en-US" sz="2000" i="1" dirty="0">
                <a:solidFill>
                  <a:srgbClr val="808080"/>
                </a:solidFill>
              </a:rPr>
              <a:t>// Initial view: "Message: "</a:t>
            </a:r>
            <a:br>
              <a:rPr lang="en-US" sz="2000" i="1" dirty="0">
                <a:solidFill>
                  <a:srgbClr val="808080"/>
                </a:solidFill>
              </a:rPr>
            </a:br>
            <a:r>
              <a:rPr lang="en-US" sz="2000" i="1" dirty="0">
                <a:solidFill>
                  <a:srgbClr val="808080"/>
                </a:solidFill>
              </a:rPr>
              <a:t>// After 500ms: Message: You are my Hero!"</a:t>
            </a:r>
            <a:br>
              <a:rPr lang="en-US" sz="2000" i="1" dirty="0">
                <a:solidFill>
                  <a:srgbClr val="808080"/>
                </a:solidFill>
              </a:rPr>
            </a:br>
            <a:r>
              <a:rPr lang="en-US" sz="2000" i="1" dirty="0">
                <a:solidFill>
                  <a:srgbClr val="808080"/>
                </a:solidFill>
              </a:rPr>
              <a:t/>
            </a:r>
            <a:br>
              <a:rPr lang="en-US" sz="2000" i="1" dirty="0">
                <a:solidFill>
                  <a:srgbClr val="808080"/>
                </a:solidFill>
              </a:rPr>
            </a:br>
            <a:r>
              <a:rPr lang="en-US" sz="2000" dirty="0"/>
              <a:t>@</a:t>
            </a:r>
            <a:r>
              <a:rPr lang="en-US" sz="2000" b="1" i="1" dirty="0">
                <a:solidFill>
                  <a:srgbClr val="660E7A"/>
                </a:solidFill>
              </a:rPr>
              <a:t>Component</a:t>
            </a:r>
            <a:r>
              <a:rPr lang="en-US" sz="2000" dirty="0"/>
              <a:t>({</a:t>
            </a:r>
            <a:br>
              <a:rPr lang="en-US" sz="2000" dirty="0"/>
            </a:br>
            <a:r>
              <a:rPr lang="en-US" sz="2000" dirty="0"/>
              <a:t>    </a:t>
            </a:r>
            <a:r>
              <a:rPr lang="en-US" sz="2000" b="1" dirty="0">
                <a:solidFill>
                  <a:srgbClr val="660E7A"/>
                </a:solidFill>
              </a:rPr>
              <a:t>selector</a:t>
            </a:r>
            <a:r>
              <a:rPr lang="en-US" sz="2000" dirty="0"/>
              <a:t>: </a:t>
            </a:r>
            <a:r>
              <a:rPr lang="en-US" sz="2000" b="1" dirty="0">
                <a:solidFill>
                  <a:srgbClr val="008000"/>
                </a:solidFill>
              </a:rPr>
              <a:t>'hero-message'</a:t>
            </a:r>
            <a:r>
              <a:rPr lang="en-US" sz="2000" dirty="0"/>
              <a:t>,</a:t>
            </a:r>
            <a:br>
              <a:rPr lang="en-US" sz="2000" dirty="0"/>
            </a:br>
            <a:r>
              <a:rPr lang="en-US" sz="2000" dirty="0"/>
              <a:t>    </a:t>
            </a:r>
            <a:r>
              <a:rPr lang="en-US" sz="2000" b="1" dirty="0">
                <a:solidFill>
                  <a:srgbClr val="660E7A"/>
                </a:solidFill>
              </a:rPr>
              <a:t>template</a:t>
            </a:r>
            <a:r>
              <a:rPr lang="en-US" sz="2000" dirty="0"/>
              <a:t>: </a:t>
            </a:r>
            <a:r>
              <a:rPr lang="en-US" sz="2000" b="1" dirty="0">
                <a:solidFill>
                  <a:srgbClr val="008000"/>
                </a:solidFill>
              </a:rPr>
              <a:t>'Message: {{</a:t>
            </a:r>
            <a:r>
              <a:rPr lang="en-US" sz="2000" b="1" dirty="0" err="1">
                <a:solidFill>
                  <a:srgbClr val="008000"/>
                </a:solidFill>
              </a:rPr>
              <a:t>delayedMessage</a:t>
            </a:r>
            <a:r>
              <a:rPr lang="en-US" sz="2000" b="1" dirty="0">
                <a:solidFill>
                  <a:srgbClr val="008000"/>
                </a:solidFill>
              </a:rPr>
              <a:t> | </a:t>
            </a:r>
            <a:r>
              <a:rPr lang="en-US" sz="2000" b="1" dirty="0" err="1">
                <a:solidFill>
                  <a:srgbClr val="008000"/>
                </a:solidFill>
              </a:rPr>
              <a:t>async</a:t>
            </a:r>
            <a:r>
              <a:rPr lang="en-US" sz="2000" b="1" dirty="0">
                <a:solidFill>
                  <a:srgbClr val="008000"/>
                </a:solidFill>
              </a:rPr>
              <a:t>}}'</a:t>
            </a:r>
            <a:r>
              <a:rPr lang="en-US" sz="2000" dirty="0"/>
              <a:t>,</a:t>
            </a:r>
            <a:br>
              <a:rPr lang="en-US" sz="2000" dirty="0"/>
            </a:br>
            <a:r>
              <a:rPr lang="en-US" sz="2000" dirty="0"/>
              <a:t>})</a:t>
            </a:r>
            <a:br>
              <a:rPr lang="en-US" sz="2000" dirty="0"/>
            </a:br>
            <a:r>
              <a:rPr lang="en-US" sz="2000" b="1" dirty="0">
                <a:solidFill>
                  <a:srgbClr val="000080"/>
                </a:solidFill>
              </a:rPr>
              <a:t>export class </a:t>
            </a:r>
            <a:r>
              <a:rPr lang="en-US" sz="2000" dirty="0" err="1"/>
              <a:t>HeroAsyncMessageComponent</a:t>
            </a:r>
            <a:r>
              <a:rPr lang="en-US" sz="2000" dirty="0"/>
              <a:t> {</a:t>
            </a:r>
            <a:br>
              <a:rPr lang="en-US" sz="2000" dirty="0"/>
            </a:br>
            <a:r>
              <a:rPr lang="en-US" sz="2000" dirty="0"/>
              <a:t>    </a:t>
            </a:r>
            <a:r>
              <a:rPr lang="en-US" sz="2000" b="1" dirty="0" err="1">
                <a:solidFill>
                  <a:srgbClr val="660E7A"/>
                </a:solidFill>
              </a:rPr>
              <a:t>delayedMessage</a:t>
            </a:r>
            <a:r>
              <a:rPr lang="en-US" sz="2000" dirty="0" err="1"/>
              <a:t>:Promise</a:t>
            </a:r>
            <a:r>
              <a:rPr lang="en-US" sz="2000" dirty="0"/>
              <a:t>&lt;</a:t>
            </a:r>
            <a:r>
              <a:rPr lang="en-US" sz="2000" b="1" dirty="0">
                <a:solidFill>
                  <a:srgbClr val="000080"/>
                </a:solidFill>
              </a:rPr>
              <a:t>string</a:t>
            </a:r>
            <a:r>
              <a:rPr lang="en-US" sz="2000" dirty="0"/>
              <a:t>&gt; = </a:t>
            </a:r>
            <a:br>
              <a:rPr lang="en-US" sz="2000" dirty="0"/>
            </a:br>
            <a:r>
              <a:rPr lang="en-US" sz="2000" dirty="0" smtClean="0"/>
              <a:t>    </a:t>
            </a:r>
            <a:r>
              <a:rPr lang="en-US" sz="2000" b="1" dirty="0" smtClean="0">
                <a:solidFill>
                  <a:srgbClr val="000080"/>
                </a:solidFill>
              </a:rPr>
              <a:t>new </a:t>
            </a:r>
            <a:r>
              <a:rPr lang="en-US" sz="2000" dirty="0"/>
              <a:t>Promise((resolve, reject) =&gt; {</a:t>
            </a:r>
            <a:br>
              <a:rPr lang="en-US" sz="2000" dirty="0"/>
            </a:br>
            <a:r>
              <a:rPr lang="en-US" sz="2000" dirty="0"/>
              <a:t>        </a:t>
            </a:r>
            <a:r>
              <a:rPr lang="en-US" sz="2000" i="1" dirty="0" err="1"/>
              <a:t>setTimeout</a:t>
            </a:r>
            <a:r>
              <a:rPr lang="en-US" sz="2000" dirty="0"/>
              <a:t>(() =&gt; resolve(</a:t>
            </a:r>
            <a:r>
              <a:rPr lang="en-US" sz="2000" b="1" dirty="0">
                <a:solidFill>
                  <a:srgbClr val="008000"/>
                </a:solidFill>
              </a:rPr>
              <a:t>'You are my Hero!'</a:t>
            </a:r>
            <a:r>
              <a:rPr lang="en-US" sz="2000" dirty="0"/>
              <a:t>), </a:t>
            </a:r>
            <a:r>
              <a:rPr lang="en-US" sz="2000" dirty="0">
                <a:solidFill>
                  <a:srgbClr val="0000FF"/>
                </a:solidFill>
              </a:rPr>
              <a:t>500</a:t>
            </a:r>
            <a:r>
              <a:rPr lang="en-US" sz="2000" dirty="0"/>
              <a:t>);</a:t>
            </a:r>
            <a:br>
              <a:rPr lang="en-US" sz="2000" dirty="0"/>
            </a:br>
            <a:r>
              <a:rPr lang="en-US" sz="2000" dirty="0"/>
              <a:t>    });</a:t>
            </a:r>
            <a:br>
              <a:rPr lang="en-US" sz="2000" dirty="0"/>
            </a:br>
            <a:r>
              <a:rPr lang="en-US" sz="2000" dirty="0" smtClean="0"/>
              <a:t>}</a:t>
            </a:r>
          </a:p>
          <a:p>
            <a:pPr marL="342900" indent="-342900">
              <a:spcAft>
                <a:spcPts val="375"/>
              </a:spcAft>
              <a:tabLst>
                <a:tab pos="457200" algn="l"/>
              </a:tabLst>
            </a:pPr>
            <a:endParaRPr lang="en-US" sz="3200" b="1" dirty="0">
              <a:effectLst/>
              <a:latin typeface="Cambria"/>
              <a:ea typeface="ＭＳ 明朝"/>
              <a:cs typeface="Times New Roman"/>
            </a:endParaRPr>
          </a:p>
        </p:txBody>
      </p:sp>
    </p:spTree>
    <p:extLst>
      <p:ext uri="{BB962C8B-B14F-4D97-AF65-F5344CB8AC3E}">
        <p14:creationId xmlns:p14="http://schemas.microsoft.com/office/powerpoint/2010/main" xmlns="" val="424682194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ularjs.png"/>
          <p:cNvPicPr>
            <a:picLocks noChangeAspect="1"/>
          </p:cNvPicPr>
          <p:nvPr/>
        </p:nvPicPr>
        <p:blipFill>
          <a:blip r:embed="rId3" cstate="print"/>
          <a:stretch>
            <a:fillRect/>
          </a:stretch>
        </p:blipFill>
        <p:spPr>
          <a:xfrm>
            <a:off x="2641600" y="1295400"/>
            <a:ext cx="1219200" cy="914399"/>
          </a:xfrm>
          <a:prstGeom prst="rect">
            <a:avLst/>
          </a:prstGeom>
        </p:spPr>
      </p:pic>
      <p:sp>
        <p:nvSpPr>
          <p:cNvPr id="6" name="Rounded Rectangular Callout 5"/>
          <p:cNvSpPr/>
          <p:nvPr/>
        </p:nvSpPr>
        <p:spPr>
          <a:xfrm>
            <a:off x="2235200" y="3124200"/>
            <a:ext cx="8229600" cy="2895600"/>
          </a:xfrm>
          <a:prstGeom prst="wedgeRoundRectCallout">
            <a:avLst>
              <a:gd name="adj1" fmla="val -38319"/>
              <a:gd name="adj2" fmla="val -83039"/>
              <a:gd name="adj3" fmla="val 16667"/>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C00000"/>
                </a:solidFill>
              </a:rPr>
              <a:t>Thanks You !!!</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TypeScipt</a:t>
            </a:r>
            <a:endParaRPr lang="en-IN" dirty="0"/>
          </a:p>
        </p:txBody>
      </p:sp>
      <p:sp>
        <p:nvSpPr>
          <p:cNvPr id="3" name="Content Placeholder 2"/>
          <p:cNvSpPr>
            <a:spLocks noGrp="1"/>
          </p:cNvSpPr>
          <p:nvPr>
            <p:ph idx="1"/>
          </p:nvPr>
        </p:nvSpPr>
        <p:spPr/>
        <p:txBody>
          <a:bodyPr/>
          <a:lstStyle/>
          <a:p>
            <a:r>
              <a:rPr lang="en-IN" dirty="0" smtClean="0"/>
              <a:t>Open source language.</a:t>
            </a:r>
          </a:p>
          <a:p>
            <a:r>
              <a:rPr lang="en-IN" dirty="0" smtClean="0"/>
              <a:t>Superset of JavaScript.</a:t>
            </a:r>
          </a:p>
          <a:p>
            <a:r>
              <a:rPr lang="en-IN" dirty="0" err="1" smtClean="0"/>
              <a:t>Transpiles</a:t>
            </a:r>
            <a:r>
              <a:rPr lang="en-IN" dirty="0" smtClean="0"/>
              <a:t>  to plain JavaScript.</a:t>
            </a:r>
          </a:p>
          <a:p>
            <a:r>
              <a:rPr lang="en-IN" dirty="0" smtClean="0"/>
              <a:t>Strongly typed.</a:t>
            </a:r>
          </a:p>
          <a:p>
            <a:r>
              <a:rPr lang="en-IN" dirty="0" smtClean="0"/>
              <a:t>.</a:t>
            </a:r>
            <a:r>
              <a:rPr lang="en-IN" dirty="0" err="1" smtClean="0"/>
              <a:t>ts</a:t>
            </a:r>
            <a:r>
              <a:rPr lang="en-IN" dirty="0" smtClean="0"/>
              <a:t> Extension.</a:t>
            </a:r>
          </a:p>
          <a:p>
            <a:r>
              <a:rPr lang="en-IN" dirty="0" smtClean="0"/>
              <a:t>Class-Based object orientation.</a:t>
            </a:r>
            <a:endParaRPr lang="en-IN" dirty="0"/>
          </a:p>
        </p:txBody>
      </p:sp>
    </p:spTree>
    <p:extLst>
      <p:ext uri="{BB962C8B-B14F-4D97-AF65-F5344CB8AC3E}">
        <p14:creationId xmlns:p14="http://schemas.microsoft.com/office/powerpoint/2010/main" xmlns="" val="1536700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Prerequisites?</a:t>
            </a:r>
            <a:br>
              <a:rPr lang="en-IN" dirty="0" smtClean="0"/>
            </a:br>
            <a:endParaRPr lang="en-US" dirty="0"/>
          </a:p>
        </p:txBody>
      </p:sp>
      <p:sp>
        <p:nvSpPr>
          <p:cNvPr id="3" name="Content Placeholder 2"/>
          <p:cNvSpPr>
            <a:spLocks noGrp="1"/>
          </p:cNvSpPr>
          <p:nvPr>
            <p:ph idx="1"/>
          </p:nvPr>
        </p:nvSpPr>
        <p:spPr>
          <a:xfrm>
            <a:off x="838200" y="1825625"/>
            <a:ext cx="10375900" cy="4351338"/>
          </a:xfrm>
        </p:spPr>
        <p:txBody>
          <a:bodyPr/>
          <a:lstStyle/>
          <a:p>
            <a:r>
              <a:rPr lang="en-US" dirty="0" smtClean="0"/>
              <a:t>Understanding of Web Technologies</a:t>
            </a:r>
          </a:p>
          <a:p>
            <a:r>
              <a:rPr lang="en-US" dirty="0" smtClean="0"/>
              <a:t>HTML/HTML5</a:t>
            </a:r>
          </a:p>
          <a:p>
            <a:r>
              <a:rPr lang="en-US" dirty="0" smtClean="0"/>
              <a:t>CSS/CSS3/BOOTSTRAP</a:t>
            </a:r>
          </a:p>
          <a:p>
            <a:r>
              <a:rPr lang="en-US" dirty="0" smtClean="0"/>
              <a:t>JAVA SCRIPT</a:t>
            </a:r>
          </a:p>
          <a:p>
            <a:r>
              <a:rPr lang="en-US" dirty="0" smtClean="0"/>
              <a:t>JSON</a:t>
            </a:r>
          </a:p>
          <a:p>
            <a:r>
              <a:rPr lang="en-US" dirty="0" err="1" smtClean="0"/>
              <a:t>AngularJS</a:t>
            </a:r>
            <a:r>
              <a:rPr lang="en-US" dirty="0" smtClean="0"/>
              <a:t> 1</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TypeScript</a:t>
            </a:r>
            <a:r>
              <a:rPr lang="en-IN" dirty="0" smtClean="0"/>
              <a:t> Editors</a:t>
            </a:r>
            <a:endParaRPr lang="en-IN" dirty="0"/>
          </a:p>
        </p:txBody>
      </p:sp>
      <p:sp>
        <p:nvSpPr>
          <p:cNvPr id="3" name="Content Placeholder 2"/>
          <p:cNvSpPr>
            <a:spLocks noGrp="1"/>
          </p:cNvSpPr>
          <p:nvPr>
            <p:ph idx="1"/>
          </p:nvPr>
        </p:nvSpPr>
        <p:spPr/>
        <p:txBody>
          <a:bodyPr/>
          <a:lstStyle/>
          <a:p>
            <a:r>
              <a:rPr lang="en-IN" dirty="0" smtClean="0"/>
              <a:t>Visual Studio.</a:t>
            </a:r>
          </a:p>
          <a:p>
            <a:r>
              <a:rPr lang="en-IN" dirty="0" smtClean="0"/>
              <a:t>Visual Studio Code.</a:t>
            </a:r>
          </a:p>
          <a:p>
            <a:r>
              <a:rPr lang="en-IN" dirty="0" smtClean="0"/>
              <a:t>Atom.</a:t>
            </a:r>
          </a:p>
          <a:p>
            <a:r>
              <a:rPr lang="en-IN" dirty="0" smtClean="0"/>
              <a:t>Eclipse.</a:t>
            </a:r>
          </a:p>
          <a:p>
            <a:r>
              <a:rPr lang="en-IN" dirty="0" smtClean="0"/>
              <a:t>Others.</a:t>
            </a:r>
            <a:endParaRPr lang="en-IN" dirty="0"/>
          </a:p>
        </p:txBody>
      </p:sp>
    </p:spTree>
    <p:extLst>
      <p:ext uri="{BB962C8B-B14F-4D97-AF65-F5344CB8AC3E}">
        <p14:creationId xmlns:p14="http://schemas.microsoft.com/office/powerpoint/2010/main" xmlns="" val="41156254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Autofit/>
          </a:bodyPr>
          <a:lstStyle/>
          <a:p>
            <a:pPr marL="0" indent="0">
              <a:buNone/>
            </a:pPr>
            <a:endParaRPr lang="en-IN" sz="11500" dirty="0" smtClean="0"/>
          </a:p>
          <a:p>
            <a:pPr marL="0" indent="0">
              <a:buNone/>
            </a:pPr>
            <a:r>
              <a:rPr lang="en-IN" sz="11500" dirty="0" smtClean="0"/>
              <a:t>ANGULAR SETUP ENVIRONMENT</a:t>
            </a:r>
            <a:endParaRPr lang="en-IN" sz="11500" dirty="0"/>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91294"/>
            <a:ext cx="3810000" cy="3810000"/>
          </a:xfrm>
          <a:prstGeom prst="rect">
            <a:avLst/>
          </a:prstGeom>
        </p:spPr>
      </p:pic>
    </p:spTree>
    <p:extLst>
      <p:ext uri="{BB962C8B-B14F-4D97-AF65-F5344CB8AC3E}">
        <p14:creationId xmlns:p14="http://schemas.microsoft.com/office/powerpoint/2010/main" xmlns="" val="36302840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600" dirty="0" smtClean="0"/>
              <a:t>Option to Start Angular</a:t>
            </a:r>
            <a:endParaRPr lang="en-IN" sz="6600" dirty="0"/>
          </a:p>
        </p:txBody>
      </p:sp>
      <p:sp>
        <p:nvSpPr>
          <p:cNvPr id="3" name="Content Placeholder 2"/>
          <p:cNvSpPr>
            <a:spLocks noGrp="1"/>
          </p:cNvSpPr>
          <p:nvPr>
            <p:ph idx="1"/>
          </p:nvPr>
        </p:nvSpPr>
        <p:spPr>
          <a:xfrm>
            <a:off x="555812" y="1825624"/>
            <a:ext cx="10797988" cy="4682751"/>
          </a:xfrm>
        </p:spPr>
        <p:txBody>
          <a:bodyPr>
            <a:normAutofit/>
          </a:bodyPr>
          <a:lstStyle/>
          <a:p>
            <a:pPr marL="0" lvl="1" indent="0">
              <a:buClr>
                <a:schemeClr val="accent3"/>
              </a:buClr>
              <a:buSzPct val="95000"/>
              <a:buNone/>
            </a:pPr>
            <a:r>
              <a:rPr lang="en-IN" sz="6600" dirty="0" smtClean="0"/>
              <a:t>Use Official Website www.angular.io</a:t>
            </a:r>
          </a:p>
          <a:p>
            <a:pPr marL="274320" lvl="1" indent="-274320">
              <a:buClr>
                <a:schemeClr val="accent3"/>
              </a:buClr>
              <a:buSzPct val="95000"/>
            </a:pPr>
            <a:r>
              <a:rPr lang="en-IN" sz="4800" dirty="0" smtClean="0"/>
              <a:t>Quick Start</a:t>
            </a:r>
          </a:p>
          <a:p>
            <a:pPr marL="274320" lvl="1" indent="-274320">
              <a:buClr>
                <a:schemeClr val="accent3"/>
              </a:buClr>
              <a:buSzPct val="95000"/>
            </a:pPr>
            <a:r>
              <a:rPr lang="en-IN" sz="4800" dirty="0" err="1" smtClean="0"/>
              <a:t>AngularCli</a:t>
            </a:r>
            <a:endParaRPr lang="en-IN" sz="4800" dirty="0"/>
          </a:p>
          <a:p>
            <a:r>
              <a:rPr lang="en-IN" sz="5400" dirty="0" smtClean="0"/>
              <a:t>Manually </a:t>
            </a:r>
            <a:r>
              <a:rPr lang="en-IN" sz="5400" dirty="0"/>
              <a:t>perform each </a:t>
            </a:r>
            <a:r>
              <a:rPr lang="en-IN" sz="5400" dirty="0" smtClean="0"/>
              <a:t>step</a:t>
            </a:r>
            <a:endParaRPr lang="en-IN" sz="5400" dirty="0"/>
          </a:p>
          <a:p>
            <a:pPr marL="0" indent="0">
              <a:buNone/>
            </a:pPr>
            <a:endParaRPr lang="en-IN" sz="4400" dirty="0" smtClean="0"/>
          </a:p>
          <a:p>
            <a:pPr marL="393192" lvl="1" indent="0">
              <a:buNone/>
            </a:pPr>
            <a:endParaRPr lang="en-IN" sz="6000" dirty="0" smtClean="0"/>
          </a:p>
        </p:txBody>
      </p:sp>
    </p:spTree>
    <p:extLst>
      <p:ext uri="{BB962C8B-B14F-4D97-AF65-F5344CB8AC3E}">
        <p14:creationId xmlns:p14="http://schemas.microsoft.com/office/powerpoint/2010/main" xmlns="" val="9985536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600" dirty="0" smtClean="0"/>
              <a:t>QUICK START</a:t>
            </a:r>
            <a:endParaRPr lang="en-IN" sz="6600" dirty="0"/>
          </a:p>
        </p:txBody>
      </p:sp>
      <p:sp>
        <p:nvSpPr>
          <p:cNvPr id="3" name="Content Placeholder 2"/>
          <p:cNvSpPr>
            <a:spLocks noGrp="1"/>
          </p:cNvSpPr>
          <p:nvPr>
            <p:ph idx="1"/>
          </p:nvPr>
        </p:nvSpPr>
        <p:spPr>
          <a:xfrm>
            <a:off x="555812" y="1690688"/>
            <a:ext cx="10327341" cy="5032841"/>
          </a:xfrm>
        </p:spPr>
        <p:txBody>
          <a:bodyPr>
            <a:normAutofit lnSpcReduction="10000"/>
          </a:bodyPr>
          <a:lstStyle/>
          <a:p>
            <a:r>
              <a:rPr lang="en-IN" sz="4400" dirty="0"/>
              <a:t>The </a:t>
            </a:r>
            <a:r>
              <a:rPr lang="en-IN" sz="4400" dirty="0" err="1">
                <a:hlinkClick r:id="rId2" tooltip="QuickStart live-coding"/>
              </a:rPr>
              <a:t>QuickStart</a:t>
            </a:r>
            <a:r>
              <a:rPr lang="en-IN" sz="4400" dirty="0">
                <a:hlinkClick r:id="rId2" tooltip="QuickStart live-coding"/>
              </a:rPr>
              <a:t> live-coding</a:t>
            </a:r>
            <a:r>
              <a:rPr lang="en-IN" sz="4400" dirty="0"/>
              <a:t> / </a:t>
            </a:r>
            <a:r>
              <a:rPr lang="en-IN" sz="4400" dirty="0">
                <a:hlinkClick r:id="rId3" tooltip="Download example"/>
              </a:rPr>
              <a:t>download example</a:t>
            </a:r>
            <a:r>
              <a:rPr lang="en-IN" sz="4400" dirty="0"/>
              <a:t> </a:t>
            </a:r>
            <a:r>
              <a:rPr lang="en-IN" sz="4400" dirty="0" err="1"/>
              <a:t>example</a:t>
            </a:r>
            <a:r>
              <a:rPr lang="en-IN" sz="4400" dirty="0"/>
              <a:t> is an Angular </a:t>
            </a:r>
            <a:r>
              <a:rPr lang="en-IN" sz="4400" i="1" dirty="0"/>
              <a:t>playground</a:t>
            </a:r>
            <a:r>
              <a:rPr lang="en-IN" sz="4400" dirty="0" smtClean="0"/>
              <a:t>..</a:t>
            </a:r>
            <a:endParaRPr lang="en-IN" sz="4400" dirty="0"/>
          </a:p>
          <a:p>
            <a:r>
              <a:rPr lang="en-IN" sz="4400" dirty="0"/>
              <a:t>Setting up a new project on your machine is quick and easy with the </a:t>
            </a:r>
            <a:r>
              <a:rPr lang="en-IN" sz="4400" b="1" dirty="0" err="1"/>
              <a:t>QuickStart</a:t>
            </a:r>
            <a:r>
              <a:rPr lang="en-IN" sz="4400" b="1" dirty="0"/>
              <a:t> seed</a:t>
            </a:r>
            <a:r>
              <a:rPr lang="en-IN" sz="4400" dirty="0"/>
              <a:t>, maintained </a:t>
            </a:r>
            <a:r>
              <a:rPr lang="en-IN" sz="4400" dirty="0">
                <a:hlinkClick r:id="rId4" tooltip="Install the github QuickStart repo"/>
              </a:rPr>
              <a:t>on </a:t>
            </a:r>
            <a:r>
              <a:rPr lang="en-IN" sz="4400" dirty="0" err="1">
                <a:hlinkClick r:id="rId4" tooltip="Install the github QuickStart repo"/>
              </a:rPr>
              <a:t>github</a:t>
            </a:r>
            <a:r>
              <a:rPr lang="en-IN" sz="4400" dirty="0"/>
              <a:t>.</a:t>
            </a:r>
          </a:p>
          <a:p>
            <a:r>
              <a:rPr lang="en-IN" sz="4400" dirty="0"/>
              <a:t>Make sure you have </a:t>
            </a:r>
            <a:r>
              <a:rPr lang="en-IN" sz="4400" dirty="0">
                <a:hlinkClick r:id="rId5" tooltip="What if you don't have node and npm?"/>
              </a:rPr>
              <a:t>node and </a:t>
            </a:r>
            <a:r>
              <a:rPr lang="en-IN" sz="4400" dirty="0" err="1">
                <a:hlinkClick r:id="rId5" tooltip="What if you don't have node and npm?"/>
              </a:rPr>
              <a:t>npm</a:t>
            </a:r>
            <a:r>
              <a:rPr lang="en-IN" sz="4400" dirty="0">
                <a:hlinkClick r:id="rId5" tooltip="What if you don't have node and npm?"/>
              </a:rPr>
              <a:t> installed</a:t>
            </a:r>
            <a:r>
              <a:rPr lang="en-IN" sz="4400" dirty="0"/>
              <a:t>.</a:t>
            </a:r>
          </a:p>
          <a:p>
            <a:pPr marL="0" indent="0">
              <a:buNone/>
            </a:pPr>
            <a:endParaRPr lang="en-IN" sz="4400" dirty="0" smtClean="0"/>
          </a:p>
          <a:p>
            <a:pPr marL="393192" lvl="1" indent="0">
              <a:buNone/>
            </a:pPr>
            <a:endParaRPr lang="en-IN" sz="6000" dirty="0" smtClean="0"/>
          </a:p>
        </p:txBody>
      </p:sp>
    </p:spTree>
    <p:extLst>
      <p:ext uri="{BB962C8B-B14F-4D97-AF65-F5344CB8AC3E}">
        <p14:creationId xmlns:p14="http://schemas.microsoft.com/office/powerpoint/2010/main" xmlns="" val="37507119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52954" y="0"/>
            <a:ext cx="10970858" cy="65621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600" dirty="0" smtClean="0"/>
              <a:t>QUICK START</a:t>
            </a:r>
            <a:endParaRPr lang="en-IN" sz="6600" dirty="0"/>
          </a:p>
        </p:txBody>
      </p:sp>
      <p:sp>
        <p:nvSpPr>
          <p:cNvPr id="3" name="Content Placeholder 2"/>
          <p:cNvSpPr>
            <a:spLocks noGrp="1"/>
          </p:cNvSpPr>
          <p:nvPr>
            <p:ph idx="1"/>
          </p:nvPr>
        </p:nvSpPr>
        <p:spPr>
          <a:xfrm>
            <a:off x="555812" y="1690688"/>
            <a:ext cx="10327341" cy="5032841"/>
          </a:xfrm>
        </p:spPr>
        <p:txBody>
          <a:bodyPr>
            <a:normAutofit/>
          </a:bodyPr>
          <a:lstStyle/>
          <a:p>
            <a:pPr marL="0" indent="0">
              <a:buNone/>
            </a:pPr>
            <a:r>
              <a:rPr lang="en-IN" b="1" dirty="0"/>
              <a:t>Clone</a:t>
            </a:r>
          </a:p>
          <a:p>
            <a:r>
              <a:rPr lang="en-IN" dirty="0"/>
              <a:t>Perform the </a:t>
            </a:r>
            <a:r>
              <a:rPr lang="en-IN" i="1" dirty="0"/>
              <a:t>clone-to-launch</a:t>
            </a:r>
            <a:r>
              <a:rPr lang="en-IN" dirty="0"/>
              <a:t> steps with these terminal </a:t>
            </a:r>
            <a:r>
              <a:rPr lang="en-IN" dirty="0" smtClean="0"/>
              <a:t>commands</a:t>
            </a:r>
          </a:p>
          <a:p>
            <a:r>
              <a:rPr lang="en-IN" dirty="0" smtClean="0">
                <a:hlinkClick r:id="rId2"/>
              </a:rPr>
              <a:t>https://git-scm.com/</a:t>
            </a:r>
            <a:r>
              <a:rPr lang="en-IN" dirty="0" smtClean="0"/>
              <a:t>  (git official website)</a:t>
            </a:r>
            <a:endParaRPr lang="en-IN" dirty="0"/>
          </a:p>
          <a:p>
            <a:pPr marL="393192" lvl="1" indent="0">
              <a:buNone/>
            </a:pPr>
            <a:r>
              <a:rPr lang="en-IN" sz="3600" dirty="0"/>
              <a:t>git clone https://github.com/angular/quickstart.git </a:t>
            </a:r>
            <a:r>
              <a:rPr lang="en-IN" sz="3600" dirty="0" err="1"/>
              <a:t>quickstart</a:t>
            </a:r>
            <a:endParaRPr lang="en-IN" sz="3600" dirty="0"/>
          </a:p>
          <a:p>
            <a:pPr marL="393192" lvl="1" indent="0">
              <a:buNone/>
            </a:pPr>
            <a:r>
              <a:rPr lang="en-IN" sz="3600" dirty="0"/>
              <a:t>cd </a:t>
            </a:r>
            <a:r>
              <a:rPr lang="en-IN" sz="3600" dirty="0" err="1"/>
              <a:t>quickstart</a:t>
            </a:r>
            <a:endParaRPr lang="en-IN" sz="3600" dirty="0"/>
          </a:p>
          <a:p>
            <a:pPr marL="393192" lvl="1" indent="0">
              <a:buNone/>
            </a:pPr>
            <a:r>
              <a:rPr lang="en-IN" sz="3600" dirty="0" err="1"/>
              <a:t>npm</a:t>
            </a:r>
            <a:r>
              <a:rPr lang="en-IN" sz="3600" dirty="0"/>
              <a:t> install</a:t>
            </a:r>
          </a:p>
          <a:p>
            <a:pPr marL="393192" lvl="1" indent="0">
              <a:buNone/>
            </a:pPr>
            <a:r>
              <a:rPr lang="en-IN" sz="3600" dirty="0" err="1"/>
              <a:t>npm</a:t>
            </a:r>
            <a:r>
              <a:rPr lang="en-IN" sz="3600" dirty="0"/>
              <a:t> start</a:t>
            </a:r>
            <a:endParaRPr lang="en-IN" sz="3600" dirty="0" smtClean="0"/>
          </a:p>
        </p:txBody>
      </p:sp>
    </p:spTree>
    <p:extLst>
      <p:ext uri="{BB962C8B-B14F-4D97-AF65-F5344CB8AC3E}">
        <p14:creationId xmlns:p14="http://schemas.microsoft.com/office/powerpoint/2010/main" xmlns="" val="272522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600" dirty="0" smtClean="0"/>
              <a:t>QUICK START</a:t>
            </a:r>
            <a:endParaRPr lang="en-IN" sz="6600" dirty="0"/>
          </a:p>
        </p:txBody>
      </p:sp>
      <p:sp>
        <p:nvSpPr>
          <p:cNvPr id="5" name="Rectangle 2"/>
          <p:cNvSpPr>
            <a:spLocks noGrp="1" noChangeArrowheads="1"/>
          </p:cNvSpPr>
          <p:nvPr>
            <p:ph idx="1"/>
          </p:nvPr>
        </p:nvSpPr>
        <p:spPr bwMode="auto">
          <a:xfrm>
            <a:off x="555625" y="2129440"/>
            <a:ext cx="9966575" cy="4154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304704"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rPr>
              <a:t>Download</a:t>
            </a:r>
            <a:endParaRPr kumimoji="0" lang="en-US" altLang="en-US" sz="5400" b="0" i="0" u="none" strike="noStrike" cap="none" normalizeH="0" baseline="0" dirty="0" smtClean="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hlinkClick r:id="rId2" tooltip="Download the QuickStart seed repository"/>
              </a:rPr>
              <a:t>Download the </a:t>
            </a:r>
            <a:r>
              <a:rPr kumimoji="0" lang="en-US" altLang="en-US" sz="3200" b="0" i="0" u="none" strike="noStrike" cap="none" normalizeH="0" baseline="0" dirty="0" err="1" smtClean="0">
                <a:ln>
                  <a:noFill/>
                </a:ln>
                <a:solidFill>
                  <a:srgbClr val="333333"/>
                </a:solidFill>
                <a:effectLst/>
                <a:latin typeface="Helvetica" panose="020B0604020202020204" pitchFamily="34" charset="0"/>
                <a:ea typeface="Times New Roman" panose="02020603050405020304" pitchFamily="18" charset="0"/>
                <a:hlinkClick r:id="rId2" tooltip="Download the QuickStart seed repository"/>
              </a:rPr>
              <a:t>QuickStart</a:t>
            </a:r>
            <a:r>
              <a:rPr kumimoji="0" lang="en-US" altLang="en-US" sz="32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hlinkClick r:id="rId2" tooltip="Download the QuickStart seed repository"/>
              </a:rPr>
              <a:t> seed</a:t>
            </a:r>
            <a:r>
              <a:rPr kumimoji="0" lang="en-US" altLang="en-US" sz="32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rPr>
              <a:t> and unzip it into your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rPr>
              <a:t>project folder. Then perform the remaining steps with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rPr>
              <a:t>these terminal commands.</a:t>
            </a:r>
            <a:endParaRPr kumimoji="0" lang="en-US" altLang="en-US" sz="3200" b="0" i="0" u="none" strike="noStrike" cap="none" normalizeH="0" baseline="0" dirty="0" smtClean="0">
              <a:ln>
                <a:noFill/>
              </a:ln>
              <a:solidFill>
                <a:srgbClr val="333333"/>
              </a:solidFill>
              <a:effectLst/>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333333"/>
                </a:solidFill>
                <a:effectLst/>
                <a:latin typeface="Arial Unicode MS"/>
                <a:ea typeface="Times New Roman" panose="02020603050405020304" pitchFamily="18" charset="0"/>
                <a:cs typeface="Courier New" panose="02070309020205020404" pitchFamily="49" charset="0"/>
              </a:rPr>
              <a:t>            </a:t>
            </a:r>
            <a:r>
              <a:rPr kumimoji="0" lang="en-US" altLang="en-US" b="0" i="0" u="none" strike="noStrike" cap="none" normalizeH="0" baseline="0" dirty="0" smtClean="0">
                <a:ln>
                  <a:noFill/>
                </a:ln>
                <a:solidFill>
                  <a:srgbClr val="000000"/>
                </a:solidFill>
                <a:effectLst/>
                <a:latin typeface="Arial Unicode MS"/>
                <a:ea typeface="Times New Roman" panose="02020603050405020304" pitchFamily="18" charset="0"/>
                <a:cs typeface="Courier New" panose="02070309020205020404" pitchFamily="49" charset="0"/>
              </a:rPr>
              <a:t>cd </a:t>
            </a:r>
            <a:r>
              <a:rPr kumimoji="0" lang="en-US" altLang="en-US" b="0" i="0" u="none" strike="noStrike" cap="none" normalizeH="0" baseline="0" dirty="0" err="1" smtClean="0">
                <a:ln>
                  <a:noFill/>
                </a:ln>
                <a:solidFill>
                  <a:srgbClr val="000000"/>
                </a:solidFill>
                <a:effectLst/>
                <a:latin typeface="Arial Unicode MS"/>
                <a:ea typeface="Times New Roman" panose="02020603050405020304" pitchFamily="18" charset="0"/>
                <a:cs typeface="Courier New" panose="02070309020205020404" pitchFamily="49" charset="0"/>
              </a:rPr>
              <a:t>quickstart</a:t>
            </a:r>
            <a:endParaRPr kumimoji="0" lang="en-US" altLang="en-US" b="0" i="0" u="none" strike="noStrike" cap="none" normalizeH="0" baseline="0" dirty="0" smtClean="0">
              <a:ln>
                <a:noFill/>
              </a:ln>
              <a:solidFill>
                <a:srgbClr val="000000"/>
              </a:solidFill>
              <a:effectLst/>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Arial Unicode MS"/>
                <a:ea typeface="Times New Roman" panose="02020603050405020304" pitchFamily="18" charset="0"/>
                <a:cs typeface="Courier New" panose="02070309020205020404" pitchFamily="49" charset="0"/>
              </a:rPr>
              <a:t> </a:t>
            </a:r>
            <a:r>
              <a:rPr lang="en-US" altLang="en-US" dirty="0" smtClean="0">
                <a:solidFill>
                  <a:srgbClr val="000000"/>
                </a:solidFill>
                <a:latin typeface="Arial Unicode MS"/>
                <a:ea typeface="Times New Roman" panose="02020603050405020304" pitchFamily="18" charset="0"/>
                <a:cs typeface="Courier New" panose="02070309020205020404" pitchFamily="49" charset="0"/>
              </a:rPr>
              <a:t>             </a:t>
            </a:r>
            <a:r>
              <a:rPr kumimoji="0" lang="en-US" altLang="en-US" b="0" i="0" u="none" strike="noStrike" cap="none" normalizeH="0" baseline="0" dirty="0" err="1" smtClean="0">
                <a:ln>
                  <a:noFill/>
                </a:ln>
                <a:solidFill>
                  <a:srgbClr val="000000"/>
                </a:solidFill>
                <a:effectLst/>
                <a:latin typeface="Arial Unicode MS"/>
                <a:ea typeface="Times New Roman" panose="02020603050405020304" pitchFamily="18" charset="0"/>
                <a:cs typeface="Courier New" panose="02070309020205020404" pitchFamily="49" charset="0"/>
              </a:rPr>
              <a:t>npm</a:t>
            </a:r>
            <a:r>
              <a:rPr kumimoji="0" lang="en-US" altLang="en-US" b="0" i="0" u="none" strike="noStrike" cap="none" normalizeH="0" baseline="0" dirty="0" smtClean="0">
                <a:ln>
                  <a:noFill/>
                </a:ln>
                <a:solidFill>
                  <a:srgbClr val="000000"/>
                </a:solidFill>
                <a:effectLst/>
                <a:latin typeface="Arial Unicode MS"/>
                <a:ea typeface="Times New Roman" panose="02020603050405020304" pitchFamily="18" charset="0"/>
                <a:cs typeface="Courier New" panose="02070309020205020404" pitchFamily="49" charset="0"/>
              </a:rPr>
              <a:t> install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Arial Unicode MS"/>
                <a:ea typeface="Times New Roman" panose="02020603050405020304" pitchFamily="18" charset="0"/>
                <a:cs typeface="Courier New" panose="02070309020205020404" pitchFamily="49" charset="0"/>
              </a:rPr>
              <a:t> </a:t>
            </a:r>
            <a:r>
              <a:rPr lang="en-US" altLang="en-US" dirty="0" smtClean="0">
                <a:solidFill>
                  <a:srgbClr val="000000"/>
                </a:solidFill>
                <a:latin typeface="Arial Unicode MS"/>
                <a:ea typeface="Times New Roman" panose="02020603050405020304" pitchFamily="18" charset="0"/>
                <a:cs typeface="Courier New" panose="02070309020205020404" pitchFamily="49" charset="0"/>
              </a:rPr>
              <a:t>             </a:t>
            </a:r>
            <a:r>
              <a:rPr kumimoji="0" lang="en-US" altLang="en-US" b="0" i="0" u="none" strike="noStrike" cap="none" normalizeH="0" baseline="0" dirty="0" err="1" smtClean="0">
                <a:ln>
                  <a:noFill/>
                </a:ln>
                <a:solidFill>
                  <a:srgbClr val="000000"/>
                </a:solidFill>
                <a:effectLst/>
                <a:latin typeface="Arial Unicode MS"/>
                <a:ea typeface="Times New Roman" panose="02020603050405020304" pitchFamily="18" charset="0"/>
                <a:cs typeface="Courier New" panose="02070309020205020404" pitchFamily="49" charset="0"/>
              </a:rPr>
              <a:t>npm</a:t>
            </a:r>
            <a:r>
              <a:rPr kumimoji="0" lang="en-US" altLang="en-US" b="0" i="0" u="none" strike="noStrike" cap="none" normalizeH="0" baseline="0" dirty="0" smtClean="0">
                <a:ln>
                  <a:noFill/>
                </a:ln>
                <a:solidFill>
                  <a:srgbClr val="000000"/>
                </a:solidFill>
                <a:effectLst/>
                <a:latin typeface="Arial Unicode MS"/>
                <a:ea typeface="Times New Roman" panose="02020603050405020304" pitchFamily="18" charset="0"/>
                <a:cs typeface="Courier New" panose="02070309020205020404" pitchFamily="49" charset="0"/>
              </a:rPr>
              <a:t> start</a:t>
            </a:r>
            <a:r>
              <a:rPr kumimoji="0" lang="en-US" altLang="en-US" sz="4000" b="0" i="0" u="none" strike="noStrike" cap="none" normalizeH="0" baseline="0" dirty="0" smtClean="0">
                <a:ln>
                  <a:noFill/>
                </a:ln>
                <a:solidFill>
                  <a:schemeClr val="tx1"/>
                </a:solidFill>
                <a:effectLst/>
              </a:rPr>
              <a:t> </a:t>
            </a:r>
            <a:endParaRPr kumimoji="0" lang="en-US" altLang="en-US" sz="6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3742028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850900" y="457200"/>
            <a:ext cx="10274299" cy="6400799"/>
          </a:xfrm>
          <a:prstGeom prst="rect">
            <a:avLst/>
          </a:prstGeom>
          <a:noFill/>
          <a:ln w="9525">
            <a:noFill/>
            <a:miter lim="800000"/>
            <a:headEnd/>
            <a:tailEnd/>
          </a:ln>
        </p:spPr>
      </p:pic>
    </p:spTree>
    <p:extLst>
      <p:ext uri="{BB962C8B-B14F-4D97-AF65-F5344CB8AC3E}">
        <p14:creationId xmlns:p14="http://schemas.microsoft.com/office/powerpoint/2010/main" xmlns="" val="12218246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876300" y="762000"/>
            <a:ext cx="10159999" cy="5414963"/>
          </a:xfrm>
          <a:prstGeom prst="rect">
            <a:avLst/>
          </a:prstGeom>
          <a:noFill/>
          <a:ln w="9525">
            <a:noFill/>
            <a:miter lim="800000"/>
            <a:headEnd/>
            <a:tailEnd/>
          </a:ln>
        </p:spPr>
      </p:pic>
    </p:spTree>
    <p:extLst>
      <p:ext uri="{BB962C8B-B14F-4D97-AF65-F5344CB8AC3E}">
        <p14:creationId xmlns:p14="http://schemas.microsoft.com/office/powerpoint/2010/main" xmlns="" val="38955721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365125"/>
            <a:ext cx="11013141" cy="1325563"/>
          </a:xfrm>
        </p:spPr>
        <p:txBody>
          <a:bodyPr>
            <a:noAutofit/>
          </a:bodyPr>
          <a:lstStyle/>
          <a:p>
            <a:r>
              <a:rPr lang="en-US" sz="4800" b="1" dirty="0" smtClean="0"/>
              <a:t>Setup a environment Using Quick Start</a:t>
            </a:r>
            <a:r>
              <a:rPr lang="en-US" sz="4800" dirty="0" smtClean="0"/>
              <a:t/>
            </a:r>
            <a:br>
              <a:rPr lang="en-US" sz="4800" dirty="0" smtClean="0"/>
            </a:br>
            <a:endParaRPr lang="en-US" sz="4800" dirty="0"/>
          </a:p>
        </p:txBody>
      </p:sp>
      <p:sp>
        <p:nvSpPr>
          <p:cNvPr id="3" name="Content Placeholder 2"/>
          <p:cNvSpPr>
            <a:spLocks noGrp="1"/>
          </p:cNvSpPr>
          <p:nvPr>
            <p:ph idx="1"/>
          </p:nvPr>
        </p:nvSpPr>
        <p:spPr>
          <a:xfrm>
            <a:off x="340659" y="1272988"/>
            <a:ext cx="10822641" cy="5585011"/>
          </a:xfrm>
        </p:spPr>
        <p:txBody>
          <a:bodyPr>
            <a:normAutofit fontScale="70000" lnSpcReduction="20000"/>
          </a:bodyPr>
          <a:lstStyle/>
          <a:p>
            <a:pPr>
              <a:buNone/>
            </a:pPr>
            <a:endParaRPr lang="en-US" dirty="0" smtClean="0"/>
          </a:p>
          <a:p>
            <a:pPr>
              <a:buNone/>
            </a:pPr>
            <a:r>
              <a:rPr lang="en-US" dirty="0"/>
              <a:t> </a:t>
            </a:r>
            <a:r>
              <a:rPr lang="en-US" dirty="0" smtClean="0"/>
              <a:t>  1. Download </a:t>
            </a:r>
            <a:r>
              <a:rPr lang="en-US" dirty="0"/>
              <a:t>quick start </a:t>
            </a:r>
            <a:r>
              <a:rPr lang="en-US" dirty="0">
                <a:hlinkClick r:id="rId2"/>
              </a:rPr>
              <a:t>https://</a:t>
            </a:r>
            <a:r>
              <a:rPr lang="en-US" dirty="0" smtClean="0">
                <a:hlinkClick r:id="rId2"/>
              </a:rPr>
              <a:t>angular.io/guide/quickstart</a:t>
            </a:r>
            <a:r>
              <a:rPr lang="en-US" dirty="0" smtClean="0"/>
              <a:t> or from </a:t>
            </a:r>
            <a:r>
              <a:rPr lang="en-US" dirty="0" err="1" smtClean="0">
                <a:hlinkClick r:id="rId3" tooltip="Install the github QuickStart repo"/>
              </a:rPr>
              <a:t>github</a:t>
            </a:r>
            <a:endParaRPr lang="en-US" dirty="0" smtClean="0"/>
          </a:p>
          <a:p>
            <a:pPr>
              <a:buNone/>
            </a:pPr>
            <a:r>
              <a:rPr lang="en-US" dirty="0"/>
              <a:t> </a:t>
            </a:r>
            <a:r>
              <a:rPr lang="en-US" dirty="0" smtClean="0"/>
              <a:t>  2. Extract zip and Rename folder name to </a:t>
            </a:r>
            <a:r>
              <a:rPr lang="en-US" dirty="0" err="1" smtClean="0"/>
              <a:t>myproject</a:t>
            </a:r>
            <a:r>
              <a:rPr lang="en-US" dirty="0" smtClean="0"/>
              <a:t> </a:t>
            </a:r>
          </a:p>
          <a:p>
            <a:pPr>
              <a:buNone/>
            </a:pPr>
            <a:r>
              <a:rPr lang="en-US" dirty="0"/>
              <a:t> </a:t>
            </a:r>
            <a:r>
              <a:rPr lang="en-US" dirty="0" smtClean="0"/>
              <a:t>  3. Put this folder on c drive and change folder cd </a:t>
            </a:r>
            <a:r>
              <a:rPr lang="en-US" dirty="0" err="1" smtClean="0"/>
              <a:t>myproject</a:t>
            </a:r>
            <a:endParaRPr lang="en-US" dirty="0" smtClean="0"/>
          </a:p>
          <a:p>
            <a:pPr>
              <a:buNone/>
            </a:pPr>
            <a:r>
              <a:rPr lang="en-US" dirty="0" smtClean="0"/>
              <a:t>   4. Download </a:t>
            </a:r>
            <a:r>
              <a:rPr lang="en-US" dirty="0" err="1" smtClean="0"/>
              <a:t>nodejs</a:t>
            </a:r>
            <a:r>
              <a:rPr lang="en-US" dirty="0"/>
              <a:t> </a:t>
            </a:r>
            <a:r>
              <a:rPr lang="en-US" dirty="0">
                <a:hlinkClick r:id="rId4"/>
              </a:rPr>
              <a:t>https://nodejs.org/en/download</a:t>
            </a:r>
            <a:r>
              <a:rPr lang="en-US" dirty="0" smtClean="0">
                <a:hlinkClick r:id="rId4"/>
              </a:rPr>
              <a:t>/</a:t>
            </a:r>
            <a:endParaRPr lang="en-US" dirty="0" smtClean="0"/>
          </a:p>
          <a:p>
            <a:pPr>
              <a:buNone/>
            </a:pPr>
            <a:endParaRPr lang="en-US" dirty="0" smtClean="0"/>
          </a:p>
          <a:p>
            <a:pPr>
              <a:buNone/>
            </a:pPr>
            <a:r>
              <a:rPr lang="en-US" dirty="0"/>
              <a:t> </a:t>
            </a:r>
            <a:r>
              <a:rPr lang="en-US" dirty="0" smtClean="0"/>
              <a:t>  5. Install </a:t>
            </a:r>
            <a:r>
              <a:rPr lang="en-US" dirty="0" err="1" smtClean="0"/>
              <a:t>Nodejs</a:t>
            </a:r>
            <a:endParaRPr lang="en-US" dirty="0" smtClean="0"/>
          </a:p>
          <a:p>
            <a:pPr>
              <a:buNone/>
            </a:pPr>
            <a:r>
              <a:rPr lang="en-US" dirty="0"/>
              <a:t> </a:t>
            </a:r>
            <a:r>
              <a:rPr lang="en-US" dirty="0" smtClean="0"/>
              <a:t>  6. go to the command Prompt(</a:t>
            </a:r>
            <a:r>
              <a:rPr lang="en-US" dirty="0" err="1" smtClean="0"/>
              <a:t>cmd</a:t>
            </a:r>
            <a:r>
              <a:rPr lang="en-US" dirty="0" smtClean="0"/>
              <a:t>)</a:t>
            </a:r>
          </a:p>
          <a:p>
            <a:pPr>
              <a:buNone/>
            </a:pPr>
            <a:r>
              <a:rPr lang="en-US" dirty="0"/>
              <a:t> </a:t>
            </a:r>
            <a:r>
              <a:rPr lang="en-US" dirty="0" smtClean="0"/>
              <a:t>  7. Check </a:t>
            </a:r>
            <a:r>
              <a:rPr lang="en-US" dirty="0" err="1" smtClean="0"/>
              <a:t>Nodejs</a:t>
            </a:r>
            <a:r>
              <a:rPr lang="en-US" dirty="0" smtClean="0"/>
              <a:t> is install or not </a:t>
            </a:r>
            <a:endParaRPr lang="en-US" dirty="0"/>
          </a:p>
          <a:p>
            <a:pPr>
              <a:buNone/>
            </a:pPr>
            <a:r>
              <a:rPr lang="en-US" dirty="0" smtClean="0"/>
              <a:t>		</a:t>
            </a:r>
            <a:r>
              <a:rPr lang="en-US" b="1" dirty="0" smtClean="0"/>
              <a:t>c:/myproject&gt; node –v</a:t>
            </a:r>
          </a:p>
          <a:p>
            <a:pPr>
              <a:buNone/>
            </a:pPr>
            <a:r>
              <a:rPr lang="en-US" dirty="0"/>
              <a:t> </a:t>
            </a:r>
            <a:r>
              <a:rPr lang="en-US" dirty="0" smtClean="0"/>
              <a:t>  8. install node package manager(</a:t>
            </a:r>
            <a:r>
              <a:rPr lang="en-US" dirty="0" err="1" smtClean="0"/>
              <a:t>npm</a:t>
            </a:r>
            <a:r>
              <a:rPr lang="en-US" dirty="0" smtClean="0"/>
              <a:t>) inbuilt part of </a:t>
            </a:r>
            <a:r>
              <a:rPr lang="en-US" dirty="0" err="1" smtClean="0"/>
              <a:t>nodejs</a:t>
            </a:r>
            <a:r>
              <a:rPr lang="en-US" dirty="0" smtClean="0"/>
              <a:t> </a:t>
            </a:r>
            <a:r>
              <a:rPr lang="en-IN" dirty="0"/>
              <a:t>(Install all packages required for the angular2</a:t>
            </a:r>
            <a:r>
              <a:rPr lang="en-IN" dirty="0" smtClean="0"/>
              <a:t>)</a:t>
            </a:r>
            <a:endParaRPr lang="en-US" dirty="0" smtClean="0"/>
          </a:p>
          <a:p>
            <a:pPr>
              <a:buNone/>
            </a:pPr>
            <a:r>
              <a:rPr lang="en-US" dirty="0"/>
              <a:t> </a:t>
            </a:r>
            <a:r>
              <a:rPr lang="en-US" dirty="0" smtClean="0"/>
              <a:t>           </a:t>
            </a:r>
            <a:r>
              <a:rPr lang="en-US" b="1" dirty="0" smtClean="0"/>
              <a:t>c:/myproject&gt;npm install –g</a:t>
            </a:r>
            <a:r>
              <a:rPr lang="en-US" dirty="0" smtClean="0"/>
              <a:t> (global)</a:t>
            </a:r>
          </a:p>
          <a:p>
            <a:pPr>
              <a:buNone/>
            </a:pPr>
            <a:r>
              <a:rPr lang="en-US" dirty="0"/>
              <a:t> </a:t>
            </a:r>
            <a:r>
              <a:rPr lang="en-US" dirty="0" smtClean="0"/>
              <a:t>           </a:t>
            </a:r>
            <a:r>
              <a:rPr lang="en-US" b="1" dirty="0"/>
              <a:t>c:/myproject&gt;</a:t>
            </a:r>
            <a:r>
              <a:rPr lang="en-US" dirty="0" smtClean="0"/>
              <a:t> </a:t>
            </a:r>
            <a:r>
              <a:rPr lang="en-US" b="1" dirty="0" err="1" smtClean="0"/>
              <a:t>npm</a:t>
            </a:r>
            <a:r>
              <a:rPr lang="en-US" b="1" dirty="0" smtClean="0"/>
              <a:t> –v </a:t>
            </a:r>
            <a:r>
              <a:rPr lang="en-US" dirty="0" smtClean="0"/>
              <a:t>(check </a:t>
            </a:r>
            <a:r>
              <a:rPr lang="en-US" dirty="0" err="1" smtClean="0"/>
              <a:t>npm</a:t>
            </a:r>
            <a:r>
              <a:rPr lang="en-US" dirty="0" smtClean="0"/>
              <a:t> install or not)    </a:t>
            </a:r>
          </a:p>
          <a:p>
            <a:pPr>
              <a:buNone/>
            </a:pPr>
            <a:r>
              <a:rPr lang="en-US" dirty="0"/>
              <a:t> </a:t>
            </a:r>
            <a:r>
              <a:rPr lang="en-US" dirty="0" smtClean="0"/>
              <a:t>  9. Start Project </a:t>
            </a:r>
          </a:p>
          <a:p>
            <a:pPr>
              <a:buNone/>
            </a:pPr>
            <a:r>
              <a:rPr lang="en-US" dirty="0" smtClean="0"/>
              <a:t>            </a:t>
            </a:r>
            <a:r>
              <a:rPr lang="en-US" b="1" dirty="0"/>
              <a:t>c:/</a:t>
            </a:r>
            <a:r>
              <a:rPr lang="en-US" b="1" dirty="0" smtClean="0"/>
              <a:t>myproject&gt;npm start</a:t>
            </a:r>
            <a:endParaRPr lang="en-US" dirty="0" smtClean="0"/>
          </a:p>
          <a:p>
            <a:pPr>
              <a:buNone/>
            </a:pPr>
            <a:endParaRPr lang="en-US" dirty="0" smtClean="0"/>
          </a:p>
          <a:p>
            <a:pPr>
              <a:buNone/>
            </a:pPr>
            <a:endParaRPr lang="en-US" dirty="0"/>
          </a:p>
        </p:txBody>
      </p:sp>
    </p:spTree>
    <p:extLst>
      <p:ext uri="{BB962C8B-B14F-4D97-AF65-F5344CB8AC3E}">
        <p14:creationId xmlns:p14="http://schemas.microsoft.com/office/powerpoint/2010/main" xmlns="" val="858065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Understanding Web Technologies</a:t>
            </a:r>
            <a:endParaRPr lang="en-US" sz="4000" dirty="0"/>
          </a:p>
        </p:txBody>
      </p:sp>
      <p:pic>
        <p:nvPicPr>
          <p:cNvPr id="2050" name="Picture 2"/>
          <p:cNvPicPr>
            <a:picLocks noGrp="1" noChangeAspect="1" noChangeArrowheads="1"/>
          </p:cNvPicPr>
          <p:nvPr>
            <p:ph idx="1"/>
          </p:nvPr>
        </p:nvPicPr>
        <p:blipFill>
          <a:blip r:embed="rId2"/>
          <a:srcRect/>
          <a:stretch>
            <a:fillRect/>
          </a:stretch>
        </p:blipFill>
        <p:spPr bwMode="auto">
          <a:xfrm>
            <a:off x="546100" y="1435100"/>
            <a:ext cx="10236200" cy="5168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365125"/>
            <a:ext cx="11013141" cy="1325563"/>
          </a:xfrm>
        </p:spPr>
        <p:txBody>
          <a:bodyPr>
            <a:noAutofit/>
          </a:bodyPr>
          <a:lstStyle/>
          <a:p>
            <a:r>
              <a:rPr lang="en-US" sz="4800" b="1" dirty="0" smtClean="0"/>
              <a:t>Setup a environment Using Angular Command Line interface(cli)</a:t>
            </a:r>
            <a:endParaRPr lang="en-US" sz="4800" dirty="0"/>
          </a:p>
        </p:txBody>
      </p:sp>
      <p:sp>
        <p:nvSpPr>
          <p:cNvPr id="3" name="Content Placeholder 2"/>
          <p:cNvSpPr>
            <a:spLocks noGrp="1"/>
          </p:cNvSpPr>
          <p:nvPr>
            <p:ph idx="1"/>
          </p:nvPr>
        </p:nvSpPr>
        <p:spPr>
          <a:xfrm>
            <a:off x="340659" y="1272988"/>
            <a:ext cx="10822641" cy="5585011"/>
          </a:xfrm>
        </p:spPr>
        <p:txBody>
          <a:bodyPr>
            <a:noAutofit/>
          </a:bodyPr>
          <a:lstStyle/>
          <a:p>
            <a:pPr>
              <a:buNone/>
            </a:pPr>
            <a:endParaRPr lang="en-US" sz="1800" dirty="0" smtClean="0"/>
          </a:p>
          <a:p>
            <a:pPr>
              <a:buNone/>
            </a:pPr>
            <a:r>
              <a:rPr lang="en-US" sz="1800" dirty="0" smtClean="0"/>
              <a:t>   </a:t>
            </a:r>
          </a:p>
          <a:p>
            <a:pPr>
              <a:buNone/>
            </a:pPr>
            <a:r>
              <a:rPr lang="en-US" sz="1800" dirty="0" smtClean="0"/>
              <a:t>   1. Download </a:t>
            </a:r>
            <a:r>
              <a:rPr lang="en-US" sz="1800" dirty="0" err="1" smtClean="0"/>
              <a:t>nodejs</a:t>
            </a:r>
            <a:r>
              <a:rPr lang="en-US" sz="1800" dirty="0"/>
              <a:t> </a:t>
            </a:r>
            <a:r>
              <a:rPr lang="en-US" sz="1800" dirty="0">
                <a:hlinkClick r:id="rId3"/>
              </a:rPr>
              <a:t>https://nodejs.org/en/download</a:t>
            </a:r>
            <a:r>
              <a:rPr lang="en-US" sz="1800" dirty="0" smtClean="0">
                <a:hlinkClick r:id="rId3"/>
              </a:rPr>
              <a:t>/</a:t>
            </a:r>
            <a:endParaRPr lang="en-US" sz="1800" dirty="0" smtClean="0"/>
          </a:p>
          <a:p>
            <a:pPr>
              <a:buNone/>
            </a:pPr>
            <a:r>
              <a:rPr lang="en-US" sz="1800" dirty="0"/>
              <a:t> </a:t>
            </a:r>
            <a:r>
              <a:rPr lang="en-US" sz="1800" dirty="0" smtClean="0"/>
              <a:t>  2. Install </a:t>
            </a:r>
            <a:r>
              <a:rPr lang="en-US" sz="1800" dirty="0" err="1" smtClean="0"/>
              <a:t>Nodejs</a:t>
            </a:r>
            <a:endParaRPr lang="en-US" sz="1800" dirty="0" smtClean="0"/>
          </a:p>
          <a:p>
            <a:pPr>
              <a:buNone/>
            </a:pPr>
            <a:r>
              <a:rPr lang="en-US" sz="1800" dirty="0"/>
              <a:t> </a:t>
            </a:r>
            <a:r>
              <a:rPr lang="en-US" sz="1800" dirty="0" smtClean="0"/>
              <a:t>  3. go to the command Prompt(</a:t>
            </a:r>
            <a:r>
              <a:rPr lang="en-US" sz="1800" dirty="0" err="1" smtClean="0"/>
              <a:t>cmd</a:t>
            </a:r>
            <a:r>
              <a:rPr lang="en-US" sz="1800" dirty="0" smtClean="0"/>
              <a:t>)</a:t>
            </a:r>
          </a:p>
          <a:p>
            <a:pPr>
              <a:buNone/>
            </a:pPr>
            <a:r>
              <a:rPr lang="en-US" sz="1800" dirty="0"/>
              <a:t> </a:t>
            </a:r>
            <a:r>
              <a:rPr lang="en-US" sz="1800" dirty="0" smtClean="0"/>
              <a:t>  4. Check </a:t>
            </a:r>
            <a:r>
              <a:rPr lang="en-US" sz="1800" dirty="0" err="1" smtClean="0"/>
              <a:t>Nodejs</a:t>
            </a:r>
            <a:r>
              <a:rPr lang="en-US" sz="1800" dirty="0" smtClean="0"/>
              <a:t> is install or not </a:t>
            </a:r>
            <a:endParaRPr lang="en-US" sz="1800" dirty="0"/>
          </a:p>
          <a:p>
            <a:pPr>
              <a:buNone/>
            </a:pPr>
            <a:r>
              <a:rPr lang="en-US" sz="1800" dirty="0" smtClean="0"/>
              <a:t>		</a:t>
            </a:r>
            <a:r>
              <a:rPr lang="en-US" sz="1800" b="1" dirty="0" smtClean="0"/>
              <a:t>c:/myproject&gt; node –v</a:t>
            </a:r>
          </a:p>
          <a:p>
            <a:pPr>
              <a:buNone/>
            </a:pPr>
            <a:r>
              <a:rPr lang="en-US" sz="1800" dirty="0"/>
              <a:t> </a:t>
            </a:r>
            <a:r>
              <a:rPr lang="en-US" sz="1800" dirty="0" smtClean="0"/>
              <a:t>  5. install node package manager(</a:t>
            </a:r>
            <a:r>
              <a:rPr lang="en-US" sz="1800" dirty="0" err="1" smtClean="0"/>
              <a:t>npm</a:t>
            </a:r>
            <a:r>
              <a:rPr lang="en-US" sz="1800" dirty="0" smtClean="0"/>
              <a:t>) inbuilt part of </a:t>
            </a:r>
            <a:r>
              <a:rPr lang="en-US" sz="1800" dirty="0" err="1" smtClean="0"/>
              <a:t>nodejs</a:t>
            </a:r>
            <a:r>
              <a:rPr lang="en-US" sz="1800" dirty="0" smtClean="0"/>
              <a:t> </a:t>
            </a:r>
            <a:r>
              <a:rPr lang="en-IN" sz="1800" dirty="0"/>
              <a:t>(Install all packages required for the angular2</a:t>
            </a:r>
            <a:r>
              <a:rPr lang="en-IN" sz="1800" dirty="0" smtClean="0"/>
              <a:t>) with cli</a:t>
            </a:r>
            <a:endParaRPr lang="en-US" sz="1800" dirty="0" smtClean="0"/>
          </a:p>
          <a:p>
            <a:pPr>
              <a:buNone/>
            </a:pPr>
            <a:r>
              <a:rPr lang="en-US" sz="1800" dirty="0"/>
              <a:t> </a:t>
            </a:r>
            <a:r>
              <a:rPr lang="en-US" sz="1800" dirty="0" smtClean="0"/>
              <a:t>           </a:t>
            </a:r>
            <a:r>
              <a:rPr lang="en-US" sz="1800" b="1" dirty="0" smtClean="0"/>
              <a:t>c:/myproject&gt;npm install –g</a:t>
            </a:r>
            <a:r>
              <a:rPr lang="en-US" sz="1800" dirty="0" smtClean="0"/>
              <a:t> @angular/cli</a:t>
            </a:r>
          </a:p>
          <a:p>
            <a:pPr>
              <a:buNone/>
            </a:pPr>
            <a:r>
              <a:rPr lang="en-US" sz="1800" dirty="0"/>
              <a:t> </a:t>
            </a:r>
            <a:r>
              <a:rPr lang="en-US" sz="1800" dirty="0" smtClean="0"/>
              <a:t>           </a:t>
            </a:r>
            <a:r>
              <a:rPr lang="en-US" sz="1800" b="1" dirty="0"/>
              <a:t>c:/myproject&gt;</a:t>
            </a:r>
            <a:r>
              <a:rPr lang="en-US" sz="1800" dirty="0" smtClean="0"/>
              <a:t> </a:t>
            </a:r>
            <a:r>
              <a:rPr lang="en-US" sz="1800" b="1" dirty="0" err="1" smtClean="0"/>
              <a:t>npm</a:t>
            </a:r>
            <a:r>
              <a:rPr lang="en-US" sz="1800" b="1" dirty="0" smtClean="0"/>
              <a:t> –v </a:t>
            </a:r>
            <a:r>
              <a:rPr lang="en-US" sz="1800" dirty="0" smtClean="0"/>
              <a:t>(check </a:t>
            </a:r>
            <a:r>
              <a:rPr lang="en-US" sz="1800" dirty="0" err="1" smtClean="0"/>
              <a:t>npm</a:t>
            </a:r>
            <a:r>
              <a:rPr lang="en-US" sz="1800" dirty="0" smtClean="0"/>
              <a:t> install or not) </a:t>
            </a:r>
          </a:p>
          <a:p>
            <a:pPr>
              <a:buNone/>
            </a:pPr>
            <a:r>
              <a:rPr lang="en-US" sz="1800" dirty="0"/>
              <a:t> </a:t>
            </a:r>
            <a:r>
              <a:rPr lang="en-US" sz="1800" dirty="0" smtClean="0"/>
              <a:t>  6.      </a:t>
            </a:r>
            <a:r>
              <a:rPr lang="en-US" sz="1800" b="1" dirty="0"/>
              <a:t>c:/myproject</a:t>
            </a:r>
            <a:r>
              <a:rPr lang="en-US" sz="1800" b="1" dirty="0" smtClean="0"/>
              <a:t>&gt; ng  new web-app</a:t>
            </a:r>
          </a:p>
          <a:p>
            <a:pPr>
              <a:buNone/>
            </a:pPr>
            <a:r>
              <a:rPr lang="en-US" sz="1800" b="1" dirty="0"/>
              <a:t> </a:t>
            </a:r>
            <a:r>
              <a:rPr lang="en-US" sz="1800" b="1" dirty="0" smtClean="0"/>
              <a:t>  7.      c</a:t>
            </a:r>
            <a:r>
              <a:rPr lang="en-US" sz="1800" b="1" dirty="0"/>
              <a:t>:/myproject</a:t>
            </a:r>
            <a:r>
              <a:rPr lang="en-US" sz="1800" b="1" dirty="0" smtClean="0"/>
              <a:t>&gt; </a:t>
            </a:r>
            <a:r>
              <a:rPr lang="en-US" sz="1800" b="1" dirty="0" err="1" smtClean="0"/>
              <a:t>cd</a:t>
            </a:r>
            <a:r>
              <a:rPr lang="en-US" sz="1800" b="1" dirty="0" smtClean="0"/>
              <a:t> web-app</a:t>
            </a:r>
          </a:p>
          <a:p>
            <a:pPr>
              <a:buNone/>
            </a:pPr>
            <a:r>
              <a:rPr lang="en-US" sz="1800" dirty="0" smtClean="0"/>
              <a:t>   8. </a:t>
            </a:r>
            <a:r>
              <a:rPr lang="en-US" sz="1800" dirty="0"/>
              <a:t>Start Project </a:t>
            </a:r>
            <a:endParaRPr lang="en-US" sz="1800" b="1" dirty="0" smtClean="0"/>
          </a:p>
          <a:p>
            <a:pPr>
              <a:buNone/>
            </a:pPr>
            <a:r>
              <a:rPr lang="en-US" sz="1800" b="1" dirty="0" smtClean="0"/>
              <a:t>	       c</a:t>
            </a:r>
            <a:r>
              <a:rPr lang="en-US" sz="1800" b="1" dirty="0"/>
              <a:t>:/</a:t>
            </a:r>
            <a:r>
              <a:rPr lang="en-US" sz="1800" b="1" dirty="0" smtClean="0"/>
              <a:t>myproject/web_app&gt;ng serve  - - open (same as </a:t>
            </a:r>
            <a:r>
              <a:rPr lang="en-US" sz="1800" b="1" dirty="0" err="1" smtClean="0"/>
              <a:t>npm</a:t>
            </a:r>
            <a:r>
              <a:rPr lang="en-US" sz="1800" b="1" dirty="0" smtClean="0"/>
              <a:t> start)</a:t>
            </a:r>
            <a:endParaRPr lang="en-US" sz="1800" dirty="0" smtClean="0"/>
          </a:p>
          <a:p>
            <a:pPr>
              <a:buNone/>
            </a:pPr>
            <a:r>
              <a:rPr lang="en-US" sz="1800" dirty="0" smtClean="0"/>
              <a:t>            </a:t>
            </a:r>
          </a:p>
          <a:p>
            <a:pPr>
              <a:buNone/>
            </a:pPr>
            <a:endParaRPr lang="en-US" sz="1800" dirty="0"/>
          </a:p>
        </p:txBody>
      </p:sp>
    </p:spTree>
    <p:extLst>
      <p:ext uri="{BB962C8B-B14F-4D97-AF65-F5344CB8AC3E}">
        <p14:creationId xmlns:p14="http://schemas.microsoft.com/office/powerpoint/2010/main" xmlns="" val="38609478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365125"/>
            <a:ext cx="11013141" cy="1325563"/>
          </a:xfrm>
        </p:spPr>
        <p:txBody>
          <a:bodyPr>
            <a:noAutofit/>
          </a:bodyPr>
          <a:lstStyle/>
          <a:p>
            <a:r>
              <a:rPr lang="en-US" sz="4800" b="1" dirty="0" smtClean="0"/>
              <a:t>Setup a environment Using Angular Command Line interface(cli)</a:t>
            </a:r>
            <a:endParaRPr lang="en-US" sz="4800" dirty="0"/>
          </a:p>
        </p:txBody>
      </p:sp>
      <p:sp>
        <p:nvSpPr>
          <p:cNvPr id="3" name="Content Placeholder 2"/>
          <p:cNvSpPr>
            <a:spLocks noGrp="1"/>
          </p:cNvSpPr>
          <p:nvPr>
            <p:ph idx="1"/>
          </p:nvPr>
        </p:nvSpPr>
        <p:spPr>
          <a:xfrm>
            <a:off x="340659" y="1272988"/>
            <a:ext cx="10822641" cy="5585011"/>
          </a:xfrm>
        </p:spPr>
        <p:txBody>
          <a:bodyPr>
            <a:noAutofit/>
          </a:bodyPr>
          <a:lstStyle/>
          <a:p>
            <a:pPr>
              <a:buNone/>
            </a:pPr>
            <a:endParaRPr lang="en-US" sz="3200" dirty="0" smtClean="0"/>
          </a:p>
          <a:p>
            <a:pPr>
              <a:buNone/>
            </a:pPr>
            <a:r>
              <a:rPr lang="en-US" sz="3200" dirty="0" smtClean="0"/>
              <a:t>   </a:t>
            </a:r>
            <a:r>
              <a:rPr lang="en-IN" sz="3200" dirty="0" smtClean="0"/>
              <a:t>The </a:t>
            </a:r>
            <a:r>
              <a:rPr lang="en-IN" sz="3200" dirty="0"/>
              <a:t>ng serve command launches the server, watches your files, and rebuilds the app as you make changes to those files.</a:t>
            </a:r>
          </a:p>
          <a:p>
            <a:pPr>
              <a:buNone/>
            </a:pPr>
            <a:r>
              <a:rPr lang="en-IN" sz="3200" dirty="0"/>
              <a:t>Using the --open (or just -o) option will automatically open your browser on http://localhost:4200/.</a:t>
            </a:r>
          </a:p>
          <a:p>
            <a:pPr>
              <a:buNone/>
            </a:pPr>
            <a:r>
              <a:rPr lang="en-IN" sz="3200" dirty="0"/>
              <a:t>Your app greets you with a message:</a:t>
            </a:r>
          </a:p>
          <a:p>
            <a:pPr>
              <a:buNone/>
            </a:pPr>
            <a:endParaRPr lang="en-IN" sz="3600" dirty="0"/>
          </a:p>
          <a:p>
            <a:pPr>
              <a:buNone/>
            </a:pPr>
            <a:endParaRPr lang="en-US" sz="3600" dirty="0"/>
          </a:p>
        </p:txBody>
      </p:sp>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898167" y="3783110"/>
            <a:ext cx="3931198" cy="3077736"/>
          </a:xfrm>
          <a:prstGeom prst="rect">
            <a:avLst/>
          </a:prstGeom>
        </p:spPr>
      </p:pic>
    </p:spTree>
    <p:extLst>
      <p:ext uri="{BB962C8B-B14F-4D97-AF65-F5344CB8AC3E}">
        <p14:creationId xmlns:p14="http://schemas.microsoft.com/office/powerpoint/2010/main" xmlns="" val="37849780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365125"/>
            <a:ext cx="11013141" cy="1325563"/>
          </a:xfrm>
        </p:spPr>
        <p:txBody>
          <a:bodyPr>
            <a:noAutofit/>
          </a:bodyPr>
          <a:lstStyle/>
          <a:p>
            <a:r>
              <a:rPr lang="en-US" sz="4800" b="1" dirty="0" smtClean="0"/>
              <a:t>Command Line interface(cli)</a:t>
            </a:r>
            <a:endParaRPr lang="en-US" sz="4800" dirty="0"/>
          </a:p>
        </p:txBody>
      </p:sp>
      <p:sp>
        <p:nvSpPr>
          <p:cNvPr id="3" name="Content Placeholder 2"/>
          <p:cNvSpPr>
            <a:spLocks noGrp="1"/>
          </p:cNvSpPr>
          <p:nvPr>
            <p:ph idx="1"/>
          </p:nvPr>
        </p:nvSpPr>
        <p:spPr>
          <a:xfrm>
            <a:off x="340659" y="1272988"/>
            <a:ext cx="10822641" cy="5585011"/>
          </a:xfrm>
        </p:spPr>
        <p:txBody>
          <a:bodyPr>
            <a:noAutofit/>
          </a:bodyPr>
          <a:lstStyle/>
          <a:p>
            <a:pPr>
              <a:buNone/>
            </a:pPr>
            <a:endParaRPr lang="en-US" sz="3200" dirty="0" smtClean="0"/>
          </a:p>
          <a:p>
            <a:pPr fontAlgn="base">
              <a:buNone/>
            </a:pPr>
            <a:r>
              <a:rPr lang="en-US" sz="3200" dirty="0" smtClean="0"/>
              <a:t> </a:t>
            </a:r>
            <a:r>
              <a:rPr lang="en-US" sz="3600" b="1" dirty="0" smtClean="0"/>
              <a:t>Prerequisites</a:t>
            </a:r>
          </a:p>
          <a:p>
            <a:pPr fontAlgn="base">
              <a:buNone/>
            </a:pPr>
            <a:r>
              <a:rPr lang="en-US" sz="3600" dirty="0" smtClean="0"/>
              <a:t>  Both the CLI and generated project have dependencies that require Node 4 or higher, together with NPM 3 or higher.</a:t>
            </a:r>
          </a:p>
          <a:p>
            <a:pPr>
              <a:buNone/>
            </a:pPr>
            <a:endParaRPr lang="en-US" sz="3600" dirty="0"/>
          </a:p>
        </p:txBody>
      </p:sp>
    </p:spTree>
    <p:extLst>
      <p:ext uri="{BB962C8B-B14F-4D97-AF65-F5344CB8AC3E}">
        <p14:creationId xmlns:p14="http://schemas.microsoft.com/office/powerpoint/2010/main" xmlns="" val="37849780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365125"/>
            <a:ext cx="11013141" cy="1325563"/>
          </a:xfrm>
        </p:spPr>
        <p:txBody>
          <a:bodyPr>
            <a:noAutofit/>
          </a:bodyPr>
          <a:lstStyle/>
          <a:p>
            <a:r>
              <a:rPr lang="en-US" sz="4800" b="1" dirty="0" smtClean="0"/>
              <a:t>Command Line interface(cli)</a:t>
            </a:r>
            <a:endParaRPr lang="en-US" sz="4800" dirty="0"/>
          </a:p>
        </p:txBody>
      </p:sp>
      <p:pic>
        <p:nvPicPr>
          <p:cNvPr id="4" name="Content Placeholder 3" descr="CLI3.png"/>
          <p:cNvPicPr>
            <a:picLocks noGrp="1" noChangeAspect="1"/>
          </p:cNvPicPr>
          <p:nvPr>
            <p:ph idx="1"/>
          </p:nvPr>
        </p:nvPicPr>
        <p:blipFill>
          <a:blip r:embed="rId3"/>
          <a:stretch>
            <a:fillRect/>
          </a:stretch>
        </p:blipFill>
        <p:spPr>
          <a:xfrm>
            <a:off x="329432" y="1595718"/>
            <a:ext cx="10894380" cy="5020235"/>
          </a:xfrm>
        </p:spPr>
      </p:pic>
    </p:spTree>
    <p:extLst>
      <p:ext uri="{BB962C8B-B14F-4D97-AF65-F5344CB8AC3E}">
        <p14:creationId xmlns:p14="http://schemas.microsoft.com/office/powerpoint/2010/main" xmlns="" val="37849780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365125"/>
            <a:ext cx="11013141" cy="1325563"/>
          </a:xfrm>
        </p:spPr>
        <p:txBody>
          <a:bodyPr>
            <a:noAutofit/>
          </a:bodyPr>
          <a:lstStyle/>
          <a:p>
            <a:r>
              <a:rPr lang="en-US" sz="4800" b="1" dirty="0" smtClean="0"/>
              <a:t>Command Line interface(cli)</a:t>
            </a:r>
            <a:endParaRPr lang="en-US" sz="4800" dirty="0"/>
          </a:p>
        </p:txBody>
      </p:sp>
      <p:sp>
        <p:nvSpPr>
          <p:cNvPr id="3" name="Content Placeholder 2"/>
          <p:cNvSpPr>
            <a:spLocks noGrp="1"/>
          </p:cNvSpPr>
          <p:nvPr>
            <p:ph idx="1"/>
          </p:nvPr>
        </p:nvSpPr>
        <p:spPr>
          <a:xfrm>
            <a:off x="340659" y="1272988"/>
            <a:ext cx="10822641" cy="5585011"/>
          </a:xfrm>
        </p:spPr>
        <p:txBody>
          <a:bodyPr>
            <a:noAutofit/>
          </a:bodyPr>
          <a:lstStyle/>
          <a:p>
            <a:pPr fontAlgn="base">
              <a:buNone/>
            </a:pPr>
            <a:endParaRPr lang="en-US" sz="2000" b="1" dirty="0" smtClean="0"/>
          </a:p>
          <a:p>
            <a:pPr fontAlgn="base"/>
            <a:r>
              <a:rPr lang="en-US" sz="2000" b="1" dirty="0" smtClean="0">
                <a:hlinkClick r:id="rId3"/>
              </a:rPr>
              <a:t>Installation</a:t>
            </a:r>
            <a:endParaRPr lang="en-US" sz="2000" dirty="0" smtClean="0"/>
          </a:p>
          <a:p>
            <a:pPr fontAlgn="base"/>
            <a:r>
              <a:rPr lang="en-US" sz="2000" b="1" dirty="0" smtClean="0">
                <a:hlinkClick r:id="rId3"/>
              </a:rPr>
              <a:t>Usage</a:t>
            </a:r>
            <a:endParaRPr lang="en-US" sz="2000" dirty="0" smtClean="0"/>
          </a:p>
          <a:p>
            <a:pPr fontAlgn="base"/>
            <a:r>
              <a:rPr lang="en-US" sz="2000" b="1" dirty="0" smtClean="0">
                <a:hlinkClick r:id="rId3"/>
              </a:rPr>
              <a:t>Generating a New Project</a:t>
            </a:r>
            <a:endParaRPr lang="en-US" sz="2000" dirty="0" smtClean="0"/>
          </a:p>
          <a:p>
            <a:pPr fontAlgn="base"/>
            <a:r>
              <a:rPr lang="en-US" sz="2000" b="1" dirty="0" smtClean="0">
                <a:hlinkClick r:id="rId3"/>
              </a:rPr>
              <a:t>Generating Components, Directives, Pipes and Services</a:t>
            </a:r>
            <a:endParaRPr lang="en-US" sz="2000" dirty="0" smtClean="0"/>
          </a:p>
          <a:p>
            <a:pPr fontAlgn="base"/>
            <a:r>
              <a:rPr lang="en-US" sz="2000" b="1" dirty="0" smtClean="0">
                <a:hlinkClick r:id="rId3"/>
              </a:rPr>
              <a:t>Generating a Route</a:t>
            </a:r>
            <a:endParaRPr lang="en-US" sz="2000" dirty="0" smtClean="0"/>
          </a:p>
          <a:p>
            <a:pPr fontAlgn="base"/>
            <a:r>
              <a:rPr lang="en-US" sz="2000" b="1" dirty="0" smtClean="0">
                <a:hlinkClick r:id="rId3"/>
              </a:rPr>
              <a:t>Creating a Build</a:t>
            </a:r>
            <a:endParaRPr lang="en-US" sz="2000" dirty="0" smtClean="0"/>
          </a:p>
          <a:p>
            <a:pPr fontAlgn="base"/>
            <a:r>
              <a:rPr lang="en-US" sz="2000" b="1" dirty="0" smtClean="0">
                <a:hlinkClick r:id="rId3"/>
              </a:rPr>
              <a:t>Build Targets and Environment Files</a:t>
            </a:r>
            <a:endParaRPr lang="en-US" sz="2000" dirty="0" smtClean="0"/>
          </a:p>
          <a:p>
            <a:pPr fontAlgn="base"/>
            <a:r>
              <a:rPr lang="en-US" sz="2000" b="1" dirty="0" smtClean="0">
                <a:hlinkClick r:id="rId3"/>
              </a:rPr>
              <a:t>Base tag handling in index.html</a:t>
            </a:r>
            <a:endParaRPr lang="en-US" sz="2000" dirty="0" smtClean="0"/>
          </a:p>
          <a:p>
            <a:pPr fontAlgn="base"/>
            <a:r>
              <a:rPr lang="en-US" sz="2000" b="1" dirty="0" smtClean="0">
                <a:hlinkClick r:id="rId3"/>
              </a:rPr>
              <a:t>Bundling</a:t>
            </a:r>
            <a:endParaRPr lang="en-US" sz="2000" dirty="0" smtClean="0"/>
          </a:p>
          <a:p>
            <a:pPr fontAlgn="base"/>
            <a:r>
              <a:rPr lang="en-US" sz="2000" b="1" dirty="0" smtClean="0">
                <a:hlinkClick r:id="rId3"/>
              </a:rPr>
              <a:t>Running Unit Tests</a:t>
            </a:r>
            <a:endParaRPr lang="en-US" sz="2000" dirty="0" smtClean="0"/>
          </a:p>
          <a:p>
            <a:pPr fontAlgn="base"/>
            <a:r>
              <a:rPr lang="en-US" sz="2000" b="1" dirty="0" smtClean="0">
                <a:hlinkClick r:id="rId3"/>
              </a:rPr>
              <a:t>Running End-to-End Tests</a:t>
            </a:r>
            <a:endParaRPr lang="en-US" sz="2000" dirty="0" smtClean="0"/>
          </a:p>
          <a:p>
            <a:pPr fontAlgn="base"/>
            <a:r>
              <a:rPr lang="en-US" sz="2000" b="1" dirty="0" smtClean="0">
                <a:hlinkClick r:id="rId3"/>
              </a:rPr>
              <a:t>Proxy To Backend</a:t>
            </a:r>
            <a:endParaRPr lang="en-US" sz="2000" dirty="0" smtClean="0"/>
          </a:p>
          <a:p>
            <a:pPr fontAlgn="base"/>
            <a:endParaRPr lang="en-US" sz="2000" dirty="0" smtClean="0"/>
          </a:p>
          <a:p>
            <a:pPr fontAlgn="base">
              <a:buNone/>
            </a:pPr>
            <a:endParaRPr lang="en-US" sz="8800" dirty="0"/>
          </a:p>
        </p:txBody>
      </p:sp>
    </p:spTree>
    <p:extLst>
      <p:ext uri="{BB962C8B-B14F-4D97-AF65-F5344CB8AC3E}">
        <p14:creationId xmlns:p14="http://schemas.microsoft.com/office/powerpoint/2010/main" xmlns="" val="37849780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365125"/>
            <a:ext cx="11013141" cy="1325563"/>
          </a:xfrm>
        </p:spPr>
        <p:txBody>
          <a:bodyPr>
            <a:noAutofit/>
          </a:bodyPr>
          <a:lstStyle/>
          <a:p>
            <a:r>
              <a:rPr lang="en-US" sz="4800" b="1" dirty="0" smtClean="0"/>
              <a:t>Command Line interface(cli)</a:t>
            </a:r>
            <a:endParaRPr lang="en-US" sz="4800" dirty="0"/>
          </a:p>
        </p:txBody>
      </p:sp>
      <p:sp>
        <p:nvSpPr>
          <p:cNvPr id="3" name="Content Placeholder 2"/>
          <p:cNvSpPr>
            <a:spLocks noGrp="1"/>
          </p:cNvSpPr>
          <p:nvPr>
            <p:ph idx="1"/>
          </p:nvPr>
        </p:nvSpPr>
        <p:spPr>
          <a:xfrm>
            <a:off x="340659" y="1272988"/>
            <a:ext cx="10822641" cy="5585011"/>
          </a:xfrm>
        </p:spPr>
        <p:txBody>
          <a:bodyPr>
            <a:noAutofit/>
          </a:bodyPr>
          <a:lstStyle/>
          <a:p>
            <a:pPr fontAlgn="base">
              <a:buNone/>
            </a:pPr>
            <a:endParaRPr lang="en-US" sz="2000" b="1" dirty="0" smtClean="0"/>
          </a:p>
          <a:p>
            <a:pPr fontAlgn="base"/>
            <a:r>
              <a:rPr lang="en-US" b="1" dirty="0" smtClean="0">
                <a:hlinkClick r:id="rId3"/>
              </a:rPr>
              <a:t>Deploying the App via </a:t>
            </a:r>
            <a:r>
              <a:rPr lang="en-US" b="1" dirty="0" err="1" smtClean="0">
                <a:hlinkClick r:id="rId3"/>
              </a:rPr>
              <a:t>GitHub</a:t>
            </a:r>
            <a:r>
              <a:rPr lang="en-US" b="1" dirty="0" smtClean="0">
                <a:hlinkClick r:id="rId3"/>
              </a:rPr>
              <a:t> Pages</a:t>
            </a:r>
            <a:endParaRPr lang="en-US" dirty="0" smtClean="0"/>
          </a:p>
          <a:p>
            <a:pPr fontAlgn="base"/>
            <a:r>
              <a:rPr lang="en-US" b="1" dirty="0" err="1" smtClean="0">
                <a:hlinkClick r:id="rId3"/>
              </a:rPr>
              <a:t>Linting</a:t>
            </a:r>
            <a:r>
              <a:rPr lang="en-US" b="1" dirty="0" smtClean="0">
                <a:hlinkClick r:id="rId3"/>
              </a:rPr>
              <a:t> code</a:t>
            </a:r>
            <a:endParaRPr lang="en-US" dirty="0" smtClean="0"/>
          </a:p>
          <a:p>
            <a:pPr fontAlgn="base"/>
            <a:r>
              <a:rPr lang="en-US" b="1" dirty="0" smtClean="0">
                <a:hlinkClick r:id="rId3"/>
              </a:rPr>
              <a:t>Commands </a:t>
            </a:r>
            <a:r>
              <a:rPr lang="en-US" b="1" dirty="0" err="1" smtClean="0">
                <a:hlinkClick r:id="rId3"/>
              </a:rPr>
              <a:t>autocompletion</a:t>
            </a:r>
            <a:endParaRPr lang="en-US" dirty="0" smtClean="0"/>
          </a:p>
          <a:p>
            <a:pPr fontAlgn="base"/>
            <a:r>
              <a:rPr lang="en-US" b="1" dirty="0" smtClean="0">
                <a:hlinkClick r:id="rId3"/>
              </a:rPr>
              <a:t>Project assets</a:t>
            </a:r>
            <a:endParaRPr lang="en-US" dirty="0" smtClean="0"/>
          </a:p>
          <a:p>
            <a:pPr fontAlgn="base"/>
            <a:r>
              <a:rPr lang="en-US" b="1" dirty="0" smtClean="0">
                <a:hlinkClick r:id="rId3"/>
              </a:rPr>
              <a:t>Global styles</a:t>
            </a:r>
            <a:endParaRPr lang="en-US" dirty="0" smtClean="0"/>
          </a:p>
          <a:p>
            <a:pPr fontAlgn="base"/>
            <a:r>
              <a:rPr lang="en-US" b="1" dirty="0" smtClean="0">
                <a:hlinkClick r:id="rId3"/>
              </a:rPr>
              <a:t>CSS preprocessor integration</a:t>
            </a:r>
            <a:endParaRPr lang="en-US" dirty="0" smtClean="0"/>
          </a:p>
          <a:p>
            <a:pPr fontAlgn="base"/>
            <a:r>
              <a:rPr lang="en-US" b="1" dirty="0" smtClean="0">
                <a:hlinkClick r:id="rId3"/>
              </a:rPr>
              <a:t>3rd Party Library Installation</a:t>
            </a:r>
            <a:endParaRPr lang="en-US" dirty="0" smtClean="0"/>
          </a:p>
          <a:p>
            <a:pPr fontAlgn="base"/>
            <a:r>
              <a:rPr lang="en-US" b="1" dirty="0" smtClean="0">
                <a:hlinkClick r:id="rId3"/>
              </a:rPr>
              <a:t>Global Library Installation</a:t>
            </a:r>
            <a:endParaRPr lang="en-US" dirty="0" smtClean="0"/>
          </a:p>
          <a:p>
            <a:pPr fontAlgn="base"/>
            <a:r>
              <a:rPr lang="en-US" b="1" dirty="0" smtClean="0">
                <a:hlinkClick r:id="rId3"/>
              </a:rPr>
              <a:t>Updating angular-</a:t>
            </a:r>
            <a:r>
              <a:rPr lang="en-US" b="1" dirty="0" err="1" smtClean="0">
                <a:hlinkClick r:id="rId3"/>
              </a:rPr>
              <a:t>cli</a:t>
            </a:r>
            <a:endParaRPr lang="en-US" dirty="0" smtClean="0"/>
          </a:p>
          <a:p>
            <a:pPr fontAlgn="base"/>
            <a:r>
              <a:rPr lang="en-US" b="1" dirty="0" smtClean="0">
                <a:hlinkClick r:id="rId3"/>
              </a:rPr>
              <a:t>Development Hints for hacking on angular-</a:t>
            </a:r>
            <a:r>
              <a:rPr lang="en-US" b="1" dirty="0" err="1" smtClean="0">
                <a:hlinkClick r:id="rId3"/>
              </a:rPr>
              <a:t>cli</a:t>
            </a:r>
            <a:endParaRPr lang="en-US" dirty="0"/>
          </a:p>
        </p:txBody>
      </p:sp>
    </p:spTree>
    <p:extLst>
      <p:ext uri="{BB962C8B-B14F-4D97-AF65-F5344CB8AC3E}">
        <p14:creationId xmlns:p14="http://schemas.microsoft.com/office/powerpoint/2010/main" xmlns="" val="37849780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ANGULAR CLI</a:t>
            </a:r>
            <a:endParaRPr lang="en-US" b="1" dirty="0"/>
          </a:p>
        </p:txBody>
      </p:sp>
      <p:sp>
        <p:nvSpPr>
          <p:cNvPr id="3" name="Content Placeholder 2"/>
          <p:cNvSpPr>
            <a:spLocks noGrp="1"/>
          </p:cNvSpPr>
          <p:nvPr>
            <p:ph idx="1"/>
          </p:nvPr>
        </p:nvSpPr>
        <p:spPr>
          <a:xfrm>
            <a:off x="802341" y="1574613"/>
            <a:ext cx="10515600" cy="4593104"/>
          </a:xfrm>
        </p:spPr>
        <p:txBody>
          <a:bodyPr>
            <a:noAutofit/>
          </a:bodyPr>
          <a:lstStyle/>
          <a:p>
            <a:r>
              <a:rPr lang="en-US" sz="3200" b="1" dirty="0" err="1" smtClean="0"/>
              <a:t>ng</a:t>
            </a:r>
            <a:r>
              <a:rPr lang="en-US" sz="3200" b="1" dirty="0" smtClean="0"/>
              <a:t> new</a:t>
            </a:r>
          </a:p>
          <a:p>
            <a:pPr>
              <a:buNone/>
            </a:pPr>
            <a:r>
              <a:rPr lang="en-US" sz="3200" dirty="0" smtClean="0"/>
              <a:t>   The Angular CLI makes it easy to create an application that already works, right out of the box. It already follows our best practices!</a:t>
            </a:r>
          </a:p>
          <a:p>
            <a:r>
              <a:rPr lang="en-US" sz="3200" b="1" dirty="0" err="1" smtClean="0"/>
              <a:t>ng</a:t>
            </a:r>
            <a:r>
              <a:rPr lang="en-US" sz="3200" b="1" dirty="0" smtClean="0"/>
              <a:t> generate</a:t>
            </a:r>
          </a:p>
          <a:p>
            <a:pPr>
              <a:buNone/>
            </a:pPr>
            <a:r>
              <a:rPr lang="en-US" sz="3200" dirty="0" smtClean="0"/>
              <a:t>   Generate components, routes, services and pipes with a simple command. The CLI will also create simple test shells for all of these.</a:t>
            </a:r>
          </a:p>
          <a:p>
            <a:pPr>
              <a:buNone/>
            </a:pPr>
            <a:r>
              <a:rPr lang="en-US" sz="3200" dirty="0" smtClean="0"/>
              <a:t>   </a:t>
            </a:r>
            <a:r>
              <a:rPr lang="en-US" sz="3200" b="1" dirty="0" err="1" smtClean="0"/>
              <a:t>ng</a:t>
            </a:r>
            <a:r>
              <a:rPr lang="en-US" sz="3200" b="1" dirty="0" smtClean="0"/>
              <a:t> serve</a:t>
            </a:r>
          </a:p>
          <a:p>
            <a:r>
              <a:rPr lang="en-US" sz="3200" dirty="0" smtClean="0"/>
              <a:t>Easily test your app locally while developing.</a:t>
            </a:r>
          </a:p>
          <a:p>
            <a:endParaRPr lang="en-US" sz="3200" dirty="0" smtClean="0"/>
          </a:p>
          <a:p>
            <a:endParaRPr lang="en-US" sz="32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365125"/>
            <a:ext cx="11013141" cy="1325563"/>
          </a:xfrm>
        </p:spPr>
        <p:txBody>
          <a:bodyPr>
            <a:noAutofit/>
          </a:bodyPr>
          <a:lstStyle/>
          <a:p>
            <a:r>
              <a:rPr lang="en-US" sz="4800" b="1" dirty="0" smtClean="0"/>
              <a:t>Command Line interface(</a:t>
            </a:r>
            <a:r>
              <a:rPr lang="en-US" sz="4800" b="1" dirty="0" err="1" smtClean="0"/>
              <a:t>cli</a:t>
            </a:r>
            <a:r>
              <a:rPr lang="en-US" sz="4800" b="1" dirty="0" smtClean="0"/>
              <a:t>) : Installation</a:t>
            </a:r>
            <a:br>
              <a:rPr lang="en-US" sz="4800" b="1" dirty="0" smtClean="0"/>
            </a:br>
            <a:endParaRPr lang="en-US" sz="4800" dirty="0"/>
          </a:p>
        </p:txBody>
      </p:sp>
      <p:sp>
        <p:nvSpPr>
          <p:cNvPr id="3" name="Content Placeholder 2"/>
          <p:cNvSpPr>
            <a:spLocks noGrp="1"/>
          </p:cNvSpPr>
          <p:nvPr>
            <p:ph idx="1"/>
          </p:nvPr>
        </p:nvSpPr>
        <p:spPr>
          <a:xfrm>
            <a:off x="340659" y="1272988"/>
            <a:ext cx="10822641" cy="5585011"/>
          </a:xfrm>
        </p:spPr>
        <p:txBody>
          <a:bodyPr>
            <a:noAutofit/>
          </a:bodyPr>
          <a:lstStyle/>
          <a:p>
            <a:pPr fontAlgn="base">
              <a:buNone/>
            </a:pPr>
            <a:r>
              <a:rPr lang="en-US" sz="2400" dirty="0" err="1" smtClean="0"/>
              <a:t>npm</a:t>
            </a:r>
            <a:r>
              <a:rPr lang="en-US" sz="2400" dirty="0" smtClean="0"/>
              <a:t> install -g angular-</a:t>
            </a:r>
            <a:r>
              <a:rPr lang="en-US" sz="2400" dirty="0" err="1" smtClean="0"/>
              <a:t>cli</a:t>
            </a:r>
            <a:endParaRPr lang="en-US" sz="2400" dirty="0" smtClean="0"/>
          </a:p>
          <a:p>
            <a:pPr fontAlgn="base">
              <a:buNone/>
            </a:pPr>
            <a:r>
              <a:rPr lang="en-US" sz="2400" b="1" dirty="0" smtClean="0"/>
              <a:t>Usage</a:t>
            </a:r>
          </a:p>
          <a:p>
            <a:pPr fontAlgn="base">
              <a:buNone/>
            </a:pPr>
            <a:r>
              <a:rPr lang="en-US" sz="2400" dirty="0" err="1" smtClean="0"/>
              <a:t>ng</a:t>
            </a:r>
            <a:r>
              <a:rPr lang="en-US" sz="2400" dirty="0" smtClean="0"/>
              <a:t> help</a:t>
            </a:r>
          </a:p>
          <a:p>
            <a:pPr fontAlgn="base">
              <a:buNone/>
            </a:pPr>
            <a:r>
              <a:rPr lang="en-US" sz="2400" b="1" dirty="0" smtClean="0"/>
              <a:t>Generating and serving an Angular2 project via a development server</a:t>
            </a:r>
          </a:p>
          <a:p>
            <a:pPr fontAlgn="base">
              <a:buNone/>
            </a:pPr>
            <a:r>
              <a:rPr lang="en-US" sz="2400" dirty="0" err="1" smtClean="0"/>
              <a:t>ng</a:t>
            </a:r>
            <a:r>
              <a:rPr lang="en-US" sz="2400" dirty="0" smtClean="0"/>
              <a:t> new PROJECT_NAME</a:t>
            </a:r>
          </a:p>
          <a:p>
            <a:pPr fontAlgn="base">
              <a:buNone/>
            </a:pPr>
            <a:r>
              <a:rPr lang="en-US" sz="2400" dirty="0" err="1" smtClean="0"/>
              <a:t>cd</a:t>
            </a:r>
            <a:r>
              <a:rPr lang="en-US" sz="2400" dirty="0" smtClean="0"/>
              <a:t> PROJECT_NAME</a:t>
            </a:r>
          </a:p>
          <a:p>
            <a:pPr fontAlgn="base">
              <a:buNone/>
            </a:pPr>
            <a:r>
              <a:rPr lang="en-US" sz="2400" dirty="0" err="1" smtClean="0"/>
              <a:t>ng</a:t>
            </a:r>
            <a:r>
              <a:rPr lang="en-US" sz="2400" dirty="0" smtClean="0"/>
              <a:t> serve</a:t>
            </a:r>
          </a:p>
          <a:p>
            <a:pPr fontAlgn="base">
              <a:buNone/>
            </a:pPr>
            <a:r>
              <a:rPr lang="en-US" sz="2400" dirty="0" smtClean="0"/>
              <a:t>Navigate to http://localhost:4200/. The app will automatically reload if you change any of the source files.</a:t>
            </a:r>
          </a:p>
          <a:p>
            <a:pPr fontAlgn="base">
              <a:buNone/>
            </a:pPr>
            <a:r>
              <a:rPr lang="en-US" sz="2400" dirty="0" smtClean="0"/>
              <a:t>You can configure the default HTTP port and the one used by the </a:t>
            </a:r>
            <a:r>
              <a:rPr lang="en-US" sz="2400" dirty="0" err="1" smtClean="0"/>
              <a:t>LiveReload</a:t>
            </a:r>
            <a:r>
              <a:rPr lang="en-US" sz="2400" dirty="0" smtClean="0"/>
              <a:t> server with two command-line options :</a:t>
            </a:r>
          </a:p>
          <a:p>
            <a:pPr fontAlgn="base">
              <a:buNone/>
            </a:pPr>
            <a:r>
              <a:rPr lang="en-US" sz="2400" dirty="0" err="1" smtClean="0"/>
              <a:t>ng</a:t>
            </a:r>
            <a:r>
              <a:rPr lang="en-US" sz="2400" dirty="0" smtClean="0"/>
              <a:t> serve --host 0.0.0.0 --port 4201 --live-reload-port 49153</a:t>
            </a:r>
          </a:p>
          <a:p>
            <a:pPr fontAlgn="base">
              <a:buNone/>
            </a:pPr>
            <a:endParaRPr lang="en-US" sz="2400" b="1" dirty="0" smtClean="0"/>
          </a:p>
        </p:txBody>
      </p:sp>
    </p:spTree>
    <p:extLst>
      <p:ext uri="{BB962C8B-B14F-4D97-AF65-F5344CB8AC3E}">
        <p14:creationId xmlns:p14="http://schemas.microsoft.com/office/powerpoint/2010/main" xmlns="" val="37849780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365125"/>
            <a:ext cx="11013141" cy="1325563"/>
          </a:xfrm>
        </p:spPr>
        <p:txBody>
          <a:bodyPr>
            <a:noAutofit/>
          </a:bodyPr>
          <a:lstStyle/>
          <a:p>
            <a:pPr algn="ctr"/>
            <a:r>
              <a:rPr lang="en-US" sz="4800" b="1" dirty="0" smtClean="0"/>
              <a:t>Command Line interface(CLI) </a:t>
            </a:r>
            <a:br>
              <a:rPr lang="en-US" sz="4800" b="1" dirty="0" smtClean="0"/>
            </a:br>
            <a:endParaRPr lang="en-US" sz="4800" dirty="0"/>
          </a:p>
        </p:txBody>
      </p:sp>
      <p:pic>
        <p:nvPicPr>
          <p:cNvPr id="4" name="Content Placeholder 3" descr="cli.jpg"/>
          <p:cNvPicPr>
            <a:picLocks noGrp="1" noChangeAspect="1"/>
          </p:cNvPicPr>
          <p:nvPr>
            <p:ph idx="1"/>
          </p:nvPr>
        </p:nvPicPr>
        <p:blipFill>
          <a:blip r:embed="rId3"/>
          <a:stretch>
            <a:fillRect/>
          </a:stretch>
        </p:blipFill>
        <p:spPr>
          <a:xfrm>
            <a:off x="762886" y="1190163"/>
            <a:ext cx="7968738" cy="5667838"/>
          </a:xfrm>
        </p:spPr>
      </p:pic>
    </p:spTree>
    <p:extLst>
      <p:ext uri="{BB962C8B-B14F-4D97-AF65-F5344CB8AC3E}">
        <p14:creationId xmlns:p14="http://schemas.microsoft.com/office/powerpoint/2010/main" xmlns="" val="37849780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smtClean="0"/>
              <a:t>Setting Up Environment Manually</a:t>
            </a:r>
            <a:endParaRPr lang="en-IN" sz="4800" dirty="0"/>
          </a:p>
        </p:txBody>
      </p:sp>
      <p:sp>
        <p:nvSpPr>
          <p:cNvPr id="3" name="Content Placeholder 2"/>
          <p:cNvSpPr>
            <a:spLocks noGrp="1"/>
          </p:cNvSpPr>
          <p:nvPr>
            <p:ph idx="1"/>
          </p:nvPr>
        </p:nvSpPr>
        <p:spPr>
          <a:xfrm>
            <a:off x="838200" y="1825625"/>
            <a:ext cx="10515600" cy="4862046"/>
          </a:xfrm>
        </p:spPr>
        <p:txBody>
          <a:bodyPr>
            <a:normAutofit/>
          </a:bodyPr>
          <a:lstStyle/>
          <a:p>
            <a:pPr marL="0" indent="0">
              <a:buNone/>
            </a:pPr>
            <a:r>
              <a:rPr lang="en-IN" dirty="0" err="1" smtClean="0"/>
              <a:t>Npm</a:t>
            </a:r>
            <a:r>
              <a:rPr lang="en-IN" dirty="0" smtClean="0"/>
              <a:t> – Node Package Manager</a:t>
            </a:r>
          </a:p>
          <a:p>
            <a:pPr marL="0" indent="0">
              <a:buNone/>
            </a:pPr>
            <a:r>
              <a:rPr lang="en-IN" dirty="0" smtClean="0"/>
              <a:t>Set up the Angular 2 application.</a:t>
            </a:r>
          </a:p>
          <a:p>
            <a:pPr marL="0" indent="0">
              <a:buNone/>
            </a:pPr>
            <a:r>
              <a:rPr lang="en-IN" dirty="0" smtClean="0"/>
              <a:t>1. Create an application folder.</a:t>
            </a:r>
          </a:p>
          <a:p>
            <a:pPr marL="0" indent="0">
              <a:buNone/>
            </a:pPr>
            <a:r>
              <a:rPr lang="en-IN" dirty="0" smtClean="0"/>
              <a:t>2. Create the </a:t>
            </a:r>
            <a:r>
              <a:rPr lang="en-IN" dirty="0" err="1" smtClean="0"/>
              <a:t>tsconfig.json</a:t>
            </a:r>
            <a:r>
              <a:rPr lang="en-IN" dirty="0" smtClean="0"/>
              <a:t> file.</a:t>
            </a:r>
          </a:p>
          <a:p>
            <a:pPr marL="0" indent="0">
              <a:buNone/>
            </a:pPr>
            <a:r>
              <a:rPr lang="en-IN" dirty="0" smtClean="0"/>
              <a:t>3. Create the </a:t>
            </a:r>
            <a:r>
              <a:rPr lang="en-IN" dirty="0" err="1"/>
              <a:t>p</a:t>
            </a:r>
            <a:r>
              <a:rPr lang="en-IN" dirty="0" err="1" smtClean="0"/>
              <a:t>ackage.json</a:t>
            </a:r>
            <a:r>
              <a:rPr lang="en-IN" dirty="0" smtClean="0"/>
              <a:t> file.</a:t>
            </a:r>
          </a:p>
          <a:p>
            <a:pPr marL="0" indent="0">
              <a:buNone/>
            </a:pPr>
            <a:r>
              <a:rPr lang="en-IN" dirty="0" smtClean="0"/>
              <a:t>4. Create the </a:t>
            </a:r>
            <a:r>
              <a:rPr lang="en-IN" dirty="0" err="1" smtClean="0"/>
              <a:t>typings.json</a:t>
            </a:r>
            <a:r>
              <a:rPr lang="en-IN" dirty="0" smtClean="0"/>
              <a:t> file.</a:t>
            </a:r>
          </a:p>
          <a:p>
            <a:pPr marL="0" indent="0">
              <a:buNone/>
            </a:pPr>
            <a:r>
              <a:rPr lang="en-IN" dirty="0" smtClean="0"/>
              <a:t>5. Install the libraries and </a:t>
            </a:r>
            <a:r>
              <a:rPr lang="en-IN" dirty="0" err="1" smtClean="0"/>
              <a:t>typings</a:t>
            </a:r>
            <a:r>
              <a:rPr lang="en-IN" dirty="0" smtClean="0"/>
              <a:t>.</a:t>
            </a:r>
          </a:p>
          <a:p>
            <a:pPr marL="0" indent="0">
              <a:buNone/>
            </a:pPr>
            <a:r>
              <a:rPr lang="en-IN" dirty="0" smtClean="0"/>
              <a:t>6. Create the host Web Page(index.html)</a:t>
            </a:r>
          </a:p>
          <a:p>
            <a:pPr marL="0" indent="0">
              <a:buNone/>
            </a:pPr>
            <a:r>
              <a:rPr lang="en-IN" dirty="0" smtClean="0"/>
              <a:t>7. Create the </a:t>
            </a:r>
            <a:r>
              <a:rPr lang="en-IN" dirty="0" err="1" smtClean="0"/>
              <a:t>main.ts</a:t>
            </a:r>
            <a:r>
              <a:rPr lang="en-IN" dirty="0" smtClean="0"/>
              <a:t> file(</a:t>
            </a:r>
            <a:r>
              <a:rPr lang="en-IN" dirty="0" err="1" smtClean="0"/>
              <a:t>bootstrapper</a:t>
            </a:r>
            <a:r>
              <a:rPr lang="en-IN" dirty="0" smtClean="0"/>
              <a:t>)</a:t>
            </a:r>
            <a:endParaRPr lang="en-IN" dirty="0"/>
          </a:p>
        </p:txBody>
      </p:sp>
    </p:spTree>
    <p:extLst>
      <p:ext uri="{BB962C8B-B14F-4D97-AF65-F5344CB8AC3E}">
        <p14:creationId xmlns:p14="http://schemas.microsoft.com/office/powerpoint/2010/main" xmlns="" val="2428198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304801"/>
            <a:ext cx="11379200" cy="685800"/>
          </a:xfrm>
        </p:spPr>
        <p:txBody>
          <a:bodyPr>
            <a:normAutofit fontScale="90000"/>
          </a:bodyPr>
          <a:lstStyle/>
          <a:p>
            <a:r>
              <a:rPr lang="en-US" dirty="0" smtClean="0"/>
              <a:t/>
            </a:r>
            <a:br>
              <a:rPr lang="en-US" dirty="0" smtClean="0"/>
            </a:br>
            <a:r>
              <a:rPr lang="en-US" dirty="0" smtClean="0"/>
              <a:t> </a:t>
            </a:r>
            <a:r>
              <a:rPr lang="en-US" sz="4400" dirty="0" smtClean="0"/>
              <a:t>Getting To Know The </a:t>
            </a:r>
            <a:r>
              <a:rPr lang="en-US" sz="4400" dirty="0" err="1" smtClean="0"/>
              <a:t>AngularJS</a:t>
            </a:r>
            <a:r>
              <a:rPr lang="en-US" sz="4400" dirty="0" smtClean="0"/>
              <a:t> Framework</a:t>
            </a:r>
            <a:endParaRPr lang="en-US" dirty="0"/>
          </a:p>
        </p:txBody>
      </p:sp>
      <p:sp>
        <p:nvSpPr>
          <p:cNvPr id="3" name="Subtitle 2"/>
          <p:cNvSpPr>
            <a:spLocks noGrp="1"/>
          </p:cNvSpPr>
          <p:nvPr>
            <p:ph type="subTitle" idx="1"/>
          </p:nvPr>
        </p:nvSpPr>
        <p:spPr>
          <a:xfrm>
            <a:off x="508000" y="1295400"/>
            <a:ext cx="11277600" cy="5334000"/>
          </a:xfrm>
        </p:spPr>
        <p:txBody>
          <a:bodyPr/>
          <a:lstStyle/>
          <a:p>
            <a:pPr algn="l">
              <a:buFont typeface="Arial" pitchFamily="34" charset="0"/>
              <a:buChar char="•"/>
            </a:pPr>
            <a:r>
              <a:rPr lang="en-US" dirty="0" err="1" smtClean="0"/>
              <a:t>AngularJS</a:t>
            </a:r>
            <a:r>
              <a:rPr lang="en-US" dirty="0" smtClean="0"/>
              <a:t> is an open-source JavaScript framework, maintained by Google, that assists with running single-page applications</a:t>
            </a:r>
          </a:p>
          <a:p>
            <a:pPr algn="l">
              <a:buFont typeface="Arial" pitchFamily="34" charset="0"/>
              <a:buChar char="•"/>
            </a:pPr>
            <a:r>
              <a:rPr lang="en-US" dirty="0" err="1" smtClean="0"/>
              <a:t>AngularJS</a:t>
            </a:r>
            <a:r>
              <a:rPr lang="en-US" dirty="0" smtClean="0"/>
              <a:t> allows the developer to specify custom and reusable HTML tags that </a:t>
            </a:r>
            <a:br>
              <a:rPr lang="en-US" dirty="0" smtClean="0"/>
            </a:br>
            <a:r>
              <a:rPr lang="en-US" dirty="0" smtClean="0"/>
              <a:t>   moderate  the behavior of certain elements these attributes are called ‘</a:t>
            </a:r>
            <a:r>
              <a:rPr lang="en-US" dirty="0" err="1" smtClean="0"/>
              <a:t>Diretives</a:t>
            </a:r>
            <a:r>
              <a:rPr lang="en-US" dirty="0" smtClean="0"/>
              <a:t>’. </a:t>
            </a:r>
            <a:br>
              <a:rPr lang="en-US" dirty="0" smtClean="0"/>
            </a:br>
            <a:r>
              <a:rPr lang="en-US" dirty="0" smtClean="0"/>
              <a:t>   Example: </a:t>
            </a:r>
            <a:r>
              <a:rPr lang="en-US" dirty="0" err="1" smtClean="0"/>
              <a:t>ng</a:t>
            </a:r>
            <a:r>
              <a:rPr lang="en-US" dirty="0" smtClean="0"/>
              <a:t>-app , </a:t>
            </a:r>
            <a:r>
              <a:rPr lang="en-US" dirty="0" err="1" smtClean="0"/>
              <a:t>ng</a:t>
            </a:r>
            <a:r>
              <a:rPr lang="en-US" dirty="0" smtClean="0"/>
              <a:t>-model etc.</a:t>
            </a:r>
          </a:p>
          <a:p>
            <a:pPr algn="l">
              <a:buFont typeface="Arial" pitchFamily="34" charset="0"/>
              <a:buChar char="•"/>
            </a:pPr>
            <a:r>
              <a:rPr lang="en-US" dirty="0" err="1" smtClean="0"/>
              <a:t>AngularJS</a:t>
            </a:r>
            <a:r>
              <a:rPr lang="en-US" dirty="0" smtClean="0"/>
              <a:t> is a JavaScript framework. It is a library written in JavaScript.</a:t>
            </a:r>
          </a:p>
          <a:p>
            <a:pPr algn="l">
              <a:buFont typeface="Arial" pitchFamily="34" charset="0"/>
              <a:buChar char="•"/>
            </a:pPr>
            <a:r>
              <a:rPr lang="en-US" dirty="0" err="1" smtClean="0"/>
              <a:t>AngularJS</a:t>
            </a:r>
            <a:r>
              <a:rPr lang="en-US" dirty="0" smtClean="0"/>
              <a:t> is quickly becoming the dominant JavaScript framework for professional</a:t>
            </a:r>
            <a:br>
              <a:rPr lang="en-US" dirty="0" smtClean="0"/>
            </a:br>
            <a:r>
              <a:rPr lang="en-US" dirty="0" smtClean="0"/>
              <a:t> web  development.</a:t>
            </a:r>
          </a:p>
          <a:p>
            <a:pPr algn="l"/>
            <a:endParaRPr lang="en-US" dirty="0" smtClean="0"/>
          </a:p>
          <a:p>
            <a:pPr algn="l"/>
            <a:endParaRPr lang="en-US" dirty="0"/>
          </a:p>
          <a:p>
            <a:pPr algn="l"/>
            <a:endParaRPr lang="en-US" dirty="0"/>
          </a:p>
        </p:txBody>
      </p:sp>
    </p:spTree>
    <p:extLst>
      <p:ext uri="{BB962C8B-B14F-4D97-AF65-F5344CB8AC3E}">
        <p14:creationId xmlns:p14="http://schemas.microsoft.com/office/powerpoint/2010/main" xmlns="" val="36944295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ANGULAR WORKS : </a:t>
            </a:r>
            <a:endParaRPr lang="en-IN" dirty="0"/>
          </a:p>
        </p:txBody>
      </p:sp>
      <p:sp>
        <p:nvSpPr>
          <p:cNvPr id="3" name="Content Placeholder 2"/>
          <p:cNvSpPr>
            <a:spLocks noGrp="1"/>
          </p:cNvSpPr>
          <p:nvPr>
            <p:ph idx="1"/>
          </p:nvPr>
        </p:nvSpPr>
        <p:spPr>
          <a:xfrm>
            <a:off x="430306" y="1649896"/>
            <a:ext cx="10923494" cy="5037775"/>
          </a:xfrm>
        </p:spPr>
        <p:txBody>
          <a:bodyPr>
            <a:noAutofit/>
          </a:bodyPr>
          <a:lstStyle/>
          <a:p>
            <a:r>
              <a:rPr lang="en-IN" sz="3200" b="1" dirty="0"/>
              <a:t>Step 1</a:t>
            </a:r>
            <a:r>
              <a:rPr lang="en-IN" sz="3200" dirty="0"/>
              <a:t>: First of all we will install Node.js and NPM in our OS. </a:t>
            </a:r>
            <a:br>
              <a:rPr lang="en-IN" sz="3200" dirty="0"/>
            </a:br>
            <a:r>
              <a:rPr lang="en-IN" sz="3200" dirty="0"/>
              <a:t/>
            </a:r>
            <a:br>
              <a:rPr lang="en-IN" sz="3200" dirty="0"/>
            </a:br>
            <a:r>
              <a:rPr lang="en-IN" sz="3200" b="1" dirty="0"/>
              <a:t>Step 2</a:t>
            </a:r>
            <a:r>
              <a:rPr lang="en-IN" sz="3200" dirty="0"/>
              <a:t>: </a:t>
            </a:r>
            <a:r>
              <a:rPr lang="en-IN" sz="3200" dirty="0" smtClean="0"/>
              <a:t>will </a:t>
            </a:r>
            <a:r>
              <a:rPr lang="en-IN" sz="3200" dirty="0"/>
              <a:t>run </a:t>
            </a:r>
            <a:r>
              <a:rPr lang="en-IN" sz="3200" b="1" dirty="0" err="1"/>
              <a:t>npm</a:t>
            </a:r>
            <a:r>
              <a:rPr lang="en-IN" sz="3200" b="1" dirty="0"/>
              <a:t> install</a:t>
            </a:r>
            <a:r>
              <a:rPr lang="en-IN" sz="3200" dirty="0"/>
              <a:t> using command prompt navigating to root directory of the project. It will create </a:t>
            </a:r>
            <a:r>
              <a:rPr lang="en-IN" sz="3200" b="1" dirty="0" err="1"/>
              <a:t>node_modules</a:t>
            </a:r>
            <a:r>
              <a:rPr lang="en-IN" sz="3200" dirty="0"/>
              <a:t> folder parallel to </a:t>
            </a:r>
            <a:r>
              <a:rPr lang="en-IN" sz="3200" dirty="0" err="1"/>
              <a:t>package.json</a:t>
            </a:r>
            <a:r>
              <a:rPr lang="en-IN" sz="3200" dirty="0"/>
              <a:t>. </a:t>
            </a:r>
            <a:endParaRPr lang="en-IN" sz="3200" dirty="0" smtClean="0"/>
          </a:p>
          <a:p>
            <a:r>
              <a:rPr lang="en-IN" sz="3200" b="1" dirty="0" smtClean="0"/>
              <a:t>Step 3</a:t>
            </a:r>
            <a:r>
              <a:rPr lang="en-IN" sz="3200" dirty="0" smtClean="0"/>
              <a:t>: </a:t>
            </a:r>
            <a:r>
              <a:rPr lang="en-IN" sz="3200" dirty="0" err="1" smtClean="0"/>
              <a:t>npm</a:t>
            </a:r>
            <a:r>
              <a:rPr lang="en-IN" sz="3200" dirty="0" smtClean="0"/>
              <a:t> install command will download all the required libraries and then run </a:t>
            </a:r>
            <a:r>
              <a:rPr lang="en-IN" sz="3200" b="1" dirty="0" err="1" smtClean="0"/>
              <a:t>npm</a:t>
            </a:r>
            <a:r>
              <a:rPr lang="en-IN" sz="3200" b="1" dirty="0" smtClean="0"/>
              <a:t> start</a:t>
            </a:r>
            <a:r>
              <a:rPr lang="en-IN" sz="3200" dirty="0" smtClean="0"/>
              <a:t> command that will compile all the TS files into JS files and will continue to observe for any change in our files in development mode and response will display on the browser.</a:t>
            </a:r>
          </a:p>
          <a:p>
            <a:pPr>
              <a:buNone/>
            </a:pPr>
            <a:r>
              <a:rPr lang="en-IN" sz="3200" dirty="0"/>
              <a:t/>
            </a:r>
            <a:br>
              <a:rPr lang="en-IN" sz="3200" dirty="0"/>
            </a:br>
            <a:r>
              <a:rPr lang="en-IN" sz="3200" dirty="0"/>
              <a:t/>
            </a:r>
            <a:br>
              <a:rPr lang="en-IN" sz="3200" dirty="0"/>
            </a:br>
            <a:r>
              <a:rPr lang="en-IN" sz="3200" dirty="0"/>
              <a:t/>
            </a:r>
            <a:br>
              <a:rPr lang="en-IN" sz="3200" dirty="0"/>
            </a:br>
            <a:endParaRPr lang="en-IN" sz="3200" dirty="0"/>
          </a:p>
        </p:txBody>
      </p:sp>
    </p:spTree>
    <p:extLst>
      <p:ext uri="{BB962C8B-B14F-4D97-AF65-F5344CB8AC3E}">
        <p14:creationId xmlns:p14="http://schemas.microsoft.com/office/powerpoint/2010/main" xmlns="" val="1881227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a:t>
            </a:r>
            <a:r>
              <a:rPr lang="en-IN" b="1" dirty="0" err="1"/>
              <a:t>npm</a:t>
            </a:r>
            <a:r>
              <a:rPr lang="en-IN" b="1"/>
              <a:t>?</a:t>
            </a:r>
            <a:br>
              <a:rPr lang="en-IN" b="1"/>
            </a:br>
            <a:endParaRPr lang="en-IN"/>
          </a:p>
        </p:txBody>
      </p:sp>
      <p:sp>
        <p:nvSpPr>
          <p:cNvPr id="3" name="Content Placeholder 2"/>
          <p:cNvSpPr>
            <a:spLocks noGrp="1"/>
          </p:cNvSpPr>
          <p:nvPr>
            <p:ph idx="1"/>
          </p:nvPr>
        </p:nvSpPr>
        <p:spPr>
          <a:xfrm>
            <a:off x="448235" y="1825624"/>
            <a:ext cx="10905565" cy="5032375"/>
          </a:xfrm>
        </p:spPr>
        <p:txBody>
          <a:bodyPr>
            <a:normAutofit/>
          </a:bodyPr>
          <a:lstStyle/>
          <a:p>
            <a:r>
              <a:rPr lang="en-IN" sz="4400" dirty="0" err="1" smtClean="0"/>
              <a:t>npm</a:t>
            </a:r>
            <a:r>
              <a:rPr lang="en-IN" sz="4400" dirty="0" smtClean="0"/>
              <a:t> </a:t>
            </a:r>
            <a:r>
              <a:rPr lang="en-IN" sz="4400" dirty="0"/>
              <a:t>is the package manager for JavaScript. It's also the world's largest software registry. There are over 600,000 packages of JavaScript code available to download, with approximately 3 billion </a:t>
            </a:r>
            <a:r>
              <a:rPr lang="en-IN" sz="4400" dirty="0" err="1"/>
              <a:t>downolads</a:t>
            </a:r>
            <a:r>
              <a:rPr lang="en-IN" sz="4400" dirty="0"/>
              <a:t> per week. </a:t>
            </a:r>
            <a:r>
              <a:rPr lang="en-IN" sz="4400" dirty="0" err="1"/>
              <a:t>npm</a:t>
            </a:r>
            <a:r>
              <a:rPr lang="en-IN" sz="4400" dirty="0"/>
              <a:t> makes it easy for JavaScript developers to reuse code other developers have shared. </a:t>
            </a:r>
          </a:p>
          <a:p>
            <a:pPr marL="0" indent="0">
              <a:buNone/>
            </a:pPr>
            <a:endParaRPr lang="en-IN" sz="4400" dirty="0"/>
          </a:p>
        </p:txBody>
      </p:sp>
    </p:spTree>
    <p:extLst>
      <p:ext uri="{BB962C8B-B14F-4D97-AF65-F5344CB8AC3E}">
        <p14:creationId xmlns:p14="http://schemas.microsoft.com/office/powerpoint/2010/main" xmlns="" val="33638860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NPM-The Node Package Manager?</a:t>
            </a:r>
            <a:r>
              <a:rPr lang="en-IN" b="1" dirty="0"/>
              <a:t/>
            </a:r>
            <a:br>
              <a:rPr lang="en-IN" b="1" dirty="0"/>
            </a:br>
            <a:endParaRPr lang="en-IN" dirty="0"/>
          </a:p>
        </p:txBody>
      </p:sp>
      <p:sp>
        <p:nvSpPr>
          <p:cNvPr id="3" name="Content Placeholder 2"/>
          <p:cNvSpPr>
            <a:spLocks noGrp="1"/>
          </p:cNvSpPr>
          <p:nvPr>
            <p:ph idx="1"/>
          </p:nvPr>
        </p:nvSpPr>
        <p:spPr>
          <a:xfrm>
            <a:off x="466165" y="1825625"/>
            <a:ext cx="10887635" cy="4790328"/>
          </a:xfrm>
        </p:spPr>
        <p:txBody>
          <a:bodyPr>
            <a:normAutofit/>
          </a:bodyPr>
          <a:lstStyle/>
          <a:p>
            <a:pPr marL="0" indent="0">
              <a:buNone/>
            </a:pPr>
            <a:r>
              <a:rPr lang="en-IN" sz="4400" dirty="0"/>
              <a:t>Node.js makes it possible to write applications in JavaScript on the server. It’s built on the V8 JavaScript runtime and written in C++ — so it’s fast. Originally, it was intended as a server environment for applications, but developers started using it to create tools to aid them in local task automation. </a:t>
            </a:r>
          </a:p>
        </p:txBody>
      </p:sp>
    </p:spTree>
    <p:extLst>
      <p:ext uri="{BB962C8B-B14F-4D97-AF65-F5344CB8AC3E}">
        <p14:creationId xmlns:p14="http://schemas.microsoft.com/office/powerpoint/2010/main" xmlns="" val="24896566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NPM-The Node Package Manager?</a:t>
            </a:r>
            <a:r>
              <a:rPr lang="en-IN" b="1" dirty="0"/>
              <a:t/>
            </a:r>
            <a:br>
              <a:rPr lang="en-IN" b="1" dirty="0"/>
            </a:br>
            <a:endParaRPr lang="en-IN" dirty="0"/>
          </a:p>
        </p:txBody>
      </p:sp>
      <p:sp>
        <p:nvSpPr>
          <p:cNvPr id="3" name="Content Placeholder 2"/>
          <p:cNvSpPr>
            <a:spLocks noGrp="1"/>
          </p:cNvSpPr>
          <p:nvPr>
            <p:ph idx="1"/>
          </p:nvPr>
        </p:nvSpPr>
        <p:spPr>
          <a:xfrm>
            <a:off x="466165" y="1825625"/>
            <a:ext cx="10887635" cy="4790328"/>
          </a:xfrm>
        </p:spPr>
        <p:txBody>
          <a:bodyPr>
            <a:normAutofit/>
          </a:bodyPr>
          <a:lstStyle/>
          <a:p>
            <a:pPr marL="0" indent="0">
              <a:buNone/>
            </a:pPr>
            <a:r>
              <a:rPr lang="en-IN" sz="4800" dirty="0"/>
              <a:t>To make use of </a:t>
            </a:r>
            <a:r>
              <a:rPr lang="en-IN" sz="4800" dirty="0" smtClean="0"/>
              <a:t>tools </a:t>
            </a:r>
            <a:r>
              <a:rPr lang="en-IN" sz="4800" dirty="0"/>
              <a:t>(or packages) in Node.js we need to be able to install and manage them in a useful way. This is where </a:t>
            </a:r>
            <a:r>
              <a:rPr lang="en-IN" sz="4800" dirty="0" err="1"/>
              <a:t>npm</a:t>
            </a:r>
            <a:r>
              <a:rPr lang="en-IN" sz="4800" dirty="0"/>
              <a:t>, the Node package manager, comes in. It installs the packages you want to use and provides a useful interface to work with them.</a:t>
            </a:r>
            <a:endParaRPr lang="en-IN" sz="6000" dirty="0"/>
          </a:p>
        </p:txBody>
      </p:sp>
    </p:spTree>
    <p:extLst>
      <p:ext uri="{BB962C8B-B14F-4D97-AF65-F5344CB8AC3E}">
        <p14:creationId xmlns:p14="http://schemas.microsoft.com/office/powerpoint/2010/main" xmlns="" val="1931212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NPM-The Node Package Manager?</a:t>
            </a:r>
            <a:r>
              <a:rPr lang="en-IN" b="1" dirty="0"/>
              <a:t/>
            </a:r>
            <a:br>
              <a:rPr lang="en-IN" b="1" dirty="0"/>
            </a:br>
            <a:endParaRPr lang="en-IN" dirty="0"/>
          </a:p>
        </p:txBody>
      </p:sp>
      <p:sp>
        <p:nvSpPr>
          <p:cNvPr id="3" name="Content Placeholder 2"/>
          <p:cNvSpPr>
            <a:spLocks noGrp="1"/>
          </p:cNvSpPr>
          <p:nvPr>
            <p:ph idx="1"/>
          </p:nvPr>
        </p:nvSpPr>
        <p:spPr>
          <a:xfrm>
            <a:off x="466165" y="1825624"/>
            <a:ext cx="10887635" cy="5032375"/>
          </a:xfrm>
        </p:spPr>
        <p:txBody>
          <a:bodyPr>
            <a:normAutofit/>
          </a:bodyPr>
          <a:lstStyle/>
          <a:p>
            <a:pPr marL="0" indent="0">
              <a:buNone/>
            </a:pPr>
            <a:r>
              <a:rPr lang="en-IN" dirty="0"/>
              <a:t>Let’s see where node was installed and check the version.</a:t>
            </a:r>
          </a:p>
          <a:p>
            <a:pPr marL="0" indent="0">
              <a:buNone/>
            </a:pPr>
            <a:r>
              <a:rPr lang="en-IN" dirty="0"/>
              <a:t>$ which node</a:t>
            </a:r>
          </a:p>
          <a:p>
            <a:pPr marL="0" indent="0">
              <a:buNone/>
            </a:pPr>
            <a:r>
              <a:rPr lang="en-IN" dirty="0"/>
              <a:t>/</a:t>
            </a:r>
            <a:r>
              <a:rPr lang="en-IN" dirty="0" err="1"/>
              <a:t>usr</a:t>
            </a:r>
            <a:r>
              <a:rPr lang="en-IN" dirty="0"/>
              <a:t>/bin/node</a:t>
            </a:r>
          </a:p>
          <a:p>
            <a:pPr marL="0" indent="0">
              <a:buNone/>
            </a:pPr>
            <a:r>
              <a:rPr lang="en-IN" dirty="0"/>
              <a:t>$ node --version</a:t>
            </a:r>
          </a:p>
          <a:p>
            <a:pPr marL="0" indent="0">
              <a:buNone/>
            </a:pPr>
            <a:r>
              <a:rPr lang="en-IN" dirty="0"/>
              <a:t>v6.10.3</a:t>
            </a:r>
          </a:p>
          <a:p>
            <a:pPr marL="0" indent="0">
              <a:buNone/>
            </a:pPr>
            <a:r>
              <a:rPr lang="en-IN" dirty="0"/>
              <a:t>To verify that your installation was successful let’s give Node’s REPL a try.</a:t>
            </a:r>
          </a:p>
          <a:p>
            <a:pPr marL="0" indent="0">
              <a:buNone/>
            </a:pPr>
            <a:r>
              <a:rPr lang="en-IN" dirty="0"/>
              <a:t>$ node</a:t>
            </a:r>
          </a:p>
          <a:p>
            <a:pPr marL="0" indent="0">
              <a:buNone/>
            </a:pPr>
            <a:r>
              <a:rPr lang="en-IN" dirty="0"/>
              <a:t>&gt; console.log('Node is running');</a:t>
            </a:r>
          </a:p>
          <a:p>
            <a:pPr marL="0" indent="0">
              <a:buNone/>
            </a:pPr>
            <a:r>
              <a:rPr lang="en-IN" dirty="0"/>
              <a:t>Node is </a:t>
            </a:r>
            <a:r>
              <a:rPr lang="en-IN" dirty="0" smtClean="0"/>
              <a:t>running</a:t>
            </a:r>
            <a:endParaRPr lang="en-IN" dirty="0"/>
          </a:p>
        </p:txBody>
      </p:sp>
    </p:spTree>
    <p:extLst>
      <p:ext uri="{BB962C8B-B14F-4D97-AF65-F5344CB8AC3E}">
        <p14:creationId xmlns:p14="http://schemas.microsoft.com/office/powerpoint/2010/main" xmlns="" val="37114544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NPM-The Node Package Manager?</a:t>
            </a:r>
            <a:r>
              <a:rPr lang="en-IN" b="1" dirty="0"/>
              <a:t/>
            </a:r>
            <a:br>
              <a:rPr lang="en-IN" b="1" dirty="0"/>
            </a:br>
            <a:endParaRPr lang="en-IN" dirty="0"/>
          </a:p>
        </p:txBody>
      </p:sp>
      <p:sp>
        <p:nvSpPr>
          <p:cNvPr id="3" name="Content Placeholder 2"/>
          <p:cNvSpPr>
            <a:spLocks noGrp="1"/>
          </p:cNvSpPr>
          <p:nvPr>
            <p:ph idx="1"/>
          </p:nvPr>
        </p:nvSpPr>
        <p:spPr>
          <a:xfrm>
            <a:off x="466165" y="1825624"/>
            <a:ext cx="10887635" cy="5032375"/>
          </a:xfrm>
        </p:spPr>
        <p:txBody>
          <a:bodyPr>
            <a:noAutofit/>
          </a:bodyPr>
          <a:lstStyle/>
          <a:p>
            <a:pPr marL="0" indent="0">
              <a:buNone/>
            </a:pPr>
            <a:r>
              <a:rPr lang="en-IN" sz="4400" dirty="0" err="1"/>
              <a:t>npm</a:t>
            </a:r>
            <a:r>
              <a:rPr lang="en-IN" sz="4400" dirty="0"/>
              <a:t> can install packages in local or global mode. In local mode it installs the package in a </a:t>
            </a:r>
            <a:r>
              <a:rPr lang="en-IN" sz="4400" dirty="0" err="1"/>
              <a:t>node_modules</a:t>
            </a:r>
            <a:r>
              <a:rPr lang="en-IN" sz="4400" dirty="0"/>
              <a:t> folder in your parent working directory. This location is owned by the current user. Global packages are installed in {prefix}/lib/</a:t>
            </a:r>
            <a:r>
              <a:rPr lang="en-IN" sz="4400" dirty="0" err="1"/>
              <a:t>node_modules</a:t>
            </a:r>
            <a:r>
              <a:rPr lang="en-IN" sz="4400" dirty="0"/>
              <a:t>/which is owned by root (where {prefix} is usually /</a:t>
            </a:r>
            <a:r>
              <a:rPr lang="en-IN" sz="4400" dirty="0" err="1"/>
              <a:t>usr</a:t>
            </a:r>
            <a:r>
              <a:rPr lang="en-IN" sz="4400" dirty="0"/>
              <a:t>/ or /</a:t>
            </a:r>
            <a:r>
              <a:rPr lang="en-IN" sz="4400" dirty="0" err="1"/>
              <a:t>usr</a:t>
            </a:r>
            <a:r>
              <a:rPr lang="en-IN" sz="4400" dirty="0"/>
              <a:t>/local).</a:t>
            </a:r>
          </a:p>
        </p:txBody>
      </p:sp>
    </p:spTree>
    <p:extLst>
      <p:ext uri="{BB962C8B-B14F-4D97-AF65-F5344CB8AC3E}">
        <p14:creationId xmlns:p14="http://schemas.microsoft.com/office/powerpoint/2010/main" xmlns="" val="13341902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NPM-The Node Package Manager?</a:t>
            </a:r>
            <a:r>
              <a:rPr lang="en-IN" b="1" dirty="0"/>
              <a:t/>
            </a:r>
            <a:br>
              <a:rPr lang="en-IN" b="1" dirty="0"/>
            </a:br>
            <a:endParaRPr lang="en-IN" dirty="0"/>
          </a:p>
        </p:txBody>
      </p:sp>
      <p:sp>
        <p:nvSpPr>
          <p:cNvPr id="7" name="Content Placeholder 6"/>
          <p:cNvSpPr>
            <a:spLocks noGrp="1"/>
          </p:cNvSpPr>
          <p:nvPr>
            <p:ph idx="1"/>
          </p:nvPr>
        </p:nvSpPr>
        <p:spPr/>
        <p:txBody>
          <a:bodyPr/>
          <a:lstStyle/>
          <a:p>
            <a:pPr marL="0" indent="0">
              <a:buNone/>
            </a:pPr>
            <a:r>
              <a:rPr lang="en-IN" dirty="0"/>
              <a:t>Uninstall global package</a:t>
            </a:r>
            <a:r>
              <a:rPr lang="en-IN" dirty="0" smtClean="0"/>
              <a:t>.</a:t>
            </a:r>
          </a:p>
          <a:p>
            <a:pPr marL="0" indent="0">
              <a:buNone/>
            </a:pPr>
            <a:endParaRPr lang="en-IN" dirty="0"/>
          </a:p>
          <a:p>
            <a:pPr marL="0" indent="0">
              <a:buNone/>
            </a:pP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xmlns="" val="334690218"/>
              </p:ext>
            </p:extLst>
          </p:nvPr>
        </p:nvGraphicFramePr>
        <p:xfrm>
          <a:off x="838200" y="2782094"/>
          <a:ext cx="8191500" cy="1463040"/>
        </p:xfrm>
        <a:graphic>
          <a:graphicData uri="http://schemas.openxmlformats.org/drawingml/2006/table">
            <a:tbl>
              <a:tblPr/>
              <a:tblGrid>
                <a:gridCol w="342900">
                  <a:extLst>
                    <a:ext uri="{9D8B030D-6E8A-4147-A177-3AD203B41FA5}">
                      <a16:colId xmlns:a16="http://schemas.microsoft.com/office/drawing/2014/main" xmlns="" val="2213692715"/>
                    </a:ext>
                  </a:extLst>
                </a:gridCol>
                <a:gridCol w="7848600">
                  <a:extLst>
                    <a:ext uri="{9D8B030D-6E8A-4147-A177-3AD203B41FA5}">
                      <a16:colId xmlns:a16="http://schemas.microsoft.com/office/drawing/2014/main" xmlns="" val="4152024779"/>
                    </a:ext>
                  </a:extLst>
                </a:gridCol>
              </a:tblGrid>
              <a:tr h="0">
                <a:tc>
                  <a:txBody>
                    <a:bodyPr/>
                    <a:lstStyle/>
                    <a:p>
                      <a:pPr algn="r" rtl="0" fontAlgn="base"/>
                      <a:r>
                        <a:rPr lang="en-IN" sz="3200" b="0" i="0">
                          <a:solidFill>
                            <a:srgbClr val="AFAFAF"/>
                          </a:solidFill>
                          <a:effectLst/>
                          <a:latin typeface="Consolas" panose="020B0609020204030204" pitchFamily="49" charset="0"/>
                        </a:rPr>
                        <a:t>1</a:t>
                      </a:r>
                    </a:p>
                    <a:p>
                      <a:pPr algn="r" rtl="0" fontAlgn="base"/>
                      <a:r>
                        <a:rPr lang="en-IN" sz="3200" b="0" i="0">
                          <a:solidFill>
                            <a:srgbClr val="AFAFAF"/>
                          </a:solidFill>
                          <a:effectLst/>
                          <a:latin typeface="Consolas" panose="020B0609020204030204" pitchFamily="49" charset="0"/>
                        </a:rPr>
                        <a:t>2</a:t>
                      </a:r>
                    </a:p>
                    <a:p>
                      <a:pPr algn="r" rtl="0" fontAlgn="base"/>
                      <a:r>
                        <a:rPr lang="en-IN" sz="3200" b="0" i="0">
                          <a:solidFill>
                            <a:srgbClr val="AFAFAF"/>
                          </a:solidFill>
                          <a:effectLst/>
                          <a:latin typeface="Consolas" panose="020B0609020204030204" pitchFamily="49" charset="0"/>
                        </a:rPr>
                        <a:t>3</a:t>
                      </a:r>
                    </a:p>
                  </a:txBody>
                  <a:tcPr marL="0" marR="0" marT="0" marB="0" anchor="ctr">
                    <a:lnL>
                      <a:noFill/>
                    </a:lnL>
                    <a:lnR>
                      <a:noFill/>
                    </a:lnR>
                    <a:lnT>
                      <a:noFill/>
                    </a:lnT>
                    <a:lnB>
                      <a:noFill/>
                    </a:lnB>
                  </a:tcPr>
                </a:tc>
                <a:tc>
                  <a:txBody>
                    <a:bodyPr/>
                    <a:lstStyle/>
                    <a:p>
                      <a:pPr algn="l" rtl="0" fontAlgn="base"/>
                      <a:r>
                        <a:rPr lang="en-IN" sz="3200" b="0" i="0" dirty="0">
                          <a:effectLst/>
                          <a:latin typeface="Consolas" panose="020B0609020204030204" pitchFamily="49" charset="0"/>
                        </a:rPr>
                        <a:t>$ </a:t>
                      </a:r>
                      <a:r>
                        <a:rPr lang="en-IN" sz="3200" b="0" i="0" dirty="0" err="1">
                          <a:effectLst/>
                          <a:latin typeface="Consolas" panose="020B0609020204030204" pitchFamily="49" charset="0"/>
                        </a:rPr>
                        <a:t>npm</a:t>
                      </a:r>
                      <a:r>
                        <a:rPr lang="en-IN" sz="3200" b="0" i="0" dirty="0">
                          <a:effectLst/>
                          <a:latin typeface="Consolas" panose="020B0609020204030204" pitchFamily="49" charset="0"/>
                        </a:rPr>
                        <a:t> uninstall &lt;package name&gt; -g</a:t>
                      </a:r>
                    </a:p>
                    <a:p>
                      <a:pPr algn="l" rtl="0" fontAlgn="base"/>
                      <a:r>
                        <a:rPr lang="en-IN" sz="3200" b="0" i="0" dirty="0">
                          <a:effectLst/>
                          <a:latin typeface="Consolas" panose="020B0609020204030204" pitchFamily="49" charset="0"/>
                        </a:rPr>
                        <a:t># example</a:t>
                      </a:r>
                    </a:p>
                    <a:p>
                      <a:pPr algn="l" rtl="0" fontAlgn="base"/>
                      <a:r>
                        <a:rPr lang="en-IN" sz="3200" b="0" i="0" dirty="0">
                          <a:effectLst/>
                          <a:latin typeface="Consolas" panose="020B0609020204030204" pitchFamily="49" charset="0"/>
                        </a:rPr>
                        <a:t>$ </a:t>
                      </a:r>
                      <a:r>
                        <a:rPr lang="en-IN" sz="3200" b="0" i="0" dirty="0" err="1">
                          <a:effectLst/>
                          <a:latin typeface="Consolas" panose="020B0609020204030204" pitchFamily="49" charset="0"/>
                        </a:rPr>
                        <a:t>npm</a:t>
                      </a:r>
                      <a:r>
                        <a:rPr lang="en-IN" sz="3200" b="0" i="0" dirty="0">
                          <a:effectLst/>
                          <a:latin typeface="Consolas" panose="020B0609020204030204" pitchFamily="49" charset="0"/>
                        </a:rPr>
                        <a:t> uninstall express -g</a:t>
                      </a:r>
                    </a:p>
                  </a:txBody>
                  <a:tcPr marL="0" marR="0" marT="0" marB="0" anchor="ctr">
                    <a:lnL>
                      <a:noFill/>
                    </a:lnL>
                    <a:lnR>
                      <a:noFill/>
                    </a:lnR>
                    <a:lnT>
                      <a:noFill/>
                    </a:lnT>
                    <a:lnB>
                      <a:noFill/>
                    </a:lnB>
                  </a:tcPr>
                </a:tc>
                <a:extLst>
                  <a:ext uri="{0D108BD9-81ED-4DB2-BD59-A6C34878D82A}">
                    <a16:rowId xmlns:a16="http://schemas.microsoft.com/office/drawing/2014/main" xmlns="" val="2785679371"/>
                  </a:ext>
                </a:extLst>
              </a:tr>
            </a:tbl>
          </a:graphicData>
        </a:graphic>
      </p:graphicFrame>
      <p:sp>
        <p:nvSpPr>
          <p:cNvPr id="4" name="Rectangle 3"/>
          <p:cNvSpPr/>
          <p:nvPr/>
        </p:nvSpPr>
        <p:spPr>
          <a:xfrm>
            <a:off x="1047756" y="4602711"/>
            <a:ext cx="3649750" cy="461665"/>
          </a:xfrm>
          <a:prstGeom prst="rect">
            <a:avLst/>
          </a:prstGeom>
        </p:spPr>
        <p:txBody>
          <a:bodyPr wrap="square">
            <a:spAutoFit/>
          </a:bodyPr>
          <a:lstStyle/>
          <a:p>
            <a:r>
              <a:rPr lang="en-IN" sz="2400" dirty="0">
                <a:solidFill>
                  <a:srgbClr val="555555"/>
                </a:solidFill>
                <a:latin typeface="Georgia" panose="02040502050405020303" pitchFamily="18" charset="0"/>
              </a:rPr>
              <a:t>Uninstall local package.</a:t>
            </a:r>
            <a:endParaRPr lang="en-IN" sz="2400" dirty="0"/>
          </a:p>
        </p:txBody>
      </p:sp>
      <p:sp>
        <p:nvSpPr>
          <p:cNvPr id="5" name="Rectangle 2"/>
          <p:cNvSpPr>
            <a:spLocks noChangeArrowheads="1"/>
          </p:cNvSpPr>
          <p:nvPr/>
        </p:nvSpPr>
        <p:spPr bwMode="auto">
          <a:xfrm>
            <a:off x="1047756" y="5056708"/>
            <a:ext cx="6705600" cy="1661993"/>
          </a:xfrm>
          <a:prstGeom prst="rect">
            <a:avLst/>
          </a:prstGeom>
          <a:solidFill>
            <a:srgbClr val="F8F8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444444"/>
                </a:solidFill>
                <a:effectLst/>
                <a:latin typeface="Consolas" panose="020B0609020204030204" pitchFamily="49" charset="0"/>
              </a:rPr>
              <a:t>$ cd</a:t>
            </a:r>
            <a:r>
              <a:rPr kumimoji="0" lang="en-US" altLang="en-US" sz="3600" b="0" i="0" u="none" strike="noStrike" cap="none" normalizeH="0" baseline="0" smtClean="0">
                <a:ln>
                  <a:noFill/>
                </a:ln>
                <a:solidFill>
                  <a:srgbClr val="555555"/>
                </a:solidFill>
                <a:effectLst/>
                <a:latin typeface="Consolas" panose="020B0609020204030204" pitchFamily="49" charset="0"/>
              </a:rPr>
              <a:t> </a:t>
            </a:r>
            <a:r>
              <a:rPr kumimoji="0" lang="en-US" altLang="en-US" sz="2400" b="0" i="0" u="none" strike="noStrike" cap="none" normalizeH="0" baseline="0" smtClean="0">
                <a:ln>
                  <a:noFill/>
                </a:ln>
                <a:solidFill>
                  <a:srgbClr val="444444"/>
                </a:solidFill>
                <a:effectLst/>
                <a:latin typeface="Consolas" panose="020B0609020204030204" pitchFamily="49" charset="0"/>
              </a:rPr>
              <a:t>/path/to/the/project</a:t>
            </a:r>
            <a:endParaRPr kumimoji="0" lang="en-US" altLang="en-US" sz="3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444444"/>
                </a:solidFill>
                <a:effectLst/>
                <a:latin typeface="Consolas" panose="020B0609020204030204" pitchFamily="49" charset="0"/>
              </a:rPr>
              <a:t>$ npm uninstall &lt;package name&gt;</a:t>
            </a:r>
            <a:endParaRPr kumimoji="0" lang="en-US" altLang="en-US" sz="3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444444"/>
                </a:solidFill>
                <a:effectLst/>
                <a:latin typeface="Consolas" panose="020B0609020204030204" pitchFamily="49" charset="0"/>
              </a:rPr>
              <a:t># example</a:t>
            </a:r>
            <a:endParaRPr kumimoji="0" lang="en-US" altLang="en-US" sz="3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444444"/>
                </a:solidFill>
                <a:effectLst/>
                <a:latin typeface="Consolas" panose="020B0609020204030204" pitchFamily="49" charset="0"/>
              </a:rPr>
              <a:t>$ npm uninstall express</a:t>
            </a:r>
            <a:endParaRPr kumimoji="0" lang="en-US" altLang="en-US" sz="4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1664878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NPM-The Node Package Manager?</a:t>
            </a:r>
            <a:r>
              <a:rPr lang="en-IN" b="1" dirty="0"/>
              <a:t/>
            </a:r>
            <a:br>
              <a:rPr lang="en-IN" b="1" dirty="0"/>
            </a:br>
            <a:endParaRPr lang="en-IN" dirty="0"/>
          </a:p>
        </p:txBody>
      </p:sp>
      <p:sp>
        <p:nvSpPr>
          <p:cNvPr id="7" name="Content Placeholder 6"/>
          <p:cNvSpPr>
            <a:spLocks noGrp="1"/>
          </p:cNvSpPr>
          <p:nvPr>
            <p:ph idx="1"/>
          </p:nvPr>
        </p:nvSpPr>
        <p:spPr/>
        <p:txBody>
          <a:bodyPr/>
          <a:lstStyle/>
          <a:p>
            <a:pPr marL="0" indent="0">
              <a:buNone/>
            </a:pPr>
            <a:r>
              <a:rPr lang="en-IN" dirty="0" smtClean="0"/>
              <a:t>List </a:t>
            </a:r>
            <a:r>
              <a:rPr lang="en-IN" dirty="0"/>
              <a:t>global packages</a:t>
            </a:r>
            <a:r>
              <a:rPr lang="en-IN" dirty="0" smtClean="0"/>
              <a:t>.</a:t>
            </a:r>
          </a:p>
          <a:p>
            <a:pPr marL="0" indent="0">
              <a:buNone/>
            </a:pPr>
            <a:r>
              <a:rPr lang="en-IN" dirty="0"/>
              <a:t>	</a:t>
            </a:r>
            <a:r>
              <a:rPr lang="en-IN" dirty="0" err="1" smtClean="0"/>
              <a:t>npm</a:t>
            </a:r>
            <a:r>
              <a:rPr lang="en-IN" dirty="0" smtClean="0"/>
              <a:t> ls –g</a:t>
            </a:r>
          </a:p>
          <a:p>
            <a:pPr marL="0" indent="0">
              <a:buNone/>
            </a:pPr>
            <a:r>
              <a:rPr lang="en-IN" dirty="0" smtClean="0"/>
              <a:t>List Global Package details:</a:t>
            </a:r>
          </a:p>
          <a:p>
            <a:pPr marL="0" indent="0">
              <a:buNone/>
            </a:pPr>
            <a:r>
              <a:rPr lang="en-IN" dirty="0" smtClean="0"/>
              <a:t>	</a:t>
            </a:r>
            <a:r>
              <a:rPr lang="en-IN" dirty="0" err="1" smtClean="0"/>
              <a:t>npm</a:t>
            </a:r>
            <a:r>
              <a:rPr lang="en-IN" dirty="0" smtClean="0"/>
              <a:t> ls –</a:t>
            </a:r>
            <a:r>
              <a:rPr lang="en-IN" dirty="0" err="1" smtClean="0"/>
              <a:t>gl</a:t>
            </a:r>
            <a:endParaRPr lang="en-IN" dirty="0" smtClean="0"/>
          </a:p>
          <a:p>
            <a:pPr marL="0" indent="0">
              <a:buNone/>
            </a:pPr>
            <a:endParaRPr lang="en-IN" dirty="0"/>
          </a:p>
          <a:p>
            <a:pPr marL="0" indent="0">
              <a:buNone/>
            </a:pPr>
            <a:r>
              <a:rPr lang="en-IN" dirty="0" smtClean="0"/>
              <a:t>List </a:t>
            </a:r>
            <a:r>
              <a:rPr lang="en-IN" dirty="0"/>
              <a:t>local packages</a:t>
            </a:r>
            <a:r>
              <a:rPr lang="en-IN" dirty="0" smtClean="0"/>
              <a:t>.</a:t>
            </a:r>
          </a:p>
          <a:p>
            <a:pPr marL="0" indent="0">
              <a:buNone/>
            </a:pPr>
            <a:r>
              <a:rPr lang="en-IN" dirty="0" smtClean="0"/>
              <a:t>Cd/path/to/the/project</a:t>
            </a:r>
          </a:p>
          <a:p>
            <a:pPr marL="0" indent="0">
              <a:buNone/>
            </a:pPr>
            <a:r>
              <a:rPr lang="en-IN" dirty="0" err="1" smtClean="0"/>
              <a:t>Npm</a:t>
            </a:r>
            <a:r>
              <a:rPr lang="en-IN" dirty="0" smtClean="0"/>
              <a:t> ls </a:t>
            </a:r>
            <a:r>
              <a:rPr lang="en-IN" dirty="0" err="1" smtClean="0"/>
              <a:t>npm</a:t>
            </a:r>
            <a:r>
              <a:rPr lang="en-IN" dirty="0" smtClean="0"/>
              <a:t> ls –l (in detail)</a:t>
            </a:r>
            <a:endParaRPr lang="en-IN" dirty="0"/>
          </a:p>
        </p:txBody>
      </p:sp>
    </p:spTree>
    <p:extLst>
      <p:ext uri="{BB962C8B-B14F-4D97-AF65-F5344CB8AC3E}">
        <p14:creationId xmlns:p14="http://schemas.microsoft.com/office/powerpoint/2010/main" xmlns="" val="15348486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NPM-The Node Package Manager?</a:t>
            </a:r>
            <a:r>
              <a:rPr lang="en-IN" b="1" dirty="0"/>
              <a:t/>
            </a:r>
            <a:br>
              <a:rPr lang="en-IN" b="1" dirty="0"/>
            </a:br>
            <a:endParaRPr lang="en-IN" dirty="0"/>
          </a:p>
        </p:txBody>
      </p:sp>
      <p:sp>
        <p:nvSpPr>
          <p:cNvPr id="7" name="Content Placeholder 6"/>
          <p:cNvSpPr>
            <a:spLocks noGrp="1"/>
          </p:cNvSpPr>
          <p:nvPr>
            <p:ph idx="1"/>
          </p:nvPr>
        </p:nvSpPr>
        <p:spPr/>
        <p:txBody>
          <a:bodyPr>
            <a:normAutofit/>
          </a:bodyPr>
          <a:lstStyle/>
          <a:p>
            <a:pPr marL="0" indent="0">
              <a:buNone/>
            </a:pPr>
            <a:r>
              <a:rPr lang="en-IN" sz="4400" dirty="0"/>
              <a:t>Update global packages</a:t>
            </a:r>
            <a:r>
              <a:rPr lang="en-IN" sz="4400" dirty="0" smtClean="0"/>
              <a:t>.</a:t>
            </a:r>
          </a:p>
          <a:p>
            <a:pPr marL="0" indent="0">
              <a:buNone/>
            </a:pPr>
            <a:r>
              <a:rPr lang="en-IN" sz="4400" dirty="0"/>
              <a:t>	$ </a:t>
            </a:r>
            <a:r>
              <a:rPr lang="en-IN" sz="4400" dirty="0" err="1"/>
              <a:t>npm</a:t>
            </a:r>
            <a:r>
              <a:rPr lang="en-IN" sz="4400" dirty="0"/>
              <a:t> update </a:t>
            </a:r>
            <a:r>
              <a:rPr lang="en-IN" sz="4400" dirty="0" smtClean="0"/>
              <a:t>–g</a:t>
            </a:r>
          </a:p>
          <a:p>
            <a:pPr marL="0" indent="0">
              <a:buNone/>
            </a:pPr>
            <a:r>
              <a:rPr lang="en-IN" sz="4400" dirty="0"/>
              <a:t>Update local packages</a:t>
            </a:r>
            <a:r>
              <a:rPr lang="en-IN" sz="4400" dirty="0" smtClean="0"/>
              <a:t>.</a:t>
            </a:r>
          </a:p>
          <a:p>
            <a:pPr marL="0" indent="0">
              <a:buNone/>
            </a:pPr>
            <a:r>
              <a:rPr lang="en-IN" sz="4400" dirty="0" smtClean="0"/>
              <a:t>Cd/path/to/the/project</a:t>
            </a:r>
          </a:p>
          <a:p>
            <a:pPr marL="0" indent="0">
              <a:buNone/>
            </a:pPr>
            <a:r>
              <a:rPr lang="en-IN" sz="4400" dirty="0"/>
              <a:t>	</a:t>
            </a:r>
            <a:r>
              <a:rPr lang="en-IN" sz="4400" dirty="0" smtClean="0"/>
              <a:t>$</a:t>
            </a:r>
            <a:r>
              <a:rPr lang="en-IN" sz="4400" dirty="0" err="1" smtClean="0"/>
              <a:t>npm</a:t>
            </a:r>
            <a:r>
              <a:rPr lang="en-IN" sz="4400" dirty="0" smtClean="0"/>
              <a:t> update</a:t>
            </a:r>
            <a:endParaRPr lang="en-IN" sz="4400" dirty="0"/>
          </a:p>
        </p:txBody>
      </p:sp>
    </p:spTree>
    <p:extLst>
      <p:ext uri="{BB962C8B-B14F-4D97-AF65-F5344CB8AC3E}">
        <p14:creationId xmlns:p14="http://schemas.microsoft.com/office/powerpoint/2010/main" xmlns="" val="13327025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 </a:t>
            </a:r>
            <a:r>
              <a:rPr lang="en-IN" dirty="0"/>
              <a:t>Angular 2 using </a:t>
            </a:r>
            <a:r>
              <a:rPr lang="en-IN" dirty="0" err="1"/>
              <a:t>TypeScript</a:t>
            </a:r>
            <a:r>
              <a:rPr lang="en-IN" dirty="0"/>
              <a:t> Step by </a:t>
            </a:r>
            <a:r>
              <a:rPr lang="en-IN" dirty="0" smtClean="0"/>
              <a:t>Step</a:t>
            </a:r>
            <a:endParaRPr lang="en-IN" dirty="0"/>
          </a:p>
        </p:txBody>
      </p:sp>
      <p:sp>
        <p:nvSpPr>
          <p:cNvPr id="3" name="Content Placeholder 2"/>
          <p:cNvSpPr>
            <a:spLocks noGrp="1"/>
          </p:cNvSpPr>
          <p:nvPr>
            <p:ph idx="1"/>
          </p:nvPr>
        </p:nvSpPr>
        <p:spPr/>
        <p:txBody>
          <a:bodyPr>
            <a:normAutofit/>
          </a:bodyPr>
          <a:lstStyle/>
          <a:p>
            <a:r>
              <a:rPr lang="en-IN" sz="4800" dirty="0" err="1"/>
              <a:t>TypeScript</a:t>
            </a:r>
            <a:r>
              <a:rPr lang="en-IN" sz="4800" dirty="0"/>
              <a:t> is a strict superset of JavaScript. It supports static typing and class based object oriented programming. We write code into </a:t>
            </a:r>
            <a:r>
              <a:rPr lang="en-IN" sz="4800" dirty="0" err="1"/>
              <a:t>TypeScript</a:t>
            </a:r>
            <a:r>
              <a:rPr lang="en-IN" sz="4800" dirty="0"/>
              <a:t> that will finally be compiled into JavaScript to run in browser. </a:t>
            </a:r>
          </a:p>
          <a:p>
            <a:endParaRPr lang="en-IN" sz="4800" dirty="0"/>
          </a:p>
        </p:txBody>
      </p:sp>
    </p:spTree>
    <p:extLst>
      <p:ext uri="{BB962C8B-B14F-4D97-AF65-F5344CB8AC3E}">
        <p14:creationId xmlns:p14="http://schemas.microsoft.com/office/powerpoint/2010/main" xmlns="" val="933731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AngularJS</a:t>
            </a:r>
            <a:r>
              <a:rPr lang="en-US" dirty="0" smtClean="0"/>
              <a:t>?</a:t>
            </a:r>
            <a:endParaRPr lang="en-US" dirty="0"/>
          </a:p>
        </p:txBody>
      </p:sp>
      <p:sp>
        <p:nvSpPr>
          <p:cNvPr id="3" name="Content Placeholder 2"/>
          <p:cNvSpPr>
            <a:spLocks noGrp="1"/>
          </p:cNvSpPr>
          <p:nvPr>
            <p:ph idx="1"/>
          </p:nvPr>
        </p:nvSpPr>
        <p:spPr/>
        <p:txBody>
          <a:bodyPr/>
          <a:lstStyle/>
          <a:p>
            <a:r>
              <a:rPr lang="en-US" dirty="0" smtClean="0"/>
              <a:t>Get Started in Minutes &amp;  less Coding</a:t>
            </a:r>
          </a:p>
          <a:p>
            <a:pPr lvl="1">
              <a:buNone/>
            </a:pPr>
            <a:endParaRPr lang="en-US" dirty="0"/>
          </a:p>
        </p:txBody>
      </p:sp>
      <p:pic>
        <p:nvPicPr>
          <p:cNvPr id="4" name="Picture 3" descr="AngularJS easy work">
            <a:hlinkClick r:id="rId3"/>
          </p:cNvPr>
          <p:cNvPicPr/>
          <p:nvPr/>
        </p:nvPicPr>
        <p:blipFill>
          <a:blip r:embed="rId4"/>
          <a:srcRect/>
          <a:stretch>
            <a:fillRect/>
          </a:stretch>
        </p:blipFill>
        <p:spPr bwMode="auto">
          <a:xfrm>
            <a:off x="1176337" y="2378497"/>
            <a:ext cx="7840663" cy="31968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1325563"/>
          </a:xfrm>
        </p:spPr>
        <p:txBody>
          <a:bodyPr/>
          <a:lstStyle/>
          <a:p>
            <a:r>
              <a:rPr lang="en-IN" dirty="0"/>
              <a:t>FOLDER STRUCTURE</a:t>
            </a:r>
          </a:p>
        </p:txBody>
      </p:sp>
      <p:sp>
        <p:nvSpPr>
          <p:cNvPr id="5" name="Rectangle 2"/>
          <p:cNvSpPr>
            <a:spLocks noGrp="1" noChangeArrowheads="1"/>
          </p:cNvSpPr>
          <p:nvPr>
            <p:ph idx="1"/>
          </p:nvPr>
        </p:nvSpPr>
        <p:spPr bwMode="auto">
          <a:xfrm>
            <a:off x="520701" y="2449446"/>
            <a:ext cx="10490200" cy="35958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The </a:t>
            </a:r>
            <a:r>
              <a:rPr kumimoji="0" lang="en-US" altLang="en-US" sz="4400" b="0" i="0" u="none" strike="noStrike" cap="none" normalizeH="0" baseline="0" dirty="0" err="1" smtClean="0">
                <a:ln>
                  <a:noFill/>
                </a:ln>
                <a:solidFill>
                  <a:srgbClr val="333333"/>
                </a:solidFill>
                <a:effectLst/>
                <a:latin typeface="Arial Unicode MS"/>
                <a:ea typeface="Times New Roman" panose="02020603050405020304" pitchFamily="18" charset="0"/>
                <a:cs typeface="Courier New" panose="02070309020205020404" pitchFamily="49" charset="0"/>
              </a:rPr>
              <a:t>src</a:t>
            </a:r>
            <a:r>
              <a:rPr kumimoji="0" lang="en-US" altLang="en-US" sz="44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folder</a:t>
            </a:r>
            <a:endParaRPr kumimoji="0" lang="en-US" altLang="en-US" sz="4400" b="0" i="0" u="none" strike="noStrike" cap="none" normalizeH="0" baseline="0" dirty="0" smtClean="0">
              <a:ln>
                <a:noFill/>
              </a:ln>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rPr>
              <a:t>Your app lives in the </a:t>
            </a:r>
            <a:r>
              <a:rPr kumimoji="0" lang="en-US" altLang="en-US" b="0" i="0" u="none" strike="noStrike" cap="none" normalizeH="0" baseline="0" dirty="0" err="1" smtClean="0">
                <a:ln>
                  <a:noFill/>
                </a:ln>
                <a:solidFill>
                  <a:srgbClr val="333333"/>
                </a:solidFill>
                <a:effectLst/>
                <a:latin typeface="Arial Unicode MS"/>
                <a:ea typeface="Times New Roman" panose="02020603050405020304" pitchFamily="18" charset="0"/>
                <a:cs typeface="Courier New" panose="02070309020205020404" pitchFamily="49" charset="0"/>
              </a:rPr>
              <a:t>src</a:t>
            </a:r>
            <a:r>
              <a:rPr kumimoji="0" lang="en-US" altLang="en-US" sz="32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rPr>
              <a:t> folder. All Angular components, templates, styles, images, and anything else your app needs go here. Any files outside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rPr>
              <a:t> of this folder are meant to support building your app.</a:t>
            </a:r>
            <a:endParaRPr kumimoji="0" lang="en-US" altLang="en-US" sz="3200" b="0" i="0" u="none" strike="noStrike" cap="none" normalizeH="0" baseline="0" dirty="0" smtClean="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6309454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STRUCTURE</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63388" y="968188"/>
            <a:ext cx="6755653" cy="5631395"/>
          </a:xfrm>
        </p:spPr>
      </p:pic>
    </p:spTree>
    <p:extLst>
      <p:ext uri="{BB962C8B-B14F-4D97-AF65-F5344CB8AC3E}">
        <p14:creationId xmlns:p14="http://schemas.microsoft.com/office/powerpoint/2010/main" xmlns="" val="21477186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STRUCTURE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860613" y="986119"/>
            <a:ext cx="5199528" cy="5871882"/>
          </a:xfrm>
        </p:spPr>
      </p:pic>
    </p:spTree>
    <p:extLst>
      <p:ext uri="{BB962C8B-B14F-4D97-AF65-F5344CB8AC3E}">
        <p14:creationId xmlns:p14="http://schemas.microsoft.com/office/powerpoint/2010/main" xmlns="" val="17069604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1325563"/>
          </a:xfrm>
        </p:spPr>
        <p:txBody>
          <a:bodyPr/>
          <a:lstStyle/>
          <a:p>
            <a:r>
              <a:rPr lang="en-IN" dirty="0"/>
              <a:t>FOLDER STRUCTURE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63388" y="1344707"/>
            <a:ext cx="9628094" cy="5513294"/>
          </a:xfrm>
        </p:spPr>
      </p:pic>
    </p:spTree>
    <p:extLst>
      <p:ext uri="{BB962C8B-B14F-4D97-AF65-F5344CB8AC3E}">
        <p14:creationId xmlns:p14="http://schemas.microsoft.com/office/powerpoint/2010/main" xmlns="" val="25729110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STRUCTURE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519953" y="788894"/>
            <a:ext cx="9215718" cy="6069105"/>
          </a:xfrm>
        </p:spPr>
      </p:pic>
    </p:spTree>
    <p:extLst>
      <p:ext uri="{BB962C8B-B14F-4D97-AF65-F5344CB8AC3E}">
        <p14:creationId xmlns:p14="http://schemas.microsoft.com/office/powerpoint/2010/main" xmlns="" val="28033340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STRUCTURE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458167" y="914397"/>
            <a:ext cx="9420939" cy="6069106"/>
          </a:xfrm>
        </p:spPr>
      </p:pic>
    </p:spTree>
    <p:extLst>
      <p:ext uri="{BB962C8B-B14F-4D97-AF65-F5344CB8AC3E}">
        <p14:creationId xmlns:p14="http://schemas.microsoft.com/office/powerpoint/2010/main" xmlns="" val="7007197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STRUCTURE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63388" y="1004046"/>
            <a:ext cx="9592236" cy="5853953"/>
          </a:xfrm>
        </p:spPr>
      </p:pic>
    </p:spTree>
    <p:extLst>
      <p:ext uri="{BB962C8B-B14F-4D97-AF65-F5344CB8AC3E}">
        <p14:creationId xmlns:p14="http://schemas.microsoft.com/office/powerpoint/2010/main" xmlns="" val="33705468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STRUCTURE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63388" y="878539"/>
            <a:ext cx="9466730" cy="6069106"/>
          </a:xfrm>
        </p:spPr>
      </p:pic>
    </p:spTree>
    <p:extLst>
      <p:ext uri="{BB962C8B-B14F-4D97-AF65-F5344CB8AC3E}">
        <p14:creationId xmlns:p14="http://schemas.microsoft.com/office/powerpoint/2010/main" xmlns="" val="16931978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STRUCTURE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301474" y="1072590"/>
            <a:ext cx="10241019" cy="5785410"/>
          </a:xfrm>
        </p:spPr>
      </p:pic>
    </p:spTree>
    <p:extLst>
      <p:ext uri="{BB962C8B-B14F-4D97-AF65-F5344CB8AC3E}">
        <p14:creationId xmlns:p14="http://schemas.microsoft.com/office/powerpoint/2010/main" xmlns="" val="4842014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STRUCTURE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63388" y="1398493"/>
            <a:ext cx="9137837" cy="4410635"/>
          </a:xfrm>
        </p:spPr>
      </p:pic>
    </p:spTree>
    <p:extLst>
      <p:ext uri="{BB962C8B-B14F-4D97-AF65-F5344CB8AC3E}">
        <p14:creationId xmlns:p14="http://schemas.microsoft.com/office/powerpoint/2010/main" xmlns="" val="527852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AngularJS</a:t>
            </a:r>
            <a:r>
              <a:rPr lang="en-US" dirty="0" smtClean="0"/>
              <a:t>?</a:t>
            </a:r>
            <a:endParaRPr lang="en-US" dirty="0"/>
          </a:p>
        </p:txBody>
      </p:sp>
      <p:sp>
        <p:nvSpPr>
          <p:cNvPr id="3" name="Content Placeholder 2"/>
          <p:cNvSpPr>
            <a:spLocks noGrp="1"/>
          </p:cNvSpPr>
          <p:nvPr>
            <p:ph idx="1"/>
          </p:nvPr>
        </p:nvSpPr>
        <p:spPr/>
        <p:txBody>
          <a:bodyPr/>
          <a:lstStyle/>
          <a:p>
            <a:r>
              <a:rPr lang="en-US" dirty="0" smtClean="0"/>
              <a:t>MVC done right</a:t>
            </a:r>
          </a:p>
          <a:p>
            <a:endParaRPr lang="en-US" dirty="0" smtClean="0"/>
          </a:p>
        </p:txBody>
      </p:sp>
      <p:pic>
        <p:nvPicPr>
          <p:cNvPr id="5" name="Picture 4" descr="AngularJS mvc architecture">
            <a:hlinkClick r:id="rId3"/>
          </p:cNvPr>
          <p:cNvPicPr/>
          <p:nvPr/>
        </p:nvPicPr>
        <p:blipFill>
          <a:blip r:embed="rId4"/>
          <a:srcRect/>
          <a:stretch>
            <a:fillRect/>
          </a:stretch>
        </p:blipFill>
        <p:spPr bwMode="auto">
          <a:xfrm>
            <a:off x="1258887" y="2299377"/>
            <a:ext cx="8558213" cy="35045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STRUCTURE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469836" y="1072590"/>
            <a:ext cx="9767857" cy="5785410"/>
          </a:xfrm>
        </p:spPr>
      </p:pic>
    </p:spTree>
    <p:extLst>
      <p:ext uri="{BB962C8B-B14F-4D97-AF65-F5344CB8AC3E}">
        <p14:creationId xmlns:p14="http://schemas.microsoft.com/office/powerpoint/2010/main" xmlns="" val="12489343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a:t>FOLDER </a:t>
            </a:r>
            <a:r>
              <a:rPr lang="en-IN" dirty="0" smtClean="0"/>
              <a:t>STRUCTURE: ANGULAR PACKAGE</a:t>
            </a:r>
            <a:endParaRPr lang="en-I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63387" y="992376"/>
            <a:ext cx="9287437" cy="5627085"/>
          </a:xfrm>
        </p:spPr>
      </p:pic>
    </p:spTree>
    <p:extLst>
      <p:ext uri="{BB962C8B-B14F-4D97-AF65-F5344CB8AC3E}">
        <p14:creationId xmlns:p14="http://schemas.microsoft.com/office/powerpoint/2010/main" xmlns="" val="25784511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smtClean="0"/>
              <a:t>ANGULAR PACKAGE</a:t>
            </a:r>
            <a:endParaRPr lang="en-IN"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63387" y="1237130"/>
            <a:ext cx="9968753" cy="5468470"/>
          </a:xfrm>
        </p:spPr>
      </p:pic>
    </p:spTree>
    <p:extLst>
      <p:ext uri="{BB962C8B-B14F-4D97-AF65-F5344CB8AC3E}">
        <p14:creationId xmlns:p14="http://schemas.microsoft.com/office/powerpoint/2010/main" xmlns="" val="13019942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88" y="365125"/>
            <a:ext cx="10690412" cy="423769"/>
          </a:xfrm>
        </p:spPr>
        <p:txBody>
          <a:bodyPr>
            <a:normAutofit fontScale="90000"/>
          </a:bodyPr>
          <a:lstStyle/>
          <a:p>
            <a:r>
              <a:rPr lang="en-IN" dirty="0" smtClean="0"/>
              <a:t>ANGULAR DEPENDENCIES</a:t>
            </a:r>
            <a:endParaRPr lang="en-I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435100" y="968188"/>
            <a:ext cx="10053606" cy="5496408"/>
          </a:xfrm>
        </p:spPr>
      </p:pic>
    </p:spTree>
    <p:extLst>
      <p:ext uri="{BB962C8B-B14F-4D97-AF65-F5344CB8AC3E}">
        <p14:creationId xmlns:p14="http://schemas.microsoft.com/office/powerpoint/2010/main" xmlns="" val="39216213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7200" b="1" dirty="0" err="1"/>
              <a:t>package.json</a:t>
            </a:r>
            <a:r>
              <a:rPr lang="en-IN" sz="7200" b="1" dirty="0"/>
              <a:t> </a:t>
            </a:r>
          </a:p>
        </p:txBody>
      </p:sp>
      <p:sp>
        <p:nvSpPr>
          <p:cNvPr id="5" name="Rectangle 2"/>
          <p:cNvSpPr>
            <a:spLocks noGrp="1" noChangeArrowheads="1"/>
          </p:cNvSpPr>
          <p:nvPr>
            <p:ph idx="1"/>
          </p:nvPr>
        </p:nvSpPr>
        <p:spPr bwMode="auto">
          <a:xfrm>
            <a:off x="361950" y="2020186"/>
            <a:ext cx="11353800" cy="48320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err="1" smtClean="0">
                <a:ln>
                  <a:noFill/>
                </a:ln>
                <a:solidFill>
                  <a:srgbClr val="333333"/>
                </a:solidFill>
                <a:effectLst/>
                <a:latin typeface="Arial Unicode MS"/>
                <a:ea typeface="Times New Roman" panose="02020603050405020304" pitchFamily="18" charset="0"/>
                <a:cs typeface="Courier New" panose="02070309020205020404" pitchFamily="49" charset="0"/>
              </a:rPr>
              <a:t>package.json</a:t>
            </a:r>
            <a:r>
              <a:rPr kumimoji="0" lang="en-US" altLang="en-US" sz="4400" b="0" i="0" u="none" strike="noStrike" cap="none" normalizeH="0" baseline="0" dirty="0" smtClean="0">
                <a:ln>
                  <a:noFill/>
                </a:ln>
                <a:solidFill>
                  <a:schemeClr val="tx1"/>
                </a:solidFill>
                <a:effectLst/>
                <a:latin typeface="Helvetica" panose="020B0604020202020204" pitchFamily="34" charset="0"/>
                <a:ea typeface="Times New Roman" panose="02020603050405020304" pitchFamily="18" charset="0"/>
              </a:rPr>
              <a:t> specifies </a:t>
            </a:r>
            <a:r>
              <a:rPr kumimoji="0" lang="en-US" altLang="en-US" sz="4400" b="0" i="1" u="none" strike="noStrike" cap="none" normalizeH="0" baseline="0" dirty="0" smtClean="0">
                <a:ln>
                  <a:noFill/>
                </a:ln>
                <a:solidFill>
                  <a:schemeClr val="tx1"/>
                </a:solidFill>
                <a:effectLst/>
                <a:latin typeface="Helvetica" panose="020B0604020202020204" pitchFamily="34" charset="0"/>
                <a:ea typeface="Times New Roman" panose="02020603050405020304" pitchFamily="18" charset="0"/>
              </a:rPr>
              <a:t>a starter set of packages</a:t>
            </a:r>
            <a:r>
              <a:rPr kumimoji="0" lang="en-US" altLang="en-US" sz="4400" b="0" i="0" u="none" strike="noStrike" cap="none" normalizeH="0" baseline="0" dirty="0" smtClean="0">
                <a:ln>
                  <a:noFill/>
                </a:ln>
                <a:solidFill>
                  <a:schemeClr val="tx1"/>
                </a:solidFill>
                <a:effectLst/>
                <a:latin typeface="Helvetica" panose="020B0604020202020204" pitchFamily="34" charset="0"/>
                <a:ea typeface="Times New Roman" panose="02020603050405020304" pitchFamily="18" charset="0"/>
              </a:rPr>
              <a:t> that work well together and jointly support many common application scenarios.</a:t>
            </a:r>
            <a:endParaRPr kumimoji="0" lang="en-US" altLang="en-US" sz="6000" b="0" i="0" u="none" strike="noStrike" cap="none" normalizeH="0" baseline="0" dirty="0" smtClean="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smtClean="0">
                <a:ln>
                  <a:noFill/>
                </a:ln>
                <a:solidFill>
                  <a:schemeClr val="tx1"/>
                </a:solidFill>
                <a:effectLst/>
                <a:latin typeface="Helvetica" panose="020B0604020202020204" pitchFamily="34" charset="0"/>
                <a:ea typeface="Times New Roman" panose="02020603050405020304" pitchFamily="18" charset="0"/>
              </a:rPr>
              <a:t>You will add packages to </a:t>
            </a:r>
            <a:r>
              <a:rPr kumimoji="0" lang="en-US" altLang="en-US" sz="4000" b="0" i="0" u="none" strike="noStrike" cap="none" normalizeH="0" baseline="0" dirty="0" err="1" smtClean="0">
                <a:ln>
                  <a:noFill/>
                </a:ln>
                <a:solidFill>
                  <a:srgbClr val="333333"/>
                </a:solidFill>
                <a:effectLst/>
                <a:latin typeface="Arial Unicode MS"/>
                <a:ea typeface="Times New Roman" panose="02020603050405020304" pitchFamily="18" charset="0"/>
                <a:cs typeface="Courier New" panose="02070309020205020404" pitchFamily="49" charset="0"/>
              </a:rPr>
              <a:t>package.json</a:t>
            </a:r>
            <a:r>
              <a:rPr kumimoji="0" lang="en-US" altLang="en-US" sz="4400" b="0" i="0" u="none" strike="noStrike" cap="none" normalizeH="0" baseline="0" dirty="0" smtClean="0">
                <a:ln>
                  <a:noFill/>
                </a:ln>
                <a:solidFill>
                  <a:schemeClr val="tx1"/>
                </a:solidFill>
                <a:effectLst/>
                <a:latin typeface="Helvetica" panose="020B0604020202020204" pitchFamily="34" charset="0"/>
                <a:ea typeface="Times New Roman" panose="02020603050405020304" pitchFamily="18" charset="0"/>
              </a:rPr>
              <a:t> as your application evolves. You may even remove some.</a:t>
            </a:r>
            <a:endParaRPr kumimoji="0" lang="en-US" altLang="en-US" sz="8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31874322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7300" dirty="0" err="1"/>
              <a:t>tsconfig.json</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marL="0" indent="0">
              <a:buNone/>
            </a:pPr>
            <a:r>
              <a:rPr lang="en-IN" sz="4800" dirty="0"/>
              <a:t>The presence of a </a:t>
            </a:r>
            <a:r>
              <a:rPr lang="en-IN" sz="4800" dirty="0" err="1"/>
              <a:t>tsconfig.json</a:t>
            </a:r>
            <a:r>
              <a:rPr lang="en-IN" sz="4800" dirty="0"/>
              <a:t> file in a directory indicates that the directory is the root of a </a:t>
            </a:r>
            <a:r>
              <a:rPr lang="en-IN" sz="4800" dirty="0" err="1"/>
              <a:t>TypeScript</a:t>
            </a:r>
            <a:r>
              <a:rPr lang="en-IN" sz="4800" dirty="0"/>
              <a:t> project. The </a:t>
            </a:r>
            <a:r>
              <a:rPr lang="en-IN" sz="4800" dirty="0" err="1"/>
              <a:t>tsconfig.json</a:t>
            </a:r>
            <a:r>
              <a:rPr lang="en-IN" sz="4800" dirty="0"/>
              <a:t> file specifies the root files and the compiler options required to compile the project. </a:t>
            </a:r>
          </a:p>
        </p:txBody>
      </p:sp>
    </p:spTree>
    <p:extLst>
      <p:ext uri="{BB962C8B-B14F-4D97-AF65-F5344CB8AC3E}">
        <p14:creationId xmlns:p14="http://schemas.microsoft.com/office/powerpoint/2010/main" xmlns="" val="28928367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7300" dirty="0" err="1"/>
              <a:t>tsconfig.json</a:t>
            </a:r>
            <a:r>
              <a:rPr lang="en-IN" dirty="0"/>
              <a:t/>
            </a:r>
            <a:br>
              <a:rPr lang="en-IN" dirty="0"/>
            </a:br>
            <a:endParaRPr lang="en-IN" dirty="0"/>
          </a:p>
        </p:txBody>
      </p:sp>
      <p:sp>
        <p:nvSpPr>
          <p:cNvPr id="3" name="Content Placeholder 2"/>
          <p:cNvSpPr>
            <a:spLocks noGrp="1"/>
          </p:cNvSpPr>
          <p:nvPr>
            <p:ph idx="1"/>
          </p:nvPr>
        </p:nvSpPr>
        <p:spPr/>
        <p:txBody>
          <a:bodyPr>
            <a:noAutofit/>
          </a:bodyPr>
          <a:lstStyle/>
          <a:p>
            <a:pPr marL="0" indent="0">
              <a:buNone/>
            </a:pPr>
            <a:r>
              <a:rPr lang="en-IN" sz="3600" b="1" dirty="0" err="1"/>
              <a:t>tsconfig.json</a:t>
            </a:r>
            <a:r>
              <a:rPr lang="en-IN" sz="3600" dirty="0"/>
              <a:t> is a JSON file that is used to define how the </a:t>
            </a:r>
            <a:r>
              <a:rPr lang="en-IN" sz="3600" dirty="0" err="1"/>
              <a:t>TypeScript</a:t>
            </a:r>
            <a:r>
              <a:rPr lang="en-IN" sz="3600" dirty="0"/>
              <a:t> compiler compiles </a:t>
            </a:r>
            <a:r>
              <a:rPr lang="en-IN" sz="3600" dirty="0" err="1"/>
              <a:t>TypeScript</a:t>
            </a:r>
            <a:r>
              <a:rPr lang="en-IN" sz="3600" dirty="0"/>
              <a:t> code of project file to JavaScript code . This file should be located in the root folder of the project. We need to run </a:t>
            </a:r>
            <a:r>
              <a:rPr lang="en-IN" sz="3600" b="1" dirty="0" err="1"/>
              <a:t>tsc</a:t>
            </a:r>
            <a:r>
              <a:rPr lang="en-IN" sz="3600" dirty="0"/>
              <a:t> command within the root folder of the project. We configure this command in </a:t>
            </a:r>
            <a:r>
              <a:rPr lang="en-IN" sz="3600" b="1" dirty="0" err="1"/>
              <a:t>package.json</a:t>
            </a:r>
            <a:r>
              <a:rPr lang="en-IN" sz="3600" dirty="0"/>
              <a:t> in </a:t>
            </a:r>
            <a:r>
              <a:rPr lang="en-IN" sz="3600" b="1" dirty="0"/>
              <a:t>scripts</a:t>
            </a:r>
            <a:r>
              <a:rPr lang="en-IN" sz="3600" dirty="0"/>
              <a:t> field. Now find some compiler options configured in </a:t>
            </a:r>
            <a:r>
              <a:rPr lang="en-IN" sz="3600" b="1" dirty="0" err="1"/>
              <a:t>tsconfig.json</a:t>
            </a:r>
            <a:r>
              <a:rPr lang="en-IN" sz="3600" dirty="0"/>
              <a:t>. </a:t>
            </a:r>
            <a:br>
              <a:rPr lang="en-IN" sz="3600" dirty="0"/>
            </a:br>
            <a:endParaRPr lang="en-IN" sz="6000" dirty="0"/>
          </a:p>
        </p:txBody>
      </p:sp>
    </p:spTree>
    <p:extLst>
      <p:ext uri="{BB962C8B-B14F-4D97-AF65-F5344CB8AC3E}">
        <p14:creationId xmlns:p14="http://schemas.microsoft.com/office/powerpoint/2010/main" xmlns="" val="4869918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tsconfig.json</a:t>
            </a:r>
            <a:r>
              <a:rPr lang="en-IN" dirty="0"/>
              <a:t/>
            </a:r>
            <a:br>
              <a:rPr lang="en-IN" dirty="0"/>
            </a:br>
            <a:endParaRPr lang="en-IN" dirty="0"/>
          </a:p>
        </p:txBody>
      </p:sp>
      <p:sp>
        <p:nvSpPr>
          <p:cNvPr id="3" name="Content Placeholder 2"/>
          <p:cNvSpPr>
            <a:spLocks noGrp="1"/>
          </p:cNvSpPr>
          <p:nvPr>
            <p:ph idx="1"/>
          </p:nvPr>
        </p:nvSpPr>
        <p:spPr>
          <a:xfrm>
            <a:off x="838200" y="1362635"/>
            <a:ext cx="10515600" cy="4814328"/>
          </a:xfrm>
        </p:spPr>
        <p:txBody>
          <a:bodyPr>
            <a:normAutofit/>
          </a:bodyPr>
          <a:lstStyle/>
          <a:p>
            <a:pPr marL="0" indent="0">
              <a:buNone/>
            </a:pPr>
            <a:r>
              <a:rPr lang="en-IN" sz="4400" dirty="0" smtClean="0"/>
              <a:t>"</a:t>
            </a:r>
            <a:r>
              <a:rPr lang="en-IN" sz="4400" dirty="0" err="1"/>
              <a:t>compilerOptions</a:t>
            </a:r>
            <a:r>
              <a:rPr lang="en-IN" sz="4400" dirty="0"/>
              <a:t>": { </a:t>
            </a:r>
            <a:endParaRPr lang="en-IN" sz="4400" dirty="0" smtClean="0"/>
          </a:p>
          <a:p>
            <a:pPr marL="0" indent="0">
              <a:buNone/>
            </a:pPr>
            <a:r>
              <a:rPr lang="en-IN" sz="4400" dirty="0" smtClean="0"/>
              <a:t>"</a:t>
            </a:r>
            <a:r>
              <a:rPr lang="en-IN" sz="4400" dirty="0"/>
              <a:t>module": "</a:t>
            </a:r>
            <a:r>
              <a:rPr lang="en-IN" sz="4400" dirty="0" err="1"/>
              <a:t>commonjs</a:t>
            </a:r>
            <a:r>
              <a:rPr lang="en-IN" sz="4400" dirty="0"/>
              <a:t>", </a:t>
            </a:r>
            <a:endParaRPr lang="en-IN" sz="4400" dirty="0" smtClean="0"/>
          </a:p>
          <a:p>
            <a:pPr marL="0" indent="0">
              <a:buNone/>
            </a:pPr>
            <a:r>
              <a:rPr lang="en-IN" sz="4400" dirty="0" smtClean="0"/>
              <a:t>"</a:t>
            </a:r>
            <a:r>
              <a:rPr lang="en-IN" sz="4400" dirty="0" err="1"/>
              <a:t>noImplicitAny</a:t>
            </a:r>
            <a:r>
              <a:rPr lang="en-IN" sz="4400" dirty="0"/>
              <a:t>": true, </a:t>
            </a:r>
            <a:endParaRPr lang="en-IN" sz="4400" dirty="0" smtClean="0"/>
          </a:p>
          <a:p>
            <a:pPr marL="0" indent="0">
              <a:buNone/>
            </a:pPr>
            <a:r>
              <a:rPr lang="en-IN" sz="4400" dirty="0" smtClean="0"/>
              <a:t>"</a:t>
            </a:r>
            <a:r>
              <a:rPr lang="en-IN" sz="4400" dirty="0" err="1"/>
              <a:t>removeComments</a:t>
            </a:r>
            <a:r>
              <a:rPr lang="en-IN" sz="4400" dirty="0"/>
              <a:t>": true, </a:t>
            </a:r>
            <a:endParaRPr lang="en-IN" sz="4400" dirty="0" smtClean="0"/>
          </a:p>
          <a:p>
            <a:pPr marL="0" indent="0">
              <a:buNone/>
            </a:pPr>
            <a:r>
              <a:rPr lang="en-IN" sz="4400" dirty="0" smtClean="0"/>
              <a:t>"</a:t>
            </a:r>
            <a:r>
              <a:rPr lang="en-IN" sz="4400" dirty="0" err="1"/>
              <a:t>preserveConstEnums</a:t>
            </a:r>
            <a:r>
              <a:rPr lang="en-IN" sz="4400" dirty="0"/>
              <a:t>": true, </a:t>
            </a:r>
            <a:endParaRPr lang="en-IN" sz="4400" dirty="0" smtClean="0"/>
          </a:p>
          <a:p>
            <a:pPr marL="0" indent="0">
              <a:buNone/>
            </a:pPr>
            <a:r>
              <a:rPr lang="en-IN" sz="4400" dirty="0" smtClean="0"/>
              <a:t>"</a:t>
            </a:r>
            <a:r>
              <a:rPr lang="en-IN" sz="4400" dirty="0" err="1"/>
              <a:t>sourceMap</a:t>
            </a:r>
            <a:r>
              <a:rPr lang="en-IN" sz="4400" dirty="0"/>
              <a:t>": true },</a:t>
            </a:r>
            <a:endParaRPr lang="en-IN" sz="7200" dirty="0"/>
          </a:p>
        </p:txBody>
      </p:sp>
    </p:spTree>
    <p:extLst>
      <p:ext uri="{BB962C8B-B14F-4D97-AF65-F5344CB8AC3E}">
        <p14:creationId xmlns:p14="http://schemas.microsoft.com/office/powerpoint/2010/main" xmlns="" val="28492534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a:t>systemjs.config.js </a:t>
            </a:r>
          </a:p>
        </p:txBody>
      </p:sp>
      <p:sp>
        <p:nvSpPr>
          <p:cNvPr id="3" name="Content Placeholder 2"/>
          <p:cNvSpPr>
            <a:spLocks noGrp="1"/>
          </p:cNvSpPr>
          <p:nvPr>
            <p:ph idx="1"/>
          </p:nvPr>
        </p:nvSpPr>
        <p:spPr>
          <a:xfrm>
            <a:off x="322729" y="1825625"/>
            <a:ext cx="11031071" cy="4736540"/>
          </a:xfrm>
        </p:spPr>
        <p:txBody>
          <a:bodyPr>
            <a:normAutofit/>
          </a:bodyPr>
          <a:lstStyle/>
          <a:p>
            <a:pPr marL="0" indent="0">
              <a:buNone/>
            </a:pPr>
            <a:r>
              <a:rPr lang="en-IN" sz="4000" dirty="0"/>
              <a:t>systemjs.config.js </a:t>
            </a:r>
            <a:r>
              <a:rPr lang="en-IN" sz="4000" dirty="0" smtClean="0"/>
              <a:t>contains </a:t>
            </a:r>
            <a:r>
              <a:rPr lang="en-IN" sz="4000" dirty="0"/>
              <a:t>mapping for all the packages required. </a:t>
            </a:r>
            <a:endParaRPr lang="en-IN" sz="4000" dirty="0" smtClean="0"/>
          </a:p>
          <a:p>
            <a:pPr marL="0" indent="0">
              <a:buNone/>
            </a:pPr>
            <a:r>
              <a:rPr lang="en-IN" sz="4000" dirty="0"/>
              <a:t>It allows to </a:t>
            </a:r>
            <a:r>
              <a:rPr lang="en-IN" sz="4000" b="1" dirty="0"/>
              <a:t>configure </a:t>
            </a:r>
            <a:r>
              <a:rPr lang="en-IN" sz="4000" b="1" dirty="0" err="1"/>
              <a:t>SystemJS</a:t>
            </a:r>
            <a:r>
              <a:rPr lang="en-IN" sz="4000" dirty="0"/>
              <a:t> to load modules compiled using the </a:t>
            </a:r>
            <a:r>
              <a:rPr lang="en-IN" sz="4000" dirty="0" err="1"/>
              <a:t>TypeScript</a:t>
            </a:r>
            <a:r>
              <a:rPr lang="en-IN" sz="4000" dirty="0"/>
              <a:t> compiler. For anonymous modules (one module per </a:t>
            </a:r>
            <a:r>
              <a:rPr lang="en-IN" sz="4000" b="1" dirty="0"/>
              <a:t>JS</a:t>
            </a:r>
            <a:r>
              <a:rPr lang="en-IN" sz="4000" dirty="0"/>
              <a:t> file), it allows to map the name of modules to </a:t>
            </a:r>
            <a:r>
              <a:rPr lang="en-IN" sz="4000" b="1" dirty="0"/>
              <a:t>JS</a:t>
            </a:r>
            <a:r>
              <a:rPr lang="en-IN" sz="4000" dirty="0"/>
              <a:t> files that actually contains the module JavaScript code</a:t>
            </a:r>
            <a:br>
              <a:rPr lang="en-IN" sz="4000" dirty="0"/>
            </a:br>
            <a:endParaRPr lang="en-IN" sz="4000" dirty="0"/>
          </a:p>
        </p:txBody>
      </p:sp>
    </p:spTree>
    <p:extLst>
      <p:ext uri="{BB962C8B-B14F-4D97-AF65-F5344CB8AC3E}">
        <p14:creationId xmlns:p14="http://schemas.microsoft.com/office/powerpoint/2010/main" xmlns="" val="2079380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a:t>systemjs.config.js </a:t>
            </a:r>
          </a:p>
        </p:txBody>
      </p:sp>
      <p:sp>
        <p:nvSpPr>
          <p:cNvPr id="3" name="Content Placeholder 2"/>
          <p:cNvSpPr>
            <a:spLocks noGrp="1"/>
          </p:cNvSpPr>
          <p:nvPr>
            <p:ph idx="1"/>
          </p:nvPr>
        </p:nvSpPr>
        <p:spPr>
          <a:xfrm>
            <a:off x="322729" y="1825625"/>
            <a:ext cx="11031071" cy="4736540"/>
          </a:xfrm>
        </p:spPr>
        <p:txBody>
          <a:bodyPr>
            <a:noAutofit/>
          </a:bodyPr>
          <a:lstStyle/>
          <a:p>
            <a:pPr marL="0" indent="0">
              <a:buNone/>
            </a:pPr>
            <a:r>
              <a:rPr lang="en-IN" sz="4800" dirty="0" err="1"/>
              <a:t>SystemJS</a:t>
            </a:r>
            <a:r>
              <a:rPr lang="en-IN" sz="4800" dirty="0"/>
              <a:t> is universal dynamic module loader that loads ES6 </a:t>
            </a:r>
            <a:r>
              <a:rPr lang="en-IN" sz="4800" dirty="0" smtClean="0"/>
              <a:t>modules, </a:t>
            </a:r>
            <a:r>
              <a:rPr lang="en-IN" sz="4800" dirty="0" err="1"/>
              <a:t>CommonJS</a:t>
            </a:r>
            <a:r>
              <a:rPr lang="en-IN" sz="4800" dirty="0"/>
              <a:t> and global scripts in the browser and </a:t>
            </a:r>
            <a:r>
              <a:rPr lang="en-IN" sz="4800" dirty="0" err="1"/>
              <a:t>NodeJS</a:t>
            </a:r>
            <a:r>
              <a:rPr lang="en-IN" sz="4800" dirty="0"/>
              <a:t>. It supports </a:t>
            </a:r>
            <a:r>
              <a:rPr lang="en-IN" sz="4800" dirty="0" err="1"/>
              <a:t>RequireJS</a:t>
            </a:r>
            <a:r>
              <a:rPr lang="en-IN" sz="4800" dirty="0"/>
              <a:t>-style map, paths, bundles and global shims. </a:t>
            </a:r>
            <a:endParaRPr lang="en-IN" sz="6600" dirty="0"/>
          </a:p>
        </p:txBody>
      </p:sp>
    </p:spTree>
    <p:extLst>
      <p:ext uri="{BB962C8B-B14F-4D97-AF65-F5344CB8AC3E}">
        <p14:creationId xmlns:p14="http://schemas.microsoft.com/office/powerpoint/2010/main" xmlns="" val="249690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AngularJS</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Data models are POJO</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pic>
        <p:nvPicPr>
          <p:cNvPr id="4" name="Picture 3" descr="AngularJS pojo">
            <a:hlinkClick r:id="rId3"/>
          </p:cNvPr>
          <p:cNvPicPr/>
          <p:nvPr/>
        </p:nvPicPr>
        <p:blipFill>
          <a:blip r:embed="rId4"/>
          <a:srcRect/>
          <a:stretch>
            <a:fillRect/>
          </a:stretch>
        </p:blipFill>
        <p:spPr bwMode="auto">
          <a:xfrm>
            <a:off x="1266825" y="2271459"/>
            <a:ext cx="6381750" cy="31786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Typings</a:t>
            </a:r>
            <a:r>
              <a:rPr lang="en-IN" dirty="0" smtClean="0"/>
              <a:t> and </a:t>
            </a:r>
            <a:r>
              <a:rPr lang="en-IN" dirty="0" err="1" smtClean="0"/>
              <a:t>typings.json</a:t>
            </a:r>
            <a:endParaRPr lang="en-IN" dirty="0"/>
          </a:p>
        </p:txBody>
      </p:sp>
      <p:sp>
        <p:nvSpPr>
          <p:cNvPr id="3" name="Content Placeholder 2"/>
          <p:cNvSpPr>
            <a:spLocks noGrp="1"/>
          </p:cNvSpPr>
          <p:nvPr>
            <p:ph idx="1"/>
          </p:nvPr>
        </p:nvSpPr>
        <p:spPr>
          <a:xfrm>
            <a:off x="838200" y="1825624"/>
            <a:ext cx="10515600" cy="4808257"/>
          </a:xfrm>
        </p:spPr>
        <p:txBody>
          <a:bodyPr>
            <a:normAutofit lnSpcReduction="10000"/>
          </a:bodyPr>
          <a:lstStyle/>
          <a:p>
            <a:pPr fontAlgn="base"/>
            <a:r>
              <a:rPr lang="en-IN" sz="3200" b="1" dirty="0" err="1"/>
              <a:t>Typings</a:t>
            </a:r>
            <a:r>
              <a:rPr lang="en-IN" sz="3200" dirty="0"/>
              <a:t> is the simple way to manage and install </a:t>
            </a:r>
            <a:r>
              <a:rPr lang="en-IN" sz="3200" dirty="0" err="1"/>
              <a:t>TypeScript</a:t>
            </a:r>
            <a:r>
              <a:rPr lang="en-IN" sz="3200" dirty="0"/>
              <a:t> definitions. It uses </a:t>
            </a:r>
            <a:r>
              <a:rPr lang="en-IN" sz="3200" dirty="0" err="1"/>
              <a:t>typings.json</a:t>
            </a:r>
            <a:r>
              <a:rPr lang="en-IN" sz="3200" dirty="0"/>
              <a:t>, which can resolve to the </a:t>
            </a:r>
            <a:r>
              <a:rPr lang="en-IN" sz="3200" dirty="0" err="1"/>
              <a:t>Typings</a:t>
            </a:r>
            <a:r>
              <a:rPr lang="en-IN" sz="3200" dirty="0"/>
              <a:t> Registry, GitHub, NPM, Bower, HTTP and local files. Packages can use type definitions from various sources and different versions, knowing they will </a:t>
            </a:r>
            <a:r>
              <a:rPr lang="en-IN" sz="3200" i="1" dirty="0"/>
              <a:t>never</a:t>
            </a:r>
            <a:r>
              <a:rPr lang="en-IN" sz="3200" dirty="0"/>
              <a:t> conflict for users.</a:t>
            </a:r>
          </a:p>
          <a:p>
            <a:pPr marL="0" indent="0" fontAlgn="base">
              <a:buNone/>
            </a:pPr>
            <a:r>
              <a:rPr lang="en-IN" sz="3200" dirty="0" smtClean="0"/>
              <a:t>		</a:t>
            </a:r>
            <a:r>
              <a:rPr lang="en-IN" sz="3200" dirty="0" err="1" smtClean="0"/>
              <a:t>typings</a:t>
            </a:r>
            <a:r>
              <a:rPr lang="en-IN" sz="3200" dirty="0"/>
              <a:t> install debug --</a:t>
            </a:r>
            <a:r>
              <a:rPr lang="en-IN" sz="3200" dirty="0" smtClean="0"/>
              <a:t>save</a:t>
            </a:r>
          </a:p>
          <a:p>
            <a:pPr marL="0" indent="0" fontAlgn="base">
              <a:buNone/>
            </a:pPr>
            <a:endParaRPr lang="en-IN" sz="3200" dirty="0"/>
          </a:p>
          <a:p>
            <a:pPr fontAlgn="base"/>
            <a:r>
              <a:rPr lang="en-IN" sz="3200" dirty="0"/>
              <a:t>The </a:t>
            </a:r>
            <a:r>
              <a:rPr lang="en-IN" sz="3200" b="1" u="sng" dirty="0">
                <a:hlinkClick r:id="rId2"/>
              </a:rPr>
              <a:t>public registry</a:t>
            </a:r>
            <a:r>
              <a:rPr lang="en-IN" sz="3200" dirty="0"/>
              <a:t> is maintained by the community, and is used to resolve official type definitions for JavaScript packages.</a:t>
            </a:r>
          </a:p>
          <a:p>
            <a:pPr marL="0" indent="0">
              <a:buNone/>
            </a:pPr>
            <a:endParaRPr lang="en-IN" sz="3200" dirty="0"/>
          </a:p>
        </p:txBody>
      </p:sp>
    </p:spTree>
    <p:extLst>
      <p:ext uri="{BB962C8B-B14F-4D97-AF65-F5344CB8AC3E}">
        <p14:creationId xmlns:p14="http://schemas.microsoft.com/office/powerpoint/2010/main" xmlns="" val="30048114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jpg"/>
          <p:cNvPicPr>
            <a:picLocks noGrp="1" noChangeAspect="1"/>
          </p:cNvPicPr>
          <p:nvPr>
            <p:ph idx="1"/>
          </p:nvPr>
        </p:nvPicPr>
        <p:blipFill>
          <a:blip r:embed="rId2"/>
          <a:stretch>
            <a:fillRect/>
          </a:stretch>
        </p:blipFill>
        <p:spPr>
          <a:xfrm>
            <a:off x="812800" y="635000"/>
            <a:ext cx="9156837" cy="5541963"/>
          </a:xfrm>
        </p:spPr>
      </p:pic>
    </p:spTree>
    <p:extLst>
      <p:ext uri="{BB962C8B-B14F-4D97-AF65-F5344CB8AC3E}">
        <p14:creationId xmlns:p14="http://schemas.microsoft.com/office/powerpoint/2010/main" xmlns="" val="32844284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uilding block.jpg"/>
          <p:cNvPicPr>
            <a:picLocks noGrp="1" noChangeAspect="1"/>
          </p:cNvPicPr>
          <p:nvPr>
            <p:ph idx="1"/>
          </p:nvPr>
        </p:nvPicPr>
        <p:blipFill>
          <a:blip r:embed="rId2"/>
          <a:stretch>
            <a:fillRect/>
          </a:stretch>
        </p:blipFill>
        <p:spPr>
          <a:xfrm>
            <a:off x="863600" y="393700"/>
            <a:ext cx="10198100" cy="5981699"/>
          </a:xfrm>
        </p:spPr>
      </p:pic>
    </p:spTree>
    <p:extLst>
      <p:ext uri="{BB962C8B-B14F-4D97-AF65-F5344CB8AC3E}">
        <p14:creationId xmlns:p14="http://schemas.microsoft.com/office/powerpoint/2010/main" xmlns="" val="37690570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Structure of  Angular </a:t>
            </a:r>
            <a:r>
              <a:rPr lang="en-IN" dirty="0" err="1" smtClean="0"/>
              <a:t>Js</a:t>
            </a:r>
            <a:r>
              <a:rPr lang="en-IN" dirty="0" smtClean="0"/>
              <a:t> 2</a:t>
            </a:r>
            <a:endParaRPr lang="en-IN" dirty="0"/>
          </a:p>
        </p:txBody>
      </p:sp>
      <p:pic>
        <p:nvPicPr>
          <p:cNvPr id="1026" name="Picture 2" descr="C:\Users\Concretio\Documents\AngularJs\Angular js2\images\intro1.JPG"/>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tretch>
            <a:fillRect/>
          </a:stretch>
        </p:blipFill>
        <p:spPr bwMode="auto">
          <a:xfrm>
            <a:off x="609600" y="2380501"/>
            <a:ext cx="10642600" cy="34987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617712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47824"/>
            <a:ext cx="10604500" cy="4164117"/>
          </a:xfrm>
        </p:spPr>
      </p:pic>
    </p:spTree>
    <p:extLst>
      <p:ext uri="{BB962C8B-B14F-4D97-AF65-F5344CB8AC3E}">
        <p14:creationId xmlns:p14="http://schemas.microsoft.com/office/powerpoint/2010/main" xmlns="" val="16793099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 component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71406"/>
            <a:ext cx="10515600" cy="4116953"/>
          </a:xfrm>
        </p:spPr>
      </p:pic>
    </p:spTree>
    <p:extLst>
      <p:ext uri="{BB962C8B-B14F-4D97-AF65-F5344CB8AC3E}">
        <p14:creationId xmlns:p14="http://schemas.microsoft.com/office/powerpoint/2010/main" xmlns="" val="1380362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Create Component, HTML Template and Styles</a:t>
            </a:r>
            <a:br>
              <a:rPr lang="en-IN" dirty="0"/>
            </a:br>
            <a:endParaRPr lang="en-IN" dirty="0"/>
          </a:p>
        </p:txBody>
      </p:sp>
      <p:sp>
        <p:nvSpPr>
          <p:cNvPr id="3" name="Content Placeholder 2"/>
          <p:cNvSpPr>
            <a:spLocks noGrp="1"/>
          </p:cNvSpPr>
          <p:nvPr>
            <p:ph idx="1"/>
          </p:nvPr>
        </p:nvSpPr>
        <p:spPr>
          <a:xfrm>
            <a:off x="286871" y="1825624"/>
            <a:ext cx="11066929" cy="5032376"/>
          </a:xfrm>
        </p:spPr>
        <p:txBody>
          <a:bodyPr>
            <a:normAutofit lnSpcReduction="10000"/>
          </a:bodyPr>
          <a:lstStyle/>
          <a:p>
            <a:pPr marL="0" indent="0">
              <a:buNone/>
            </a:pPr>
            <a:r>
              <a:rPr lang="en-IN" b="1" dirty="0" err="1" smtClean="0"/>
              <a:t>app.component.ts</a:t>
            </a:r>
            <a:endParaRPr lang="en-IN" dirty="0" smtClean="0"/>
          </a:p>
          <a:p>
            <a:pPr marL="0" indent="0">
              <a:buNone/>
            </a:pPr>
            <a:r>
              <a:rPr lang="en-IN" dirty="0" smtClean="0"/>
              <a:t/>
            </a:r>
            <a:br>
              <a:rPr lang="en-IN" dirty="0" smtClean="0"/>
            </a:br>
            <a:r>
              <a:rPr lang="en-IN" dirty="0" smtClean="0"/>
              <a:t>import </a:t>
            </a:r>
            <a:r>
              <a:rPr lang="en-IN" dirty="0"/>
              <a:t>{ Component } from '@angular/core';</a:t>
            </a:r>
          </a:p>
          <a:p>
            <a:pPr marL="0" indent="0">
              <a:buNone/>
            </a:pPr>
            <a:r>
              <a:rPr lang="en-IN" dirty="0"/>
              <a:t>@Component({</a:t>
            </a:r>
          </a:p>
          <a:p>
            <a:pPr marL="0" indent="0">
              <a:buNone/>
            </a:pPr>
            <a:r>
              <a:rPr lang="en-IN" dirty="0"/>
              <a:t>  selector: '</a:t>
            </a:r>
            <a:r>
              <a:rPr lang="en-IN" dirty="0" err="1"/>
              <a:t>msg</a:t>
            </a:r>
            <a:r>
              <a:rPr lang="en-IN" dirty="0"/>
              <a:t>-app',</a:t>
            </a:r>
          </a:p>
          <a:p>
            <a:pPr marL="0" indent="0">
              <a:buNone/>
            </a:pPr>
            <a:r>
              <a:rPr lang="en-IN" dirty="0"/>
              <a:t>  </a:t>
            </a:r>
            <a:r>
              <a:rPr lang="en-IN" dirty="0" err="1"/>
              <a:t>templateUrl</a:t>
            </a:r>
            <a:r>
              <a:rPr lang="en-IN" dirty="0"/>
              <a:t>: 'app/app.component.html', </a:t>
            </a:r>
          </a:p>
          <a:p>
            <a:pPr marL="0" indent="0">
              <a:buNone/>
            </a:pPr>
            <a:r>
              <a:rPr lang="en-IN" dirty="0"/>
              <a:t>  </a:t>
            </a:r>
            <a:r>
              <a:rPr lang="en-IN" dirty="0" err="1"/>
              <a:t>styleUrls</a:t>
            </a:r>
            <a:r>
              <a:rPr lang="en-IN" dirty="0"/>
              <a:t>: ['app/app.component.css']</a:t>
            </a:r>
          </a:p>
          <a:p>
            <a:pPr marL="0" indent="0">
              <a:buNone/>
            </a:pPr>
            <a:r>
              <a:rPr lang="en-IN" dirty="0"/>
              <a:t>})</a:t>
            </a:r>
          </a:p>
          <a:p>
            <a:pPr marL="0" indent="0">
              <a:buNone/>
            </a:pPr>
            <a:r>
              <a:rPr lang="en-IN" dirty="0"/>
              <a:t>export class </a:t>
            </a:r>
            <a:r>
              <a:rPr lang="en-IN" dirty="0" err="1"/>
              <a:t>AppComponent</a:t>
            </a:r>
            <a:r>
              <a:rPr lang="en-IN" dirty="0"/>
              <a:t> { </a:t>
            </a:r>
          </a:p>
          <a:p>
            <a:pPr marL="0" indent="0">
              <a:buNone/>
            </a:pPr>
            <a:r>
              <a:rPr lang="en-IN" dirty="0"/>
              <a:t>   message = "Hello Angular 2 World with </a:t>
            </a:r>
            <a:r>
              <a:rPr lang="en-IN" dirty="0" err="1"/>
              <a:t>TypeScript</a:t>
            </a:r>
            <a:r>
              <a:rPr lang="en-IN" dirty="0"/>
              <a:t>";</a:t>
            </a:r>
          </a:p>
          <a:p>
            <a:pPr marL="0" indent="0">
              <a:buNone/>
            </a:pPr>
            <a:r>
              <a:rPr lang="en-IN" dirty="0"/>
              <a:t>}</a:t>
            </a:r>
          </a:p>
          <a:p>
            <a:endParaRPr lang="en-IN" dirty="0"/>
          </a:p>
        </p:txBody>
      </p:sp>
    </p:spTree>
    <p:extLst>
      <p:ext uri="{BB962C8B-B14F-4D97-AF65-F5344CB8AC3E}">
        <p14:creationId xmlns:p14="http://schemas.microsoft.com/office/powerpoint/2010/main" xmlns="" val="38200683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Create Component, HTML Template and Styles</a:t>
            </a:r>
            <a:br>
              <a:rPr lang="en-IN" dirty="0"/>
            </a:br>
            <a:endParaRPr lang="en-IN" dirty="0"/>
          </a:p>
        </p:txBody>
      </p:sp>
      <p:sp>
        <p:nvSpPr>
          <p:cNvPr id="3" name="Content Placeholder 2"/>
          <p:cNvSpPr>
            <a:spLocks noGrp="1"/>
          </p:cNvSpPr>
          <p:nvPr>
            <p:ph idx="1"/>
          </p:nvPr>
        </p:nvSpPr>
        <p:spPr>
          <a:xfrm>
            <a:off x="286871" y="1825624"/>
            <a:ext cx="11066929" cy="5032376"/>
          </a:xfrm>
        </p:spPr>
        <p:txBody>
          <a:bodyPr>
            <a:noAutofit/>
          </a:bodyPr>
          <a:lstStyle/>
          <a:p>
            <a:pPr marL="0" indent="0">
              <a:buNone/>
            </a:pPr>
            <a:r>
              <a:rPr lang="en-IN" sz="4400" dirty="0"/>
              <a:t>@Component decorator has been defined in angular </a:t>
            </a:r>
            <a:r>
              <a:rPr lang="en-IN" sz="4400" b="1" dirty="0"/>
              <a:t>core</a:t>
            </a:r>
            <a:r>
              <a:rPr lang="en-IN" sz="4400" dirty="0"/>
              <a:t> package. So we need to import it using import keyword. To import </a:t>
            </a:r>
            <a:endParaRPr lang="en-IN" sz="4400" dirty="0" smtClean="0"/>
          </a:p>
          <a:p>
            <a:pPr marL="0" indent="0">
              <a:buNone/>
            </a:pPr>
            <a:r>
              <a:rPr lang="en-IN" sz="4400" dirty="0" smtClean="0"/>
              <a:t>@</a:t>
            </a:r>
            <a:r>
              <a:rPr lang="en-IN" sz="4400" dirty="0"/>
              <a:t>angular/core in component means we actually import </a:t>
            </a:r>
            <a:br>
              <a:rPr lang="en-IN" sz="4400" dirty="0"/>
            </a:br>
            <a:r>
              <a:rPr lang="en-IN" sz="4400" dirty="0"/>
              <a:t/>
            </a:r>
            <a:br>
              <a:rPr lang="en-IN" sz="4400" dirty="0"/>
            </a:br>
            <a:r>
              <a:rPr lang="en-IN" sz="4400" b="1" dirty="0" err="1"/>
              <a:t>node_modules</a:t>
            </a:r>
            <a:r>
              <a:rPr lang="en-IN" sz="4400" b="1" dirty="0"/>
              <a:t>/@angular/core/bundles/core.umd.js</a:t>
            </a:r>
            <a:r>
              <a:rPr lang="en-IN" sz="4400" dirty="0"/>
              <a:t/>
            </a:r>
            <a:br>
              <a:rPr lang="en-IN" sz="4400" dirty="0"/>
            </a:br>
            <a:endParaRPr lang="en-IN" sz="4400" dirty="0"/>
          </a:p>
        </p:txBody>
      </p:sp>
    </p:spTree>
    <p:extLst>
      <p:ext uri="{BB962C8B-B14F-4D97-AF65-F5344CB8AC3E}">
        <p14:creationId xmlns:p14="http://schemas.microsoft.com/office/powerpoint/2010/main" xmlns="" val="9864121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Create Component, HTML Template and Styles</a:t>
            </a:r>
            <a:br>
              <a:rPr lang="en-IN" dirty="0"/>
            </a:br>
            <a:endParaRPr lang="en-IN" dirty="0"/>
          </a:p>
        </p:txBody>
      </p:sp>
      <p:sp>
        <p:nvSpPr>
          <p:cNvPr id="3" name="Content Placeholder 2"/>
          <p:cNvSpPr>
            <a:spLocks noGrp="1"/>
          </p:cNvSpPr>
          <p:nvPr>
            <p:ph idx="1"/>
          </p:nvPr>
        </p:nvSpPr>
        <p:spPr>
          <a:xfrm>
            <a:off x="286871" y="1825624"/>
            <a:ext cx="11066929" cy="5032376"/>
          </a:xfrm>
        </p:spPr>
        <p:txBody>
          <a:bodyPr>
            <a:noAutofit/>
          </a:bodyPr>
          <a:lstStyle/>
          <a:p>
            <a:pPr marL="0" indent="0">
              <a:buNone/>
            </a:pPr>
            <a:r>
              <a:rPr lang="en-IN" sz="4000" dirty="0"/>
              <a:t>To understand @angular/core mapping with complete path, refer the file systemjs.config.js given in this example. Now find some metadata of @Component decorator. </a:t>
            </a:r>
            <a:br>
              <a:rPr lang="en-IN" sz="4000" dirty="0"/>
            </a:br>
            <a:r>
              <a:rPr lang="en-IN" sz="4000" b="1" dirty="0"/>
              <a:t>selector</a:t>
            </a:r>
            <a:r>
              <a:rPr lang="en-IN" sz="4000" dirty="0"/>
              <a:t> : Defines component element. </a:t>
            </a:r>
            <a:br>
              <a:rPr lang="en-IN" sz="4000" dirty="0"/>
            </a:br>
            <a:r>
              <a:rPr lang="en-IN" sz="4000" b="1" dirty="0" err="1"/>
              <a:t>templateUrl</a:t>
            </a:r>
            <a:r>
              <a:rPr lang="en-IN" sz="4000" dirty="0"/>
              <a:t> : Defines HTML template URL. </a:t>
            </a:r>
            <a:br>
              <a:rPr lang="en-IN" sz="4000" dirty="0"/>
            </a:br>
            <a:r>
              <a:rPr lang="en-IN" sz="4000" b="1" dirty="0"/>
              <a:t>template</a:t>
            </a:r>
            <a:r>
              <a:rPr lang="en-IN" sz="4000" dirty="0"/>
              <a:t> : Here we can write inline HTML code. </a:t>
            </a:r>
            <a:br>
              <a:rPr lang="en-IN" sz="4000" dirty="0"/>
            </a:br>
            <a:r>
              <a:rPr lang="en-IN" sz="4000" b="1" dirty="0" err="1"/>
              <a:t>styleUrls</a:t>
            </a:r>
            <a:r>
              <a:rPr lang="en-IN" sz="4000" dirty="0"/>
              <a:t> : Defines styles. </a:t>
            </a:r>
            <a:br>
              <a:rPr lang="en-IN" sz="4000" dirty="0"/>
            </a:br>
            <a:endParaRPr lang="en-IN" sz="6000" dirty="0"/>
          </a:p>
        </p:txBody>
      </p:sp>
    </p:spTree>
    <p:extLst>
      <p:ext uri="{BB962C8B-B14F-4D97-AF65-F5344CB8AC3E}">
        <p14:creationId xmlns:p14="http://schemas.microsoft.com/office/powerpoint/2010/main" xmlns="" val="39585646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Create Component, HTML Template and Styles</a:t>
            </a:r>
            <a:br>
              <a:rPr lang="en-IN" dirty="0"/>
            </a:br>
            <a:endParaRPr lang="en-IN" dirty="0"/>
          </a:p>
        </p:txBody>
      </p:sp>
      <p:sp>
        <p:nvSpPr>
          <p:cNvPr id="3" name="Content Placeholder 2"/>
          <p:cNvSpPr>
            <a:spLocks noGrp="1"/>
          </p:cNvSpPr>
          <p:nvPr>
            <p:ph idx="1"/>
          </p:nvPr>
        </p:nvSpPr>
        <p:spPr>
          <a:xfrm>
            <a:off x="286871" y="1825624"/>
            <a:ext cx="11066929" cy="5032376"/>
          </a:xfrm>
        </p:spPr>
        <p:txBody>
          <a:bodyPr>
            <a:noAutofit/>
          </a:bodyPr>
          <a:lstStyle/>
          <a:p>
            <a:pPr marL="0" indent="0">
              <a:buNone/>
            </a:pPr>
            <a:r>
              <a:rPr lang="en-IN" sz="2400" dirty="0"/>
              <a:t>Find the HTML template of </a:t>
            </a:r>
            <a:r>
              <a:rPr lang="en-IN" sz="2400" dirty="0" err="1"/>
              <a:t>AppComponent</a:t>
            </a:r>
            <a:r>
              <a:rPr lang="en-IN" sz="2400" dirty="0"/>
              <a:t> component. </a:t>
            </a:r>
            <a:br>
              <a:rPr lang="en-IN" sz="2400" dirty="0"/>
            </a:br>
            <a:r>
              <a:rPr lang="en-IN" sz="2400" b="1" dirty="0"/>
              <a:t>app.component.html</a:t>
            </a:r>
            <a:endParaRPr lang="en-IN" sz="2400" dirty="0"/>
          </a:p>
          <a:p>
            <a:pPr marL="0" indent="0">
              <a:buNone/>
            </a:pPr>
            <a:r>
              <a:rPr lang="en-IN" sz="2400" dirty="0"/>
              <a:t>&lt;h1&gt; {{message}} &lt;/h1&gt; </a:t>
            </a:r>
          </a:p>
          <a:p>
            <a:pPr marL="0" indent="0">
              <a:buNone/>
            </a:pPr>
            <a:r>
              <a:rPr lang="en-IN" sz="2400" dirty="0"/>
              <a:t>In above HTML template we are fetching value of component property message defined in </a:t>
            </a:r>
            <a:r>
              <a:rPr lang="en-IN" sz="2400" dirty="0" err="1"/>
              <a:t>AppComponent</a:t>
            </a:r>
            <a:r>
              <a:rPr lang="en-IN" sz="2400" dirty="0"/>
              <a:t>. Now find the CSS used in our example. </a:t>
            </a:r>
            <a:r>
              <a:rPr lang="en-IN" sz="2400" b="1" dirty="0"/>
              <a:t>app.component.css</a:t>
            </a:r>
            <a:endParaRPr lang="en-IN" sz="2400" dirty="0"/>
          </a:p>
          <a:p>
            <a:pPr marL="0" indent="0">
              <a:buNone/>
            </a:pPr>
            <a:r>
              <a:rPr lang="en-IN" sz="2400" b="1" dirty="0"/>
              <a:t>h1 {</a:t>
            </a:r>
          </a:p>
          <a:p>
            <a:pPr marL="0" indent="0">
              <a:buNone/>
            </a:pPr>
            <a:r>
              <a:rPr lang="en-IN" sz="2400" b="1" dirty="0"/>
              <a:t>  </a:t>
            </a:r>
            <a:r>
              <a:rPr lang="en-IN" sz="2400" b="1" dirty="0" err="1"/>
              <a:t>color</a:t>
            </a:r>
            <a:r>
              <a:rPr lang="en-IN" sz="2400" b="1" dirty="0"/>
              <a:t>: #369;</a:t>
            </a:r>
          </a:p>
          <a:p>
            <a:pPr marL="0" indent="0">
              <a:buNone/>
            </a:pPr>
            <a:r>
              <a:rPr lang="en-IN" sz="2400" b="1" dirty="0"/>
              <a:t>  font-family: Arial, Helvetica, sans-serif;</a:t>
            </a:r>
          </a:p>
          <a:p>
            <a:pPr marL="0" indent="0">
              <a:buNone/>
            </a:pPr>
            <a:r>
              <a:rPr lang="en-IN" sz="2400" b="1" dirty="0"/>
              <a:t>  font-size: 250%;</a:t>
            </a:r>
          </a:p>
          <a:p>
            <a:pPr marL="0" indent="0">
              <a:buNone/>
            </a:pPr>
            <a:r>
              <a:rPr lang="en-IN" sz="2400" b="1" dirty="0"/>
              <a:t>}</a:t>
            </a:r>
          </a:p>
          <a:p>
            <a:pPr marL="0" indent="0">
              <a:buNone/>
            </a:pPr>
            <a:r>
              <a:rPr lang="en-IN" sz="2400" dirty="0"/>
              <a:t>The above CSS has been defined in </a:t>
            </a:r>
            <a:r>
              <a:rPr lang="en-IN" sz="2400" dirty="0" err="1"/>
              <a:t>AppComponent</a:t>
            </a:r>
            <a:r>
              <a:rPr lang="en-IN" sz="2400" dirty="0"/>
              <a:t>, so this CSS will be applied only in its HTML template that is app.component.html .</a:t>
            </a:r>
          </a:p>
          <a:p>
            <a:pPr marL="0" indent="0">
              <a:buNone/>
            </a:pPr>
            <a:endParaRPr lang="en-IN" sz="5400" dirty="0"/>
          </a:p>
        </p:txBody>
      </p:sp>
    </p:spTree>
    <p:extLst>
      <p:ext uri="{BB962C8B-B14F-4D97-AF65-F5344CB8AC3E}">
        <p14:creationId xmlns:p14="http://schemas.microsoft.com/office/powerpoint/2010/main" xmlns="" val="16849941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Two-way Data Binding</a:t>
            </a:r>
            <a:endParaRPr lang="en-US" dirty="0"/>
          </a:p>
        </p:txBody>
      </p:sp>
      <p:sp>
        <p:nvSpPr>
          <p:cNvPr id="5" name="Text Placeholder 4"/>
          <p:cNvSpPr>
            <a:spLocks noGrp="1"/>
          </p:cNvSpPr>
          <p:nvPr>
            <p:ph type="body" idx="1"/>
          </p:nvPr>
        </p:nvSpPr>
        <p:spPr/>
        <p:txBody>
          <a:bodyPr/>
          <a:lstStyle/>
          <a:p>
            <a:r>
              <a:rPr lang="en-US" dirty="0" smtClean="0"/>
              <a:t>One way data binding</a:t>
            </a:r>
            <a:endParaRPr lang="en-US" dirty="0"/>
          </a:p>
        </p:txBody>
      </p:sp>
      <p:sp>
        <p:nvSpPr>
          <p:cNvPr id="6" name="Content Placeholder 5"/>
          <p:cNvSpPr>
            <a:spLocks noGrp="1"/>
          </p:cNvSpPr>
          <p:nvPr>
            <p:ph sz="half" idx="2"/>
          </p:nvPr>
        </p:nvSpPr>
        <p:spPr/>
        <p:txBody>
          <a:bodyPr/>
          <a:lstStyle/>
          <a:p>
            <a:endParaRPr lang="en-US" dirty="0"/>
          </a:p>
        </p:txBody>
      </p:sp>
      <p:sp>
        <p:nvSpPr>
          <p:cNvPr id="7" name="Text Placeholder 6"/>
          <p:cNvSpPr>
            <a:spLocks noGrp="1"/>
          </p:cNvSpPr>
          <p:nvPr>
            <p:ph type="body" sz="quarter" idx="3"/>
          </p:nvPr>
        </p:nvSpPr>
        <p:spPr/>
        <p:txBody>
          <a:bodyPr/>
          <a:lstStyle/>
          <a:p>
            <a:r>
              <a:rPr lang="en-US" dirty="0" smtClean="0"/>
              <a:t>Two way data binding</a:t>
            </a:r>
            <a:endParaRPr lang="en-US" dirty="0"/>
          </a:p>
        </p:txBody>
      </p:sp>
      <p:sp>
        <p:nvSpPr>
          <p:cNvPr id="8" name="Content Placeholder 7"/>
          <p:cNvSpPr>
            <a:spLocks noGrp="1"/>
          </p:cNvSpPr>
          <p:nvPr>
            <p:ph sz="quarter" idx="4"/>
          </p:nvPr>
        </p:nvSpPr>
        <p:spPr/>
        <p:txBody>
          <a:bodyPr/>
          <a:lstStyle/>
          <a:p>
            <a:endParaRPr lang="en-US" dirty="0"/>
          </a:p>
        </p:txBody>
      </p:sp>
      <p:grpSp>
        <p:nvGrpSpPr>
          <p:cNvPr id="3" name="Group 19"/>
          <p:cNvGrpSpPr/>
          <p:nvPr/>
        </p:nvGrpSpPr>
        <p:grpSpPr>
          <a:xfrm>
            <a:off x="879051" y="2691026"/>
            <a:ext cx="4857880" cy="3063957"/>
            <a:chOff x="1177160" y="2582334"/>
            <a:chExt cx="4857880" cy="3063957"/>
          </a:xfrm>
        </p:grpSpPr>
        <p:sp>
          <p:nvSpPr>
            <p:cNvPr id="11" name="Flowchart: Terminator 10"/>
            <p:cNvSpPr/>
            <p:nvPr/>
          </p:nvSpPr>
          <p:spPr>
            <a:xfrm>
              <a:off x="2749507" y="2582334"/>
              <a:ext cx="1633306" cy="485857"/>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latin typeface="Roboto" panose="02000000000000000000" pitchFamily="2" charset="0"/>
                  <a:ea typeface="Roboto" panose="02000000000000000000" pitchFamily="2" charset="0"/>
                </a:rPr>
                <a:t>VIEW</a:t>
              </a:r>
              <a:endParaRPr lang="en-US" sz="2000" dirty="0">
                <a:latin typeface="Roboto" panose="02000000000000000000" pitchFamily="2" charset="0"/>
                <a:ea typeface="Roboto" panose="02000000000000000000" pitchFamily="2" charset="0"/>
              </a:endParaRPr>
            </a:p>
          </p:txBody>
        </p:sp>
        <p:sp>
          <p:nvSpPr>
            <p:cNvPr id="13" name="Flowchart: Terminator 12"/>
            <p:cNvSpPr/>
            <p:nvPr/>
          </p:nvSpPr>
          <p:spPr>
            <a:xfrm>
              <a:off x="1177160" y="5160434"/>
              <a:ext cx="2366139" cy="485857"/>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latin typeface="Roboto" panose="02000000000000000000" pitchFamily="2" charset="0"/>
                  <a:ea typeface="Roboto" panose="02000000000000000000" pitchFamily="2" charset="0"/>
                </a:rPr>
                <a:t>TEMPLATE</a:t>
              </a:r>
              <a:endParaRPr lang="en-US" sz="2000" dirty="0">
                <a:latin typeface="Roboto" panose="02000000000000000000" pitchFamily="2" charset="0"/>
                <a:ea typeface="Roboto" panose="02000000000000000000" pitchFamily="2" charset="0"/>
              </a:endParaRPr>
            </a:p>
          </p:txBody>
        </p:sp>
        <p:sp>
          <p:nvSpPr>
            <p:cNvPr id="14" name="Flowchart: Terminator 13"/>
            <p:cNvSpPr/>
            <p:nvPr/>
          </p:nvSpPr>
          <p:spPr>
            <a:xfrm>
              <a:off x="3668901" y="5160434"/>
              <a:ext cx="2366139" cy="485857"/>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latin typeface="Roboto" panose="02000000000000000000" pitchFamily="2" charset="0"/>
                  <a:ea typeface="Roboto" panose="02000000000000000000" pitchFamily="2" charset="0"/>
                </a:rPr>
                <a:t>Model</a:t>
              </a:r>
              <a:endParaRPr lang="en-US" sz="2000" dirty="0">
                <a:latin typeface="Roboto" panose="02000000000000000000" pitchFamily="2" charset="0"/>
                <a:ea typeface="Roboto" panose="02000000000000000000" pitchFamily="2" charset="0"/>
              </a:endParaRPr>
            </a:p>
          </p:txBody>
        </p:sp>
        <p:sp>
          <p:nvSpPr>
            <p:cNvPr id="15" name="Oval 14"/>
            <p:cNvSpPr/>
            <p:nvPr/>
          </p:nvSpPr>
          <p:spPr>
            <a:xfrm>
              <a:off x="3077923" y="3678715"/>
              <a:ext cx="1076895" cy="107689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smtClean="0">
                  <a:latin typeface="Roboto" panose="02000000000000000000" pitchFamily="2" charset="0"/>
                  <a:ea typeface="Roboto" panose="02000000000000000000" pitchFamily="2" charset="0"/>
                </a:rPr>
                <a:t>One-time</a:t>
              </a:r>
            </a:p>
            <a:p>
              <a:pPr algn="ctr"/>
              <a:r>
                <a:rPr lang="en-US" sz="1200" b="1" dirty="0" smtClean="0">
                  <a:latin typeface="Roboto" panose="02000000000000000000" pitchFamily="2" charset="0"/>
                  <a:ea typeface="Roboto" panose="02000000000000000000" pitchFamily="2" charset="0"/>
                </a:rPr>
                <a:t>Merge</a:t>
              </a:r>
              <a:endParaRPr lang="en-US" sz="1200" b="1" dirty="0">
                <a:latin typeface="Roboto" panose="02000000000000000000" pitchFamily="2" charset="0"/>
                <a:ea typeface="Roboto" panose="02000000000000000000" pitchFamily="2" charset="0"/>
              </a:endParaRPr>
            </a:p>
          </p:txBody>
        </p:sp>
        <p:sp>
          <p:nvSpPr>
            <p:cNvPr id="16" name="Down Arrow 15"/>
            <p:cNvSpPr/>
            <p:nvPr/>
          </p:nvSpPr>
          <p:spPr>
            <a:xfrm rot="13673816">
              <a:off x="2461369" y="416345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rot="7880732">
              <a:off x="4325274" y="41607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rot="10800000">
              <a:off x="3374054" y="3093591"/>
              <a:ext cx="484632" cy="533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4"/>
          <p:cNvGrpSpPr/>
          <p:nvPr/>
        </p:nvGrpSpPr>
        <p:grpSpPr>
          <a:xfrm>
            <a:off x="6550784" y="2561168"/>
            <a:ext cx="4962420" cy="3232303"/>
            <a:chOff x="6550784" y="2561168"/>
            <a:chExt cx="4962420" cy="3232303"/>
          </a:xfrm>
        </p:grpSpPr>
        <p:grpSp>
          <p:nvGrpSpPr>
            <p:cNvPr id="9" name="Group 20"/>
            <p:cNvGrpSpPr/>
            <p:nvPr/>
          </p:nvGrpSpPr>
          <p:grpSpPr>
            <a:xfrm>
              <a:off x="7477783" y="2561168"/>
              <a:ext cx="2518453" cy="3232303"/>
              <a:chOff x="2357143" y="2582334"/>
              <a:chExt cx="2518453" cy="3232303"/>
            </a:xfrm>
          </p:grpSpPr>
          <p:sp>
            <p:nvSpPr>
              <p:cNvPr id="22" name="Flowchart: Terminator 21"/>
              <p:cNvSpPr/>
              <p:nvPr/>
            </p:nvSpPr>
            <p:spPr>
              <a:xfrm>
                <a:off x="2357143" y="2582334"/>
                <a:ext cx="2518453" cy="485857"/>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latin typeface="Roboto" panose="02000000000000000000" pitchFamily="2" charset="0"/>
                    <a:ea typeface="Roboto" panose="02000000000000000000" pitchFamily="2" charset="0"/>
                  </a:rPr>
                  <a:t>TEMPLATE</a:t>
                </a:r>
                <a:endParaRPr lang="en-US" sz="2000" dirty="0">
                  <a:latin typeface="Roboto" panose="02000000000000000000" pitchFamily="2" charset="0"/>
                  <a:ea typeface="Roboto" panose="02000000000000000000" pitchFamily="2" charset="0"/>
                </a:endParaRPr>
              </a:p>
            </p:txBody>
          </p:sp>
          <p:sp>
            <p:nvSpPr>
              <p:cNvPr id="23" name="Flowchart: Terminator 22"/>
              <p:cNvSpPr/>
              <p:nvPr/>
            </p:nvSpPr>
            <p:spPr>
              <a:xfrm>
                <a:off x="2509456" y="3756484"/>
                <a:ext cx="2366139" cy="485857"/>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latin typeface="Roboto" panose="02000000000000000000" pitchFamily="2" charset="0"/>
                    <a:ea typeface="Roboto" panose="02000000000000000000" pitchFamily="2" charset="0"/>
                  </a:rPr>
                  <a:t>VIEW</a:t>
                </a:r>
                <a:endParaRPr lang="en-US" sz="2000" dirty="0">
                  <a:latin typeface="Roboto" panose="02000000000000000000" pitchFamily="2" charset="0"/>
                  <a:ea typeface="Roboto" panose="02000000000000000000" pitchFamily="2" charset="0"/>
                </a:endParaRPr>
              </a:p>
            </p:txBody>
          </p:sp>
          <p:sp>
            <p:nvSpPr>
              <p:cNvPr id="24" name="Flowchart: Terminator 23"/>
              <p:cNvSpPr/>
              <p:nvPr/>
            </p:nvSpPr>
            <p:spPr>
              <a:xfrm>
                <a:off x="2509457" y="5328780"/>
                <a:ext cx="2366139" cy="485857"/>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latin typeface="Roboto" panose="02000000000000000000" pitchFamily="2" charset="0"/>
                    <a:ea typeface="Roboto" panose="02000000000000000000" pitchFamily="2" charset="0"/>
                  </a:rPr>
                  <a:t>Model</a:t>
                </a:r>
                <a:endParaRPr lang="en-US" sz="2800" dirty="0">
                  <a:latin typeface="Roboto" panose="02000000000000000000" pitchFamily="2" charset="0"/>
                  <a:ea typeface="Roboto" panose="02000000000000000000" pitchFamily="2" charset="0"/>
                </a:endParaRPr>
              </a:p>
            </p:txBody>
          </p:sp>
          <p:sp>
            <p:nvSpPr>
              <p:cNvPr id="28" name="Down Arrow 27"/>
              <p:cNvSpPr/>
              <p:nvPr/>
            </p:nvSpPr>
            <p:spPr>
              <a:xfrm>
                <a:off x="3374054" y="3137133"/>
                <a:ext cx="484632" cy="533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urved Right Arrow 28"/>
            <p:cNvSpPr/>
            <p:nvPr/>
          </p:nvSpPr>
          <p:spPr>
            <a:xfrm>
              <a:off x="6794500" y="3978246"/>
              <a:ext cx="584200" cy="17767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rved Right Arrow 30"/>
            <p:cNvSpPr/>
            <p:nvPr/>
          </p:nvSpPr>
          <p:spPr>
            <a:xfrm rot="10800000">
              <a:off x="10165422" y="3870284"/>
              <a:ext cx="584200" cy="17767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7561580" y="4619049"/>
              <a:ext cx="2561920" cy="369332"/>
            </a:xfrm>
            <a:prstGeom prst="rect">
              <a:avLst/>
            </a:prstGeom>
            <a:noFill/>
          </p:spPr>
          <p:txBody>
            <a:bodyPr wrap="none" rtlCol="0">
              <a:spAutoFit/>
            </a:bodyPr>
            <a:lstStyle/>
            <a:p>
              <a:r>
                <a:rPr lang="en-US" b="1" dirty="0" smtClean="0">
                  <a:latin typeface="Roboto" panose="02000000000000000000" pitchFamily="2" charset="0"/>
                  <a:ea typeface="Roboto" panose="02000000000000000000" pitchFamily="2" charset="0"/>
                </a:rPr>
                <a:t>CONTINUOUS UPDATE</a:t>
              </a:r>
              <a:endParaRPr lang="en-US" b="1" dirty="0">
                <a:latin typeface="Roboto" panose="02000000000000000000" pitchFamily="2" charset="0"/>
                <a:ea typeface="Roboto" panose="02000000000000000000" pitchFamily="2" charset="0"/>
              </a:endParaRPr>
            </a:p>
          </p:txBody>
        </p:sp>
        <p:sp>
          <p:nvSpPr>
            <p:cNvPr id="33" name="TextBox 32"/>
            <p:cNvSpPr txBox="1"/>
            <p:nvPr/>
          </p:nvSpPr>
          <p:spPr>
            <a:xfrm>
              <a:off x="6550784" y="3585342"/>
              <a:ext cx="1144865" cy="430887"/>
            </a:xfrm>
            <a:prstGeom prst="rect">
              <a:avLst/>
            </a:prstGeom>
            <a:noFill/>
          </p:spPr>
          <p:txBody>
            <a:bodyPr wrap="none" rtlCol="0">
              <a:spAutoFit/>
            </a:bodyPr>
            <a:lstStyle/>
            <a:p>
              <a:r>
                <a:rPr lang="en-US" sz="1100" dirty="0" smtClean="0">
                  <a:latin typeface="Roboto" panose="02000000000000000000" pitchFamily="2" charset="0"/>
                  <a:ea typeface="Roboto" panose="02000000000000000000" pitchFamily="2" charset="0"/>
                </a:rPr>
                <a:t>Change in view</a:t>
              </a:r>
            </a:p>
            <a:p>
              <a:r>
                <a:rPr lang="en-US" sz="1100" dirty="0" smtClean="0">
                  <a:latin typeface="Roboto" panose="02000000000000000000" pitchFamily="2" charset="0"/>
                  <a:ea typeface="Roboto" panose="02000000000000000000" pitchFamily="2" charset="0"/>
                </a:rPr>
                <a:t>Updates model</a:t>
              </a:r>
              <a:endParaRPr lang="en-US" sz="1100" dirty="0">
                <a:latin typeface="Roboto" panose="02000000000000000000" pitchFamily="2" charset="0"/>
                <a:ea typeface="Roboto" panose="02000000000000000000" pitchFamily="2" charset="0"/>
              </a:endParaRPr>
            </a:p>
          </p:txBody>
        </p:sp>
        <p:sp>
          <p:nvSpPr>
            <p:cNvPr id="34" name="TextBox 33"/>
            <p:cNvSpPr txBox="1"/>
            <p:nvPr/>
          </p:nvSpPr>
          <p:spPr>
            <a:xfrm>
              <a:off x="10265747" y="2934491"/>
              <a:ext cx="1247457" cy="430887"/>
            </a:xfrm>
            <a:prstGeom prst="rect">
              <a:avLst/>
            </a:prstGeom>
            <a:noFill/>
          </p:spPr>
          <p:txBody>
            <a:bodyPr wrap="none" rtlCol="0">
              <a:spAutoFit/>
            </a:bodyPr>
            <a:lstStyle/>
            <a:p>
              <a:r>
                <a:rPr lang="en-US" sz="1100" dirty="0" smtClean="0">
                  <a:latin typeface="Roboto" panose="02000000000000000000" pitchFamily="2" charset="0"/>
                  <a:ea typeface="Roboto" panose="02000000000000000000" pitchFamily="2" charset="0"/>
                </a:rPr>
                <a:t>Change in model</a:t>
              </a:r>
            </a:p>
            <a:p>
              <a:r>
                <a:rPr lang="en-US" sz="1100" dirty="0" smtClean="0">
                  <a:latin typeface="Roboto" panose="02000000000000000000" pitchFamily="2" charset="0"/>
                  <a:ea typeface="Roboto" panose="02000000000000000000" pitchFamily="2" charset="0"/>
                </a:rPr>
                <a:t>Updates view</a:t>
              </a:r>
              <a:endParaRPr lang="en-US" sz="1100" dirty="0">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xmlns="" val="284588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17881"/>
            <a:ext cx="10426700" cy="4224003"/>
          </a:xfrm>
        </p:spPr>
      </p:pic>
    </p:spTree>
    <p:extLst>
      <p:ext uri="{BB962C8B-B14F-4D97-AF65-F5344CB8AC3E}">
        <p14:creationId xmlns:p14="http://schemas.microsoft.com/office/powerpoint/2010/main" xmlns="" val="32442643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 detail</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42385"/>
            <a:ext cx="10617200" cy="4174995"/>
          </a:xfrm>
        </p:spPr>
      </p:pic>
    </p:spTree>
    <p:extLst>
      <p:ext uri="{BB962C8B-B14F-4D97-AF65-F5344CB8AC3E}">
        <p14:creationId xmlns:p14="http://schemas.microsoft.com/office/powerpoint/2010/main" xmlns="" val="27888246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 Class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61687"/>
            <a:ext cx="10401300" cy="4136388"/>
          </a:xfrm>
        </p:spPr>
      </p:pic>
    </p:spTree>
    <p:extLst>
      <p:ext uri="{BB962C8B-B14F-4D97-AF65-F5344CB8AC3E}">
        <p14:creationId xmlns:p14="http://schemas.microsoft.com/office/powerpoint/2010/main" xmlns="" val="334855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 Class Properties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204449"/>
            <a:ext cx="10464800" cy="3850864"/>
          </a:xfrm>
        </p:spPr>
      </p:pic>
    </p:spTree>
    <p:extLst>
      <p:ext uri="{BB962C8B-B14F-4D97-AF65-F5344CB8AC3E}">
        <p14:creationId xmlns:p14="http://schemas.microsoft.com/office/powerpoint/2010/main" xmlns="" val="22904482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Defining the Metadata</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59528"/>
            <a:ext cx="10388600" cy="4140706"/>
          </a:xfrm>
        </p:spPr>
      </p:pic>
    </p:spTree>
    <p:extLst>
      <p:ext uri="{BB962C8B-B14F-4D97-AF65-F5344CB8AC3E}">
        <p14:creationId xmlns:p14="http://schemas.microsoft.com/office/powerpoint/2010/main" xmlns="" val="28742422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Decorator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454327"/>
            <a:ext cx="10414000" cy="3351111"/>
          </a:xfrm>
        </p:spPr>
      </p:pic>
    </p:spTree>
    <p:extLst>
      <p:ext uri="{BB962C8B-B14F-4D97-AF65-F5344CB8AC3E}">
        <p14:creationId xmlns:p14="http://schemas.microsoft.com/office/powerpoint/2010/main" xmlns="" val="17706161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Decorators</a:t>
            </a:r>
          </a:p>
        </p:txBody>
      </p:sp>
      <p:sp>
        <p:nvSpPr>
          <p:cNvPr id="3" name="Content Placeholder 2"/>
          <p:cNvSpPr>
            <a:spLocks noGrp="1"/>
          </p:cNvSpPr>
          <p:nvPr>
            <p:ph idx="1"/>
          </p:nvPr>
        </p:nvSpPr>
        <p:spPr>
          <a:xfrm>
            <a:off x="838200" y="1690688"/>
            <a:ext cx="10515600" cy="4486275"/>
          </a:xfrm>
        </p:spPr>
        <p:txBody>
          <a:bodyPr/>
          <a:lstStyle/>
          <a:p>
            <a:r>
              <a:rPr lang="en-US" dirty="0" smtClean="0"/>
              <a:t>Like attributes </a:t>
            </a:r>
            <a:r>
              <a:rPr lang="en-US" dirty="0"/>
              <a:t>in C#/</a:t>
            </a:r>
            <a:r>
              <a:rPr lang="en-US" dirty="0" smtClean="0"/>
              <a:t>VB.NET</a:t>
            </a:r>
            <a:endParaRPr lang="en-US" dirty="0"/>
          </a:p>
        </p:txBody>
      </p:sp>
      <p:pic>
        <p:nvPicPr>
          <p:cNvPr id="4" name="Picture 3"/>
          <p:cNvPicPr>
            <a:picLocks noChangeAspect="1"/>
          </p:cNvPicPr>
          <p:nvPr/>
        </p:nvPicPr>
        <p:blipFill>
          <a:blip r:embed="rId2"/>
          <a:stretch>
            <a:fillRect/>
          </a:stretch>
        </p:blipFill>
        <p:spPr>
          <a:xfrm>
            <a:off x="1503213" y="3016251"/>
            <a:ext cx="7991475" cy="2266950"/>
          </a:xfrm>
          <a:prstGeom prst="rect">
            <a:avLst/>
          </a:prstGeom>
        </p:spPr>
      </p:pic>
    </p:spTree>
    <p:extLst>
      <p:ext uri="{BB962C8B-B14F-4D97-AF65-F5344CB8AC3E}">
        <p14:creationId xmlns:p14="http://schemas.microsoft.com/office/powerpoint/2010/main" xmlns="" val="1787729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Defining the </a:t>
            </a:r>
            <a:r>
              <a:rPr lang="en-IN" dirty="0" err="1" smtClean="0"/>
              <a:t>MetaData</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51961"/>
            <a:ext cx="10972800" cy="4155840"/>
          </a:xfrm>
        </p:spPr>
      </p:pic>
    </p:spTree>
    <p:extLst>
      <p:ext uri="{BB962C8B-B14F-4D97-AF65-F5344CB8AC3E}">
        <p14:creationId xmlns:p14="http://schemas.microsoft.com/office/powerpoint/2010/main" xmlns="" val="378528780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Importing What We Need</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094440"/>
            <a:ext cx="10566400" cy="4070885"/>
          </a:xfrm>
        </p:spPr>
      </p:pic>
    </p:spTree>
    <p:extLst>
      <p:ext uri="{BB962C8B-B14F-4D97-AF65-F5344CB8AC3E}">
        <p14:creationId xmlns:p14="http://schemas.microsoft.com/office/powerpoint/2010/main" xmlns="" val="33103302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Hosting the Application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609600" y="2106951"/>
            <a:ext cx="10515600" cy="4045860"/>
          </a:xfrm>
        </p:spPr>
      </p:pic>
    </p:spTree>
    <p:extLst>
      <p:ext uri="{BB962C8B-B14F-4D97-AF65-F5344CB8AC3E}">
        <p14:creationId xmlns:p14="http://schemas.microsoft.com/office/powerpoint/2010/main" xmlns="" val="4095906793"/>
      </p:ext>
    </p:extLst>
  </p:cSld>
  <p:clrMapOvr>
    <a:masterClrMapping/>
  </p:clrMapOvr>
  <p:timing>
    <p:tnLst>
      <p:par>
        <p:cTn id="1" dur="indefinite" restart="never" nodeType="tmRoot"/>
      </p:par>
    </p:tnLst>
  </p:timing>
</p:sld>
</file>

<file path=ppt/theme/theme1.xml><?xml version="1.0" encoding="utf-8"?>
<a:theme xmlns:a="http://schemas.openxmlformats.org/drawingml/2006/main" name="NETCOM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NETCOM SLIDE</Template>
  <TotalTime>3736</TotalTime>
  <Words>6722</Words>
  <Application>Microsoft Office PowerPoint</Application>
  <PresentationFormat>Custom</PresentationFormat>
  <Paragraphs>1585</Paragraphs>
  <Slides>285</Slides>
  <Notes>47</Notes>
  <HiddenSlides>0</HiddenSlides>
  <MMClips>0</MMClips>
  <ScaleCrop>false</ScaleCrop>
  <HeadingPairs>
    <vt:vector size="4" baseType="variant">
      <vt:variant>
        <vt:lpstr>Theme</vt:lpstr>
      </vt:variant>
      <vt:variant>
        <vt:i4>1</vt:i4>
      </vt:variant>
      <vt:variant>
        <vt:lpstr>Slide Titles</vt:lpstr>
      </vt:variant>
      <vt:variant>
        <vt:i4>285</vt:i4>
      </vt:variant>
    </vt:vector>
  </HeadingPairs>
  <TitlesOfParts>
    <vt:vector size="286" baseType="lpstr">
      <vt:lpstr>NETCOM SLIDE</vt:lpstr>
      <vt:lpstr>Slide 1</vt:lpstr>
      <vt:lpstr>Today’s Agenda</vt:lpstr>
      <vt:lpstr> Prerequisites? </vt:lpstr>
      <vt:lpstr>Understanding Web Technologies</vt:lpstr>
      <vt:lpstr>  Getting To Know The AngularJS Framework</vt:lpstr>
      <vt:lpstr>Why AngularJS?</vt:lpstr>
      <vt:lpstr>Why AngularJS?</vt:lpstr>
      <vt:lpstr>Why AngularJS?</vt:lpstr>
      <vt:lpstr>Two-way Data Binding</vt:lpstr>
      <vt:lpstr>Why AngularJS?</vt:lpstr>
      <vt:lpstr>Slide 11</vt:lpstr>
      <vt:lpstr>Why AngularJS?</vt:lpstr>
      <vt:lpstr>Slide 13</vt:lpstr>
      <vt:lpstr>Why AngularJS?</vt:lpstr>
      <vt:lpstr>What Is New And Different About AngularJS</vt:lpstr>
      <vt:lpstr>Important Download - Working Files</vt:lpstr>
      <vt:lpstr>To point your code to an angular script on the Google CDN server</vt:lpstr>
      <vt:lpstr>ANGULARJS 1.X Basic Program Structure</vt:lpstr>
      <vt:lpstr>Slide 19</vt:lpstr>
      <vt:lpstr>Slide 20</vt:lpstr>
      <vt:lpstr>Slide 21</vt:lpstr>
      <vt:lpstr>Slide 22</vt:lpstr>
      <vt:lpstr>ANGULAR 2: IMPORTANT POINTS</vt:lpstr>
      <vt:lpstr>ANGULAR 2: IMPORTANT POINTS</vt:lpstr>
      <vt:lpstr>ANGULAR 2: IMPORTANT POINTS</vt:lpstr>
      <vt:lpstr>ANGULAR 2: IMPORTANT POINTS</vt:lpstr>
      <vt:lpstr>Slide 27</vt:lpstr>
      <vt:lpstr>Slide 28</vt:lpstr>
      <vt:lpstr>What is TypeScipt</vt:lpstr>
      <vt:lpstr>TypeScript Editors</vt:lpstr>
      <vt:lpstr>Slide 31</vt:lpstr>
      <vt:lpstr>Option to Start Angular</vt:lpstr>
      <vt:lpstr>QUICK START</vt:lpstr>
      <vt:lpstr>Slide 34</vt:lpstr>
      <vt:lpstr>QUICK START</vt:lpstr>
      <vt:lpstr>QUICK START</vt:lpstr>
      <vt:lpstr>Slide 37</vt:lpstr>
      <vt:lpstr>Slide 38</vt:lpstr>
      <vt:lpstr>Setup a environment Using Quick Start </vt:lpstr>
      <vt:lpstr>Setup a environment Using Angular Command Line interface(cli)</vt:lpstr>
      <vt:lpstr>Setup a environment Using Angular Command Line interface(cli)</vt:lpstr>
      <vt:lpstr>Command Line interface(cli)</vt:lpstr>
      <vt:lpstr>Command Line interface(cli)</vt:lpstr>
      <vt:lpstr>Command Line interface(cli)</vt:lpstr>
      <vt:lpstr>Command Line interface(cli)</vt:lpstr>
      <vt:lpstr>ANGULAR CLI</vt:lpstr>
      <vt:lpstr>Command Line interface(cli) : Installation </vt:lpstr>
      <vt:lpstr>Command Line interface(CLI)  </vt:lpstr>
      <vt:lpstr>Setting Up Environment Manually</vt:lpstr>
      <vt:lpstr>HOW ANGULAR WORKS : </vt:lpstr>
      <vt:lpstr>What is npm? </vt:lpstr>
      <vt:lpstr>NPM-The Node Package Manager? </vt:lpstr>
      <vt:lpstr>NPM-The Node Package Manager? </vt:lpstr>
      <vt:lpstr>NPM-The Node Package Manager? </vt:lpstr>
      <vt:lpstr>NPM-The Node Package Manager? </vt:lpstr>
      <vt:lpstr>NPM-The Node Package Manager? </vt:lpstr>
      <vt:lpstr>NPM-The Node Package Manager? </vt:lpstr>
      <vt:lpstr>NPM-The Node Package Manager? </vt:lpstr>
      <vt:lpstr> Angular 2 using TypeScript Step by Step</vt:lpstr>
      <vt:lpstr>FOLDER STRUCTURE</vt:lpstr>
      <vt:lpstr>FOLDER STRUCTURE</vt:lpstr>
      <vt:lpstr>FOLDER STRUCTURE</vt:lpstr>
      <vt:lpstr>FOLDER STRUCTURE</vt:lpstr>
      <vt:lpstr>FOLDER STRUCTURE</vt:lpstr>
      <vt:lpstr>FOLDER STRUCTURE</vt:lpstr>
      <vt:lpstr>FOLDER STRUCTURE</vt:lpstr>
      <vt:lpstr>FOLDER STRUCTURE</vt:lpstr>
      <vt:lpstr>FOLDER STRUCTURE</vt:lpstr>
      <vt:lpstr>FOLDER STRUCTURE</vt:lpstr>
      <vt:lpstr>FOLDER STRUCTURE</vt:lpstr>
      <vt:lpstr>FOLDER STRUCTURE: ANGULAR PACKAGE</vt:lpstr>
      <vt:lpstr>ANGULAR PACKAGE</vt:lpstr>
      <vt:lpstr>ANGULAR DEPENDENCIES</vt:lpstr>
      <vt:lpstr>package.json </vt:lpstr>
      <vt:lpstr>tsconfig.json </vt:lpstr>
      <vt:lpstr>tsconfig.json </vt:lpstr>
      <vt:lpstr>tsconfig.json </vt:lpstr>
      <vt:lpstr>systemjs.config.js </vt:lpstr>
      <vt:lpstr>systemjs.config.js </vt:lpstr>
      <vt:lpstr>Typings and typings.json</vt:lpstr>
      <vt:lpstr>Slide 81</vt:lpstr>
      <vt:lpstr>Slide 82</vt:lpstr>
      <vt:lpstr>Structure of  Angular Js 2</vt:lpstr>
      <vt:lpstr>Component</vt:lpstr>
      <vt:lpstr>What is a component</vt:lpstr>
      <vt:lpstr>Create Component, HTML Template and Styles </vt:lpstr>
      <vt:lpstr>Create Component, HTML Template and Styles </vt:lpstr>
      <vt:lpstr>Create Component, HTML Template and Styles </vt:lpstr>
      <vt:lpstr>Create Component, HTML Template and Styles </vt:lpstr>
      <vt:lpstr>Component</vt:lpstr>
      <vt:lpstr>Component detail</vt:lpstr>
      <vt:lpstr>Component Class</vt:lpstr>
      <vt:lpstr>Component Class Properties</vt:lpstr>
      <vt:lpstr>Defining the Metadata</vt:lpstr>
      <vt:lpstr>Decorator</vt:lpstr>
      <vt:lpstr>Decorators</vt:lpstr>
      <vt:lpstr>Defining the MetaData</vt:lpstr>
      <vt:lpstr>Importing What We Need</vt:lpstr>
      <vt:lpstr>Hosting the Application</vt:lpstr>
      <vt:lpstr>Angular 2 Application Startup</vt:lpstr>
      <vt:lpstr>Defining a Template in a Component</vt:lpstr>
      <vt:lpstr>Binding</vt:lpstr>
      <vt:lpstr>Interpolation</vt:lpstr>
      <vt:lpstr>Declaring a component</vt:lpstr>
      <vt:lpstr>Templates in your component</vt:lpstr>
      <vt:lpstr>Styling a component</vt:lpstr>
      <vt:lpstr>Styling a component</vt:lpstr>
      <vt:lpstr>Styling a component</vt:lpstr>
      <vt:lpstr>Binding component to template</vt:lpstr>
      <vt:lpstr>Interpolated expressions</vt:lpstr>
      <vt:lpstr>Example: component</vt:lpstr>
      <vt:lpstr>Example: component</vt:lpstr>
      <vt:lpstr>Example: component</vt:lpstr>
      <vt:lpstr>Example: component</vt:lpstr>
      <vt:lpstr>Example: component</vt:lpstr>
      <vt:lpstr>Example: component</vt:lpstr>
      <vt:lpstr>Example: component</vt:lpstr>
      <vt:lpstr>Example: component</vt:lpstr>
      <vt:lpstr>Example: component</vt:lpstr>
      <vt:lpstr>Example: component</vt:lpstr>
      <vt:lpstr>Example: component</vt:lpstr>
      <vt:lpstr>Event binding</vt:lpstr>
      <vt:lpstr>Event binding</vt:lpstr>
      <vt:lpstr>Slide 124</vt:lpstr>
      <vt:lpstr>Example: work with the events</vt:lpstr>
      <vt:lpstr>Pipes</vt:lpstr>
      <vt:lpstr>Using pipes</vt:lpstr>
      <vt:lpstr>Using pipes</vt:lpstr>
      <vt:lpstr>Using pipes</vt:lpstr>
      <vt:lpstr>Using pipes</vt:lpstr>
      <vt:lpstr>Using pipes : </vt:lpstr>
      <vt:lpstr>Using pipes : </vt:lpstr>
      <vt:lpstr>Using pipes : </vt:lpstr>
      <vt:lpstr>Using pipes : </vt:lpstr>
      <vt:lpstr>Using pipes : </vt:lpstr>
      <vt:lpstr> Using pipes : slice </vt:lpstr>
      <vt:lpstr>Using pipes :SLICE </vt:lpstr>
      <vt:lpstr>Using pipes :SLICE </vt:lpstr>
      <vt:lpstr>Using pipes :SLICE </vt:lpstr>
      <vt:lpstr>Using pipes :currency</vt:lpstr>
      <vt:lpstr>ngModel: Binding</vt:lpstr>
      <vt:lpstr>DATA BINDING</vt:lpstr>
      <vt:lpstr> DATA BINDING : text.component.ts  </vt:lpstr>
      <vt:lpstr>ngModel: Binding</vt:lpstr>
      <vt:lpstr>ngModel: Two Way Binding</vt:lpstr>
      <vt:lpstr>ngModel: Binding</vt:lpstr>
      <vt:lpstr>ngModel:  Binding</vt:lpstr>
      <vt:lpstr>ngModel: Binding</vt:lpstr>
      <vt:lpstr>ngModel: Binding-TEXTAREA</vt:lpstr>
      <vt:lpstr>ngModel: Binding-TEXTAREA</vt:lpstr>
      <vt:lpstr>ngModel: Two Way Binding-TEXTAREA</vt:lpstr>
      <vt:lpstr>ngModel: Binding-TEXTAREA</vt:lpstr>
      <vt:lpstr>ngModel: Two Way Binding-CHECKBOX</vt:lpstr>
      <vt:lpstr>ngModel: Binding-CHECKBOX</vt:lpstr>
      <vt:lpstr>ngModel: Binding-CHECKBOX</vt:lpstr>
      <vt:lpstr>ngModel: Binding-CHECKBOX</vt:lpstr>
      <vt:lpstr>ngModel: Binding-CHECKBOX</vt:lpstr>
      <vt:lpstr>ngModel: Binding-RADIO</vt:lpstr>
      <vt:lpstr>ngModel: Two Way Binding-RADIO</vt:lpstr>
      <vt:lpstr>ngModel: Binding-RADIO</vt:lpstr>
      <vt:lpstr>ngModel: Binding-RADIO</vt:lpstr>
      <vt:lpstr> ngModel: Binding-Drop-down List </vt:lpstr>
      <vt:lpstr> ngModel: Binding-Drop-down List </vt:lpstr>
      <vt:lpstr> ngModel: Binding-Drop-down List </vt:lpstr>
      <vt:lpstr> ngModel: Binding-Drop-down List </vt:lpstr>
      <vt:lpstr>Property binding</vt:lpstr>
      <vt:lpstr>Property binding</vt:lpstr>
      <vt:lpstr>Property binding</vt:lpstr>
      <vt:lpstr>Property binding</vt:lpstr>
      <vt:lpstr>Property binding</vt:lpstr>
      <vt:lpstr>Property binding</vt:lpstr>
      <vt:lpstr>Property binding</vt:lpstr>
      <vt:lpstr>Property binding</vt:lpstr>
      <vt:lpstr>Property binding</vt:lpstr>
      <vt:lpstr> What is Angular Module? </vt:lpstr>
      <vt:lpstr> What is Angular Module? </vt:lpstr>
      <vt:lpstr>Slide 177</vt:lpstr>
      <vt:lpstr>What is the Angular 2 Router?</vt:lpstr>
      <vt:lpstr> What is Routing in AngularJS? </vt:lpstr>
      <vt:lpstr>Angular 2 Router &amp; Navigation</vt:lpstr>
      <vt:lpstr>What is single page application?</vt:lpstr>
      <vt:lpstr>SINGLE PAGE APPLICATION</vt:lpstr>
      <vt:lpstr>SINGLE PAGE APPLICATION</vt:lpstr>
      <vt:lpstr>SPA</vt:lpstr>
      <vt:lpstr>SPA</vt:lpstr>
      <vt:lpstr>SPA BENEFITS</vt:lpstr>
      <vt:lpstr>ANGULAR 2</vt:lpstr>
      <vt:lpstr>Angular 2 Router?</vt:lpstr>
      <vt:lpstr>app.router.ts</vt:lpstr>
      <vt:lpstr>app.router.ts</vt:lpstr>
      <vt:lpstr>app.router.ts</vt:lpstr>
      <vt:lpstr>app.module.ts</vt:lpstr>
      <vt:lpstr>app.component.html</vt:lpstr>
      <vt:lpstr>Angular Router</vt:lpstr>
      <vt:lpstr>Using a Component as a Directive For Add Step 1</vt:lpstr>
      <vt:lpstr>Using a Component as a Directive For Add Step 2.0</vt:lpstr>
      <vt:lpstr>Using a Component as a Directive For Add Step 2.1</vt:lpstr>
      <vt:lpstr>Using a Component as a Directive For Add Step 3</vt:lpstr>
      <vt:lpstr>Example: show the list of heroes</vt:lpstr>
      <vt:lpstr>Example: create class for data and fill it</vt:lpstr>
      <vt:lpstr>Example: adding hero form</vt:lpstr>
      <vt:lpstr>ngModel</vt:lpstr>
      <vt:lpstr> Create Module </vt:lpstr>
      <vt:lpstr>Child components</vt:lpstr>
      <vt:lpstr>Slide 205</vt:lpstr>
      <vt:lpstr>Directive</vt:lpstr>
      <vt:lpstr>Built in Directive</vt:lpstr>
      <vt:lpstr>Custom Directive</vt:lpstr>
      <vt:lpstr>ngIf</vt:lpstr>
      <vt:lpstr>ngFor</vt:lpstr>
      <vt:lpstr>for of vs for in</vt:lpstr>
      <vt:lpstr>Data Binding and Pipes.</vt:lpstr>
      <vt:lpstr>Property binding</vt:lpstr>
      <vt:lpstr>Property Binding Example</vt:lpstr>
      <vt:lpstr>Event Binding</vt:lpstr>
      <vt:lpstr>Pipe Example</vt:lpstr>
      <vt:lpstr>Data Binding Ways</vt:lpstr>
      <vt:lpstr>Slide 218</vt:lpstr>
      <vt:lpstr>Slide 219</vt:lpstr>
      <vt:lpstr>ANGULAR2 BOOTSTRAPING</vt:lpstr>
      <vt:lpstr>ANGULAR2 REQUIREMENTS</vt:lpstr>
      <vt:lpstr>GET-&gt; SET -&gt;GO</vt:lpstr>
      <vt:lpstr> Create Module </vt:lpstr>
      <vt:lpstr> Create Main TS File </vt:lpstr>
      <vt:lpstr> Create index.html </vt:lpstr>
      <vt:lpstr>Slide 226</vt:lpstr>
      <vt:lpstr>Slide 227</vt:lpstr>
      <vt:lpstr>Slide 228</vt:lpstr>
      <vt:lpstr>Slide 229</vt:lpstr>
      <vt:lpstr>Main reason why TypeScript is great</vt:lpstr>
      <vt:lpstr>Interfaces</vt:lpstr>
      <vt:lpstr>Interfaces</vt:lpstr>
      <vt:lpstr>Interfaces</vt:lpstr>
      <vt:lpstr>Classes</vt:lpstr>
      <vt:lpstr>Using classes</vt:lpstr>
      <vt:lpstr>Constructor/property shorthand</vt:lpstr>
      <vt:lpstr>import/export</vt:lpstr>
      <vt:lpstr>Modules</vt:lpstr>
      <vt:lpstr>Running your app</vt:lpstr>
      <vt:lpstr>Step 2: Import it to your containing module</vt:lpstr>
      <vt:lpstr>Step 3: Register</vt:lpstr>
      <vt:lpstr>Step 4: Add child selector to markup</vt:lpstr>
      <vt:lpstr>But how do components talk??</vt:lpstr>
      <vt:lpstr>Step 1: Add the input property</vt:lpstr>
      <vt:lpstr>Step 2: Bind the parent property to that property</vt:lpstr>
      <vt:lpstr>Import and implement</vt:lpstr>
      <vt:lpstr>Add subscribing function</vt:lpstr>
      <vt:lpstr>Emit your event</vt:lpstr>
      <vt:lpstr>What are Services?</vt:lpstr>
      <vt:lpstr>Services in Angular 1</vt:lpstr>
      <vt:lpstr>Step 1 – Make class with data</vt:lpstr>
      <vt:lpstr>Step 2 – Import @Injectable and decorate</vt:lpstr>
      <vt:lpstr>Steps 3 and 4 – Import and register</vt:lpstr>
      <vt:lpstr>Step 5 – Add as property and to constructor</vt:lpstr>
      <vt:lpstr>Services</vt:lpstr>
      <vt:lpstr>Slide 256</vt:lpstr>
      <vt:lpstr>Big picture</vt:lpstr>
      <vt:lpstr>Modules</vt:lpstr>
      <vt:lpstr>Library modules</vt:lpstr>
      <vt:lpstr>Component</vt:lpstr>
      <vt:lpstr>Template</vt:lpstr>
      <vt:lpstr>Metadata</vt:lpstr>
      <vt:lpstr>Data binding</vt:lpstr>
      <vt:lpstr>Example: execute</vt:lpstr>
      <vt:lpstr>Binding in templates</vt:lpstr>
      <vt:lpstr>Binding targets</vt:lpstr>
      <vt:lpstr>Binding targets</vt:lpstr>
      <vt:lpstr>Dependency Injection</vt:lpstr>
      <vt:lpstr>Example: define mock HeroService</vt:lpstr>
      <vt:lpstr>Example: define HeroService with promises</vt:lpstr>
      <vt:lpstr>Example: use HeroService in component</vt:lpstr>
      <vt:lpstr>Service</vt:lpstr>
      <vt:lpstr>Forms</vt:lpstr>
      <vt:lpstr>Form validation</vt:lpstr>
      <vt:lpstr>Show validation messages</vt:lpstr>
      <vt:lpstr>Routing</vt:lpstr>
      <vt:lpstr>Routing: defining in main app component</vt:lpstr>
      <vt:lpstr>Routing: heroes component</vt:lpstr>
      <vt:lpstr>Routing: heroes template</vt:lpstr>
      <vt:lpstr>Routing: hero details component</vt:lpstr>
      <vt:lpstr>Routing: hero details template</vt:lpstr>
      <vt:lpstr>Define custom pipe</vt:lpstr>
      <vt:lpstr>Use custom pipe</vt:lpstr>
      <vt:lpstr>Use Async pipe</vt:lpstr>
      <vt:lpstr>Slide 285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Tapan</dc:creator>
  <cp:lastModifiedBy>tkumar</cp:lastModifiedBy>
  <cp:revision>525</cp:revision>
  <dcterms:created xsi:type="dcterms:W3CDTF">2016-04-05T12:58:24Z</dcterms:created>
  <dcterms:modified xsi:type="dcterms:W3CDTF">2018-02-07T10:52:34Z</dcterms:modified>
</cp:coreProperties>
</file>